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sldIdLst>
    <p:sldId id="259" r:id="rId5"/>
    <p:sldId id="260" r:id="rId6"/>
    <p:sldId id="261" r:id="rId7"/>
    <p:sldId id="262" r:id="rId8"/>
    <p:sldId id="263" r:id="rId9"/>
    <p:sldId id="264" r:id="rId10"/>
    <p:sldId id="265" r:id="rId11"/>
    <p:sldId id="266" r:id="rId12"/>
    <p:sldId id="267" r:id="rId13"/>
    <p:sldId id="271" r:id="rId14"/>
    <p:sldId id="272" r:id="rId15"/>
    <p:sldId id="273" r:id="rId16"/>
    <p:sldId id="274" r:id="rId17"/>
    <p:sldId id="275" r:id="rId18"/>
    <p:sldId id="276" r:id="rId19"/>
    <p:sldId id="268" r:id="rId20"/>
    <p:sldId id="269" r:id="rId21"/>
    <p:sldId id="270" r:id="rId22"/>
    <p:sldId id="257" r:id="rId23"/>
    <p:sldId id="258"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290" y="9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74E12-DDD6-4BB3-AE30-4C93032E973F}" type="datetimeFigureOut">
              <a:rPr lang="en-GB" smtClean="0"/>
              <a:t>15/11/2017</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16EAFA-8738-400A-939D-0277D7DE87CC}" type="slidenum">
              <a:rPr lang="en-GB" smtClean="0"/>
              <a:t>‹#›</a:t>
            </a:fld>
            <a:endParaRPr lang="en-GB"/>
          </a:p>
        </p:txBody>
      </p:sp>
    </p:spTree>
    <p:extLst>
      <p:ext uri="{BB962C8B-B14F-4D97-AF65-F5344CB8AC3E}">
        <p14:creationId xmlns:p14="http://schemas.microsoft.com/office/powerpoint/2010/main" val="109256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39B3A0-347D-429B-9BDA-AE5F8B962259}" type="slidenum">
              <a:rPr lang="en-GB" smtClean="0"/>
              <a:t>5</a:t>
            </a:fld>
            <a:endParaRPr lang="en-GB"/>
          </a:p>
        </p:txBody>
      </p:sp>
    </p:spTree>
    <p:extLst>
      <p:ext uri="{BB962C8B-B14F-4D97-AF65-F5344CB8AC3E}">
        <p14:creationId xmlns:p14="http://schemas.microsoft.com/office/powerpoint/2010/main" val="924753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20CD64-49B6-4061-BFA7-4C1DDA05F9B1}" type="slidenum">
              <a:rPr lang="en-GB" smtClean="0"/>
              <a:t>38</a:t>
            </a:fld>
            <a:endParaRPr lang="en-GB"/>
          </a:p>
        </p:txBody>
      </p:sp>
    </p:spTree>
    <p:extLst>
      <p:ext uri="{BB962C8B-B14F-4D97-AF65-F5344CB8AC3E}">
        <p14:creationId xmlns:p14="http://schemas.microsoft.com/office/powerpoint/2010/main" val="19152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20CD64-49B6-4061-BFA7-4C1DDA05F9B1}" type="slidenum">
              <a:rPr lang="en-GB" smtClean="0"/>
              <a:t>39</a:t>
            </a:fld>
            <a:endParaRPr lang="en-GB"/>
          </a:p>
        </p:txBody>
      </p:sp>
    </p:spTree>
    <p:extLst>
      <p:ext uri="{BB962C8B-B14F-4D97-AF65-F5344CB8AC3E}">
        <p14:creationId xmlns:p14="http://schemas.microsoft.com/office/powerpoint/2010/main" val="191520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20CD64-49B6-4061-BFA7-4C1DDA05F9B1}" type="slidenum">
              <a:rPr lang="en-GB" smtClean="0"/>
              <a:t>40</a:t>
            </a:fld>
            <a:endParaRPr lang="en-GB"/>
          </a:p>
        </p:txBody>
      </p:sp>
    </p:spTree>
    <p:extLst>
      <p:ext uri="{BB962C8B-B14F-4D97-AF65-F5344CB8AC3E}">
        <p14:creationId xmlns:p14="http://schemas.microsoft.com/office/powerpoint/2010/main" val="19152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20CD64-49B6-4061-BFA7-4C1DDA05F9B1}" type="slidenum">
              <a:rPr lang="en-GB" smtClean="0"/>
              <a:t>41</a:t>
            </a:fld>
            <a:endParaRPr lang="en-GB"/>
          </a:p>
        </p:txBody>
      </p:sp>
    </p:spTree>
    <p:extLst>
      <p:ext uri="{BB962C8B-B14F-4D97-AF65-F5344CB8AC3E}">
        <p14:creationId xmlns:p14="http://schemas.microsoft.com/office/powerpoint/2010/main" val="191520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20CD64-49B6-4061-BFA7-4C1DDA05F9B1}" type="slidenum">
              <a:rPr lang="en-GB" smtClean="0"/>
              <a:t>42</a:t>
            </a:fld>
            <a:endParaRPr lang="en-GB"/>
          </a:p>
        </p:txBody>
      </p:sp>
    </p:spTree>
    <p:extLst>
      <p:ext uri="{BB962C8B-B14F-4D97-AF65-F5344CB8AC3E}">
        <p14:creationId xmlns:p14="http://schemas.microsoft.com/office/powerpoint/2010/main" val="191520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20CD64-49B6-4061-BFA7-4C1DDA05F9B1}" type="slidenum">
              <a:rPr lang="en-GB" smtClean="0"/>
              <a:t>43</a:t>
            </a:fld>
            <a:endParaRPr lang="en-GB"/>
          </a:p>
        </p:txBody>
      </p:sp>
    </p:spTree>
    <p:extLst>
      <p:ext uri="{BB962C8B-B14F-4D97-AF65-F5344CB8AC3E}">
        <p14:creationId xmlns:p14="http://schemas.microsoft.com/office/powerpoint/2010/main" val="191520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20CD64-49B6-4061-BFA7-4C1DDA05F9B1}" type="slidenum">
              <a:rPr lang="en-GB" smtClean="0"/>
              <a:t>44</a:t>
            </a:fld>
            <a:endParaRPr lang="en-GB"/>
          </a:p>
        </p:txBody>
      </p:sp>
    </p:spTree>
    <p:extLst>
      <p:ext uri="{BB962C8B-B14F-4D97-AF65-F5344CB8AC3E}">
        <p14:creationId xmlns:p14="http://schemas.microsoft.com/office/powerpoint/2010/main" val="191520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280D7B-AADC-4173-B22B-FA058B419C36}" type="slidenum">
              <a:rPr lang="en-GB" smtClean="0"/>
              <a:t>54</a:t>
            </a:fld>
            <a:endParaRPr lang="en-GB"/>
          </a:p>
        </p:txBody>
      </p:sp>
    </p:spTree>
    <p:extLst>
      <p:ext uri="{BB962C8B-B14F-4D97-AF65-F5344CB8AC3E}">
        <p14:creationId xmlns:p14="http://schemas.microsoft.com/office/powerpoint/2010/main" val="123191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20CD64-49B6-4061-BFA7-4C1DDA05F9B1}" type="slidenum">
              <a:rPr lang="en-GB" smtClean="0"/>
              <a:t>17</a:t>
            </a:fld>
            <a:endParaRPr lang="en-GB"/>
          </a:p>
        </p:txBody>
      </p:sp>
    </p:spTree>
    <p:extLst>
      <p:ext uri="{BB962C8B-B14F-4D97-AF65-F5344CB8AC3E}">
        <p14:creationId xmlns:p14="http://schemas.microsoft.com/office/powerpoint/2010/main" val="19152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20CD64-49B6-4061-BFA7-4C1DDA05F9B1}" type="slidenum">
              <a:rPr lang="en-GB" smtClean="0"/>
              <a:t>18</a:t>
            </a:fld>
            <a:endParaRPr lang="en-GB"/>
          </a:p>
        </p:txBody>
      </p:sp>
    </p:spTree>
    <p:extLst>
      <p:ext uri="{BB962C8B-B14F-4D97-AF65-F5344CB8AC3E}">
        <p14:creationId xmlns:p14="http://schemas.microsoft.com/office/powerpoint/2010/main" val="191520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DD0D7A-F3BF-4AE4-8DA7-E887C1BEACA4}" type="slidenum">
              <a:rPr lang="en-GB" smtClean="0"/>
              <a:t>32</a:t>
            </a:fld>
            <a:endParaRPr lang="en-GB"/>
          </a:p>
        </p:txBody>
      </p:sp>
    </p:spTree>
    <p:extLst>
      <p:ext uri="{BB962C8B-B14F-4D97-AF65-F5344CB8AC3E}">
        <p14:creationId xmlns:p14="http://schemas.microsoft.com/office/powerpoint/2010/main" val="299544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20CD64-49B6-4061-BFA7-4C1DDA05F9B1}" type="slidenum">
              <a:rPr lang="en-GB" smtClean="0"/>
              <a:t>33</a:t>
            </a:fld>
            <a:endParaRPr lang="en-GB"/>
          </a:p>
        </p:txBody>
      </p:sp>
    </p:spTree>
    <p:extLst>
      <p:ext uri="{BB962C8B-B14F-4D97-AF65-F5344CB8AC3E}">
        <p14:creationId xmlns:p14="http://schemas.microsoft.com/office/powerpoint/2010/main" val="19152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20CD64-49B6-4061-BFA7-4C1DDA05F9B1}" type="slidenum">
              <a:rPr lang="en-GB" smtClean="0"/>
              <a:t>34</a:t>
            </a:fld>
            <a:endParaRPr lang="en-GB"/>
          </a:p>
        </p:txBody>
      </p:sp>
    </p:spTree>
    <p:extLst>
      <p:ext uri="{BB962C8B-B14F-4D97-AF65-F5344CB8AC3E}">
        <p14:creationId xmlns:p14="http://schemas.microsoft.com/office/powerpoint/2010/main" val="19152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20CD64-49B6-4061-BFA7-4C1DDA05F9B1}" type="slidenum">
              <a:rPr lang="en-GB" smtClean="0"/>
              <a:t>35</a:t>
            </a:fld>
            <a:endParaRPr lang="en-GB"/>
          </a:p>
        </p:txBody>
      </p:sp>
    </p:spTree>
    <p:extLst>
      <p:ext uri="{BB962C8B-B14F-4D97-AF65-F5344CB8AC3E}">
        <p14:creationId xmlns:p14="http://schemas.microsoft.com/office/powerpoint/2010/main" val="19152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20CD64-49B6-4061-BFA7-4C1DDA05F9B1}" type="slidenum">
              <a:rPr lang="en-GB" smtClean="0"/>
              <a:t>36</a:t>
            </a:fld>
            <a:endParaRPr lang="en-GB"/>
          </a:p>
        </p:txBody>
      </p:sp>
    </p:spTree>
    <p:extLst>
      <p:ext uri="{BB962C8B-B14F-4D97-AF65-F5344CB8AC3E}">
        <p14:creationId xmlns:p14="http://schemas.microsoft.com/office/powerpoint/2010/main" val="19152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20CD64-49B6-4061-BFA7-4C1DDA05F9B1}" type="slidenum">
              <a:rPr lang="en-GB" smtClean="0"/>
              <a:t>37</a:t>
            </a:fld>
            <a:endParaRPr lang="en-GB"/>
          </a:p>
        </p:txBody>
      </p:sp>
    </p:spTree>
    <p:extLst>
      <p:ext uri="{BB962C8B-B14F-4D97-AF65-F5344CB8AC3E}">
        <p14:creationId xmlns:p14="http://schemas.microsoft.com/office/powerpoint/2010/main" val="19152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71D84B-AA4C-4B84-A86C-D1494508046C}"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FFC9-2AB6-4017-8387-0DB5F34C5078}" type="slidenum">
              <a:rPr lang="en-GB" smtClean="0"/>
              <a:t>‹#›</a:t>
            </a:fld>
            <a:endParaRPr lang="en-GB"/>
          </a:p>
        </p:txBody>
      </p:sp>
    </p:spTree>
    <p:extLst>
      <p:ext uri="{BB962C8B-B14F-4D97-AF65-F5344CB8AC3E}">
        <p14:creationId xmlns:p14="http://schemas.microsoft.com/office/powerpoint/2010/main" val="56814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71D84B-AA4C-4B84-A86C-D1494508046C}"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FFC9-2AB6-4017-8387-0DB5F34C5078}" type="slidenum">
              <a:rPr lang="en-GB" smtClean="0"/>
              <a:t>‹#›</a:t>
            </a:fld>
            <a:endParaRPr lang="en-GB"/>
          </a:p>
        </p:txBody>
      </p:sp>
    </p:spTree>
    <p:extLst>
      <p:ext uri="{BB962C8B-B14F-4D97-AF65-F5344CB8AC3E}">
        <p14:creationId xmlns:p14="http://schemas.microsoft.com/office/powerpoint/2010/main" val="99451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71D84B-AA4C-4B84-A86C-D1494508046C}"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FFC9-2AB6-4017-8387-0DB5F34C5078}" type="slidenum">
              <a:rPr lang="en-GB" smtClean="0"/>
              <a:t>‹#›</a:t>
            </a:fld>
            <a:endParaRPr lang="en-GB"/>
          </a:p>
        </p:txBody>
      </p:sp>
    </p:spTree>
    <p:extLst>
      <p:ext uri="{BB962C8B-B14F-4D97-AF65-F5344CB8AC3E}">
        <p14:creationId xmlns:p14="http://schemas.microsoft.com/office/powerpoint/2010/main" val="135417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71D84B-AA4C-4B84-A86C-D1494508046C}"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FFC9-2AB6-4017-8387-0DB5F34C5078}" type="slidenum">
              <a:rPr lang="en-GB" smtClean="0"/>
              <a:t>‹#›</a:t>
            </a:fld>
            <a:endParaRPr lang="en-GB"/>
          </a:p>
        </p:txBody>
      </p:sp>
    </p:spTree>
    <p:extLst>
      <p:ext uri="{BB962C8B-B14F-4D97-AF65-F5344CB8AC3E}">
        <p14:creationId xmlns:p14="http://schemas.microsoft.com/office/powerpoint/2010/main" val="287863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71D84B-AA4C-4B84-A86C-D1494508046C}"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FFC9-2AB6-4017-8387-0DB5F34C5078}" type="slidenum">
              <a:rPr lang="en-GB" smtClean="0"/>
              <a:t>‹#›</a:t>
            </a:fld>
            <a:endParaRPr lang="en-GB"/>
          </a:p>
        </p:txBody>
      </p:sp>
    </p:spTree>
    <p:extLst>
      <p:ext uri="{BB962C8B-B14F-4D97-AF65-F5344CB8AC3E}">
        <p14:creationId xmlns:p14="http://schemas.microsoft.com/office/powerpoint/2010/main" val="286857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71D84B-AA4C-4B84-A86C-D1494508046C}" type="datetimeFigureOut">
              <a:rPr lang="en-GB" smtClean="0"/>
              <a:t>15/11/2017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FFC9-2AB6-4017-8387-0DB5F34C5078}" type="slidenum">
              <a:rPr lang="en-GB" smtClean="0"/>
              <a:t>‹#›</a:t>
            </a:fld>
            <a:endParaRPr lang="en-GB"/>
          </a:p>
        </p:txBody>
      </p:sp>
    </p:spTree>
    <p:extLst>
      <p:ext uri="{BB962C8B-B14F-4D97-AF65-F5344CB8AC3E}">
        <p14:creationId xmlns:p14="http://schemas.microsoft.com/office/powerpoint/2010/main" val="18208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71D84B-AA4C-4B84-A86C-D1494508046C}" type="datetimeFigureOut">
              <a:rPr lang="en-GB" smtClean="0"/>
              <a:t>15/11/2017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3BFFC9-2AB6-4017-8387-0DB5F34C5078}" type="slidenum">
              <a:rPr lang="en-GB" smtClean="0"/>
              <a:t>‹#›</a:t>
            </a:fld>
            <a:endParaRPr lang="en-GB"/>
          </a:p>
        </p:txBody>
      </p:sp>
    </p:spTree>
    <p:extLst>
      <p:ext uri="{BB962C8B-B14F-4D97-AF65-F5344CB8AC3E}">
        <p14:creationId xmlns:p14="http://schemas.microsoft.com/office/powerpoint/2010/main" val="19456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71D84B-AA4C-4B84-A86C-D1494508046C}" type="datetimeFigureOut">
              <a:rPr lang="en-GB" smtClean="0"/>
              <a:t>15/11/2017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3BFFC9-2AB6-4017-8387-0DB5F34C5078}" type="slidenum">
              <a:rPr lang="en-GB" smtClean="0"/>
              <a:t>‹#›</a:t>
            </a:fld>
            <a:endParaRPr lang="en-GB"/>
          </a:p>
        </p:txBody>
      </p:sp>
    </p:spTree>
    <p:extLst>
      <p:ext uri="{BB962C8B-B14F-4D97-AF65-F5344CB8AC3E}">
        <p14:creationId xmlns:p14="http://schemas.microsoft.com/office/powerpoint/2010/main" val="343256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1D84B-AA4C-4B84-A86C-D1494508046C}" type="datetimeFigureOut">
              <a:rPr lang="en-GB" smtClean="0"/>
              <a:t>15/11/2017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3BFFC9-2AB6-4017-8387-0DB5F34C5078}" type="slidenum">
              <a:rPr lang="en-GB" smtClean="0"/>
              <a:t>‹#›</a:t>
            </a:fld>
            <a:endParaRPr lang="en-GB"/>
          </a:p>
        </p:txBody>
      </p:sp>
    </p:spTree>
    <p:extLst>
      <p:ext uri="{BB962C8B-B14F-4D97-AF65-F5344CB8AC3E}">
        <p14:creationId xmlns:p14="http://schemas.microsoft.com/office/powerpoint/2010/main" val="286592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1D84B-AA4C-4B84-A86C-D1494508046C}" type="datetimeFigureOut">
              <a:rPr lang="en-GB" smtClean="0"/>
              <a:t>15/11/2017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FFC9-2AB6-4017-8387-0DB5F34C5078}" type="slidenum">
              <a:rPr lang="en-GB" smtClean="0"/>
              <a:t>‹#›</a:t>
            </a:fld>
            <a:endParaRPr lang="en-GB"/>
          </a:p>
        </p:txBody>
      </p:sp>
    </p:spTree>
    <p:extLst>
      <p:ext uri="{BB962C8B-B14F-4D97-AF65-F5344CB8AC3E}">
        <p14:creationId xmlns:p14="http://schemas.microsoft.com/office/powerpoint/2010/main" val="69098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1D84B-AA4C-4B84-A86C-D1494508046C}" type="datetimeFigureOut">
              <a:rPr lang="en-GB" smtClean="0"/>
              <a:t>15/11/2017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FFC9-2AB6-4017-8387-0DB5F34C5078}" type="slidenum">
              <a:rPr lang="en-GB" smtClean="0"/>
              <a:t>‹#›</a:t>
            </a:fld>
            <a:endParaRPr lang="en-GB"/>
          </a:p>
        </p:txBody>
      </p:sp>
    </p:spTree>
    <p:extLst>
      <p:ext uri="{BB962C8B-B14F-4D97-AF65-F5344CB8AC3E}">
        <p14:creationId xmlns:p14="http://schemas.microsoft.com/office/powerpoint/2010/main" val="141709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1D84B-AA4C-4B84-A86C-D1494508046C}" type="datetimeFigureOut">
              <a:rPr lang="en-GB" smtClean="0"/>
              <a:t>15/11/2017</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BFFC9-2AB6-4017-8387-0DB5F34C5078}" type="slidenum">
              <a:rPr lang="en-GB" smtClean="0"/>
              <a:t>‹#›</a:t>
            </a:fld>
            <a:endParaRPr lang="en-GB"/>
          </a:p>
        </p:txBody>
      </p:sp>
    </p:spTree>
    <p:extLst>
      <p:ext uri="{BB962C8B-B14F-4D97-AF65-F5344CB8AC3E}">
        <p14:creationId xmlns:p14="http://schemas.microsoft.com/office/powerpoint/2010/main" val="3008496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gif"/><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9.gif"/></Relationships>
</file>

<file path=ppt/slides/_rels/slide1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gif"/><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hyperlink" Target="http://www.google.co.uk/url?sa=i&amp;rct=j&amp;q=&amp;esrc=s&amp;source=imgres&amp;cd=&amp;cad=rja&amp;uact=8&amp;ved=0ahUKEwiMitqe0r7PAhXMLcAKHemwAksQjRwIBw&amp;url=http://materialsworld.utep.edu/Modules/Concrete/Chromatography/&amp;psig=AFQjCNF4sthVFIt3PWjULTzmUmGKtyujjA&amp;ust=1475584360708194" TargetMode="Externa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gif"/></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www.google.co.uk/url?sa=i&amp;rct=j&amp;q=&amp;esrc=s&amp;source=images&amp;cd=&amp;cad=rja&amp;uact=8&amp;ved=0ahUKEwjZxqigqafLAhXItBoKHQdrBfYQjRwIBw&amp;url=http://physics.stackexchange.com/questions/143043/what-is-the-difference-between-the-actual-distance-covered-by-a-projected-object&amp;bvm=bv.115339255,d.d2s&amp;psig=AFQjCNGoKJV0PUJtxKgcuM4X_Qnt92H-RQ&amp;ust=1457190891914138"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google.co.uk/url?sa=i&amp;rct=j&amp;q=&amp;esrc=s&amp;source=images&amp;cd=&amp;cad=rja&amp;uact=8&amp;ved=0ahUKEwjQoIeIqafLAhVG1RoKHaeGCGcQjRwIBw&amp;url=http://www.livindiagroup.com/&amp;psig=AFQjCNH54dyIWnc3OEnLNIV2PFss5Y2ATg&amp;ust=1457190844645190"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3.gif"/><Relationship Id="rId5" Type="http://schemas.openxmlformats.org/officeDocument/2006/relationships/image" Target="../media/image52.png"/><Relationship Id="rId4" Type="http://schemas.openxmlformats.org/officeDocument/2006/relationships/image" Target="../media/image51.gif"/></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58.gif"/></Relationships>
</file>

<file path=ppt/slides/_rels/slide25.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2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www.google.co.uk/url?sa=i&amp;rct=j&amp;q=&amp;esrc=s&amp;source=images&amp;cd=&amp;cad=rja&amp;uact=8&amp;ved=0ahUKEwji46SM4ZPNAhWMBsAKHf6_Bd4QjRwIBw&amp;url=https://www.nlm.nih.gov/medlineplus/endocrinesystem.html&amp;bvm=bv.123664746,d.ZGg&amp;psig=AFQjCNHO1Xgzf-KCwaSUMOh310UBmGdJnA&amp;ust=1465314709267096" TargetMode="External"/><Relationship Id="rId1" Type="http://schemas.openxmlformats.org/officeDocument/2006/relationships/slideLayout" Target="../slideLayouts/slideLayout1.xml"/><Relationship Id="rId5" Type="http://schemas.openxmlformats.org/officeDocument/2006/relationships/image" Target="../media/image71.gif"/><Relationship Id="rId4" Type="http://schemas.openxmlformats.org/officeDocument/2006/relationships/hyperlink" Target="http://www.google.co.uk/url?sa=i&amp;rct=j&amp;q=&amp;esrc=s&amp;source=images&amp;cd=&amp;cad=rja&amp;uact=8&amp;ved=0ahUKEwjth-m9mM_NAhWIB8AKHeMODT4QjRwIBw&amp;url=http://www.bbc.co.uk/bitesize/higher/biology/control_regulation/homeostatic_control/revision/1/&amp;bvm=bv.126130881,d.ZGg&amp;psig=AFQjCNFRGXwrhVSyN7DFfxZi1sDLZO01hA&amp;ust=1467356847603099"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google.co.uk/url?sa=i&amp;rct=j&amp;q=&amp;esrc=s&amp;source=images&amp;cd=&amp;cad=rja&amp;uact=8&amp;ved=0ahUKEwibsL2ArZXNAhXlL8AKHQGqDvIQjRwIBw&amp;url=https://en.wikipedia.org/wiki/Bowman's_capsule&amp;bvm=bv.123664746,d.ZGg&amp;psig=AFQjCNGhZyY47wEEGNP5At589ANvoZi1Bg&amp;ust=1465369474541959"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P0Nrd6qjKAhWKhhoKHbQiC3sQjRwIBw&amp;url=http://revisionmaths.com/gcse-maths-revision/algebra/travel-graphs&amp;bvm=bv.111677986,d.d24&amp;psig=AFQjCNFIpcdZJERDgj2TzynmQC5v7FCwbw&amp;ust=1452844739592291"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hyperlink" Target="https://www.google.com/url?sa=i&amp;rct=j&amp;q=&amp;esrc=s&amp;source=images&amp;cd=&amp;cad=rja&amp;uact=8&amp;ved=0ahUKEwjK65uW66jKAhXEtRoKHZEQCjAQjRwIBw&amp;url=https://sites.google.com/site/rmackrell509/home/4th&amp;bvm=bv.111677986,d.d24&amp;psig=AFQjCNGthC6XsAsAgaR3qRKHb4kPlfFwzQ&amp;ust=1452844888542747" TargetMode="Externa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amp;url=http://slideplayer.com/slide/8070798/&amp;psig=AFQjCNHpVIjwcz-wagev4P_e-eUcPO16Zw&amp;ust=1466244335272509" TargetMode="External"/><Relationship Id="rId3" Type="http://schemas.openxmlformats.org/officeDocument/2006/relationships/image" Target="../media/image78.png"/><Relationship Id="rId7" Type="http://schemas.openxmlformats.org/officeDocument/2006/relationships/image" Target="../media/image81.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ogle.co.uk/url?sa=i&amp;rct=j&amp;q=&amp;esrc=s&amp;source=images&amp;cd=&amp;cad=rja&amp;uact=8&amp;ved=0ahUKEwi237P9_azNAhUkCcAKHSTXCAIQjRwIBw&amp;url=http://www.bbc.co.uk/bitesize/higher/chemistry/energy/bsp/revision/3/&amp;bvm=bv.124272578,d.ZGg&amp;psig=AFQjCNEk5g5BewR9beKjpE4aftp3a7xikw&amp;ust=1466181531602420" TargetMode="External"/><Relationship Id="rId5" Type="http://schemas.openxmlformats.org/officeDocument/2006/relationships/image" Target="../media/image80.gif"/><Relationship Id="rId4" Type="http://schemas.openxmlformats.org/officeDocument/2006/relationships/hyperlink" Target="http://www.google.co.uk/url?sa=i&amp;rct=j&amp;q=&amp;esrc=s&amp;source=images&amp;cd=&amp;cad=rja&amp;uact=8&amp;ved=0ahUKEwiBsPqI_azNAhUHJsAKHSk0B34QjRwIBw&amp;url=http://www.bbc.co.uk/schools/gcsebitesize/science/add_ocr_gateway/periodic_table/ionicrev4.shtml&amp;psig=AFQjCNGYR-LxeYJ1tjSkaKG9YYC6NIkRyg&amp;ust=1466181267455396" TargetMode="External"/><Relationship Id="rId9" Type="http://schemas.openxmlformats.org/officeDocument/2006/relationships/image" Target="../media/image82.jpeg"/></Relationships>
</file>

<file path=ppt/slides/_rels/slide34.xml.rels><?xml version="1.0" encoding="UTF-8" standalone="yes"?>
<Relationships xmlns="http://schemas.openxmlformats.org/package/2006/relationships"><Relationship Id="rId8" Type="http://schemas.openxmlformats.org/officeDocument/2006/relationships/image" Target="../media/image86.gif"/><Relationship Id="rId13" Type="http://schemas.openxmlformats.org/officeDocument/2006/relationships/hyperlink" Target="http://www.google.co.uk/url?sa=i&amp;rct=j&amp;q=&amp;esrc=s&amp;source=images&amp;cd=&amp;cad=rja&amp;uact=8&amp;ved=0ahUKEwjvq8iIjrbNAhXMAcAKHVywCe0QjRwIBA&amp;url=http://www.bbc.co.uk/schools/gcsebitesize/science/add_aqa_pre_2011/atomic/covalentrev3.shtml&amp;psig=AFQjCNGzlUgdHAUrG05vc-vofPuu1GQ_6A&amp;ust=1466495090162502" TargetMode="External"/><Relationship Id="rId18" Type="http://schemas.openxmlformats.org/officeDocument/2006/relationships/image" Target="../media/image91.gif"/><Relationship Id="rId3" Type="http://schemas.openxmlformats.org/officeDocument/2006/relationships/image" Target="../media/image83.png"/><Relationship Id="rId7" Type="http://schemas.openxmlformats.org/officeDocument/2006/relationships/hyperlink" Target="http://www.google.co.uk/url?sa=i&amp;rct=j&amp;q=&amp;esrc=s&amp;source=images&amp;cd=&amp;cad=rja&amp;uact=8&amp;ved=0ahUKEwi6lZL4va7NAhVGJMAKHc8jASMQjRwIBw&amp;url=http://www.bbc.co.uk/schools/gcsebitesize/science/add_aqa_pre_2011/atomic/covalentrev4.shtml&amp;bvm=bv.124272578,d.ZGg&amp;psig=AFQjCNEv8fESmKj3C3jRMoaX_AfjWEKogQ&amp;ust=1466233061143040" TargetMode="External"/><Relationship Id="rId12" Type="http://schemas.openxmlformats.org/officeDocument/2006/relationships/image" Target="../media/image88.gif"/><Relationship Id="rId17" Type="http://schemas.openxmlformats.org/officeDocument/2006/relationships/hyperlink" Target="http://www.google.co.uk/url?sa=i&amp;rct=j&amp;q=&amp;esrc=s&amp;source=images&amp;cd=&amp;cad=rja&amp;uact=8&amp;ved=0ahUKEwi6wrLYpbbNAhXpJsAKHapMA7EQjRwIBw&amp;url=http://www.gcsescience.com/a31-properties-covalent-molecule.htm&amp;bvm=bv.124817099,d.ZGg&amp;psig=AFQjCNE_yq7FZvOLcJYsv3g9RfVf-WUzPg&amp;ust=1466501429762991" TargetMode="External"/><Relationship Id="rId2" Type="http://schemas.openxmlformats.org/officeDocument/2006/relationships/notesSlide" Target="../notesSlides/notesSlide6.xml"/><Relationship Id="rId16" Type="http://schemas.openxmlformats.org/officeDocument/2006/relationships/image" Target="../media/image90.jpeg"/><Relationship Id="rId1" Type="http://schemas.openxmlformats.org/officeDocument/2006/relationships/slideLayout" Target="../slideLayouts/slideLayout1.xml"/><Relationship Id="rId6" Type="http://schemas.openxmlformats.org/officeDocument/2006/relationships/image" Target="../media/image85.png"/><Relationship Id="rId11" Type="http://schemas.openxmlformats.org/officeDocument/2006/relationships/hyperlink" Target="http://www.google.co.uk/url?sa=i&amp;rct=j&amp;q=&amp;esrc=s&amp;source=images&amp;cd=&amp;cad=rja&amp;uact=8&amp;ved=0ahUKEwi_8dLX367NAhWkHsAKHbfcApoQjRwIBw&amp;url=http://www.bbc.co.uk/schools/gcsebitesize/science/add_aqa_pre_2011/atomic/covalentrev4.shtml&amp;bvm=bv.124272578,d.ZGg&amp;psig=AFQjCNFSSB31ler4U-jLk-F1H1ntewsHTg&amp;ust=1466242116753564" TargetMode="External"/><Relationship Id="rId5" Type="http://schemas.openxmlformats.org/officeDocument/2006/relationships/hyperlink" Target="http://www.google.co.uk/url?sa=i&amp;rct=j&amp;q=&amp;esrc=s&amp;source=images&amp;cd=&amp;cad=rja&amp;uact=8&amp;ved=0ahUKEwiRlZPrva7NAhUsLMAKHYhMBSAQjRwIBw&amp;url=http://www.everythingmaths.co.za/science/grade-10/06-chemical-bonding/06-chemical-bonding-03.cnxmlplus&amp;bvm=bv.124272578,d.ZGg&amp;psig=AFQjCNEUM1fEE-sMqpViolhDv2uT7PATXg&amp;ust=1466233024937434" TargetMode="External"/><Relationship Id="rId15" Type="http://schemas.openxmlformats.org/officeDocument/2006/relationships/hyperlink" Target="http://www.chemhume.co.uk/ASCHEM/Unit%201/Ch3IMF/chapter_3__chemical_bonding_andc.htm" TargetMode="External"/><Relationship Id="rId10" Type="http://schemas.openxmlformats.org/officeDocument/2006/relationships/image" Target="../media/image87.gif"/><Relationship Id="rId4" Type="http://schemas.openxmlformats.org/officeDocument/2006/relationships/image" Target="../media/image84.png"/><Relationship Id="rId9" Type="http://schemas.openxmlformats.org/officeDocument/2006/relationships/hyperlink" Target="http://www.google.co.uk/url?sa=i&amp;rct=j&amp;q=&amp;esrc=s&amp;source=images&amp;cd=&amp;cad=rja&amp;uact=8&amp;ved=0ahUKEwjkhrWD367NAhVGJ8AKHULMAE0QjRwIBw&amp;url=http://www.bbc.co.uk/schools/gcsebitesize/science/add_aqa_pre_2011/atomic/covalentrev4.shtml&amp;psig=AFQjCNEfsd1xTdEyIE54KRJDeFZhKaGNug&amp;ust=1466241943642784" TargetMode="External"/><Relationship Id="rId14" Type="http://schemas.openxmlformats.org/officeDocument/2006/relationships/image" Target="../media/image89.png"/></Relationships>
</file>

<file path=ppt/slides/_rels/slide35.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ixqYqTrLbNAhUKIcAKHQNMBYsQjRwIBw&amp;url=http://halo.wikia.com/wiki/Ammonia&amp;bvm=bv.124817099,d.ZGg&amp;psig=AFQjCNFsIsugbVfxWwz5CAnvLtoZ3bEVRg&amp;ust=1466503160418346" TargetMode="External"/><Relationship Id="rId3" Type="http://schemas.openxmlformats.org/officeDocument/2006/relationships/hyperlink" Target="http://www.google.co.uk/url?sa=i&amp;rct=j&amp;q=&amp;esrc=s&amp;source=images&amp;cd=&amp;cad=rja&amp;uact=8&amp;ved=0ahUKEwi4wp2aqLbNAhXkB8AKHYf4BRUQjRwIBw&amp;url=http://www.bbc.co.uk/schools/gcsebitesize/science/add_ocr_pre_2011/periodic_table/group7rev1.shtml&amp;psig=AFQjCNG51qiQvkKfqFKTBgMpQ40YYV98Aw&amp;ust=1466502075960657" TargetMode="External"/><Relationship Id="rId7" Type="http://schemas.openxmlformats.org/officeDocument/2006/relationships/image" Target="../media/image9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4.png"/><Relationship Id="rId11" Type="http://schemas.openxmlformats.org/officeDocument/2006/relationships/image" Target="../media/image97.png"/><Relationship Id="rId5" Type="http://schemas.openxmlformats.org/officeDocument/2006/relationships/image" Target="../media/image93.png"/><Relationship Id="rId10" Type="http://schemas.openxmlformats.org/officeDocument/2006/relationships/hyperlink" Target="http://www.google.co.uk/url?sa=i&amp;rct=j&amp;q=&amp;esrc=s&amp;source=images&amp;cd=&amp;cad=rja&amp;uact=8&amp;ved=0ahUKEwj7-9WvvLbNAhVpKMAKHQlMBXwQjRwIBw&amp;url=http://www.bsquaredfutures.com/pluginfile.php/274/mod_imscp/content/1/lo_5-1-scorm/lo_5-1-scorm/page3.html&amp;bvm=bv.124817099,d.ZGg&amp;psig=AFQjCNFDdoM7ERrIs9JrT_4SEW6c_0JArw&amp;ust=1466507499957574" TargetMode="External"/><Relationship Id="rId4" Type="http://schemas.openxmlformats.org/officeDocument/2006/relationships/image" Target="../media/image92.gif"/><Relationship Id="rId9" Type="http://schemas.openxmlformats.org/officeDocument/2006/relationships/image" Target="../media/image96.png"/></Relationships>
</file>

<file path=ppt/slides/_rels/slide36.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hyperlink" Target="https://www.google.co.uk/url?sa=i&amp;rct=j&amp;q=&amp;esrc=s&amp;source=images&amp;cd=&amp;cad=rja&amp;uact=8&amp;ved=0ahUKEwi9soalv7bNAhVKKsAKHS5oABwQjRwIBw&amp;url=https://www.pinterest.com/pin/412642384579376064/&amp;psig=AFQjCNG3bowm117BTnp_lOqWc1V0Re4OSQ&amp;ust=1466508278679226" TargetMode="External"/><Relationship Id="rId7" Type="http://schemas.openxmlformats.org/officeDocument/2006/relationships/image" Target="../media/image100.gi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google.co.uk/url?sa=i&amp;rct=j&amp;q=&amp;esrc=s&amp;source=images&amp;cd=&amp;cad=rja&amp;uact=8&amp;ved=0ahUKEwi6iprkwLbNAhXpBcAKHXFnB_sQjRwIBw&amp;url=http://www.chemguide.co.uk/atoms/structures/giantcov.html&amp;bvm=bv.124817099,d.ZGg&amp;psig=AFQjCNEbmK_vAoI3NMvnnXsac1op0yNGTw&amp;ust=1466508679426302" TargetMode="External"/><Relationship Id="rId11" Type="http://schemas.openxmlformats.org/officeDocument/2006/relationships/image" Target="../media/image103.png"/><Relationship Id="rId5" Type="http://schemas.openxmlformats.org/officeDocument/2006/relationships/image" Target="../media/image99.png"/><Relationship Id="rId10" Type="http://schemas.openxmlformats.org/officeDocument/2006/relationships/image" Target="../media/image102.gif"/><Relationship Id="rId4" Type="http://schemas.openxmlformats.org/officeDocument/2006/relationships/image" Target="../media/image98.jpeg"/><Relationship Id="rId9" Type="http://schemas.openxmlformats.org/officeDocument/2006/relationships/hyperlink" Target="http://www.google.co.uk/url?sa=i&amp;rct=j&amp;q=&amp;esrc=s&amp;source=images&amp;cd=&amp;cad=rja&amp;uact=8&amp;ved=0ahUKEwjZzb6wxLjNAhXDI8AKHU5hDfgQjRwIBw&amp;url=http://www.chm.bris.ac.uk/motm/buckyball/c60a.htm&amp;bvm=bv.125221236,d.ZGg&amp;psig=AFQjCNEtXjVLNB_T8Xn-1Xmw5XdKNIc08Q&amp;ust=1466578380290608"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hyperlink" Target="http://www.google.co.uk/url?sa=i&amp;rct=j&amp;q=&amp;esrc=s&amp;source=images&amp;cd=&amp;cad=rja&amp;uact=8&amp;ved=0ahUKEwjk57eYxbjNAhVED8AKHTJJCDwQjRwIBw&amp;url=http://www.bbc.co.uk/schools/gcsebitesize/science/add_ocr_gateway/periodic_table/metalsrev2.shtml&amp;bvm=bv.125221236,d.ZGg&amp;psig=AFQjCNEbUJoMByoIKtNJzQVaiE5nvQjKQA&amp;ust=1466578603553029" TargetMode="External"/><Relationship Id="rId7" Type="http://schemas.openxmlformats.org/officeDocument/2006/relationships/hyperlink" Target="https://www.google.co.uk/url?sa=i&amp;rct=j&amp;q=&amp;esrc=s&amp;source=images&amp;cd=&amp;cad=rja&amp;uact=8&amp;ved=0ahUKEwin_O-jyrjNAhXBAMAKHQbLBOwQjRwIBw&amp;url=https://www.edplace.com/worksheet_preview.php?eId%3D3102%26type%3Dtopic&amp;psig=AFQjCNEA_flFLoaC0vLUXsNkSyEF-Y1IHQ&amp;ust=146657995637862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hyperlink" Target="https://www.google.co.uk/url?sa=i&amp;rct=j&amp;q=&amp;esrc=s&amp;source=images&amp;cd=&amp;cad=rja&amp;uact=8&amp;ved=0ahUKEwjU15bbyLjNAhWZF8AKHX1KAgsQjRwIBw&amp;url=https://flippedscience.co/2012/11/06/nutshell-alloy-vs-pure-metals/&amp;bvm=bv.125221236,d.ZGg&amp;psig=AFQjCNEDdiYttk9KukxTdYv-zNrVpIUYJg&amp;ust=1466579548010348" TargetMode="External"/><Relationship Id="rId4" Type="http://schemas.openxmlformats.org/officeDocument/2006/relationships/image" Target="../media/image104.gif"/></Relationships>
</file>

<file path=ppt/slides/_rels/slide38.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U15bbyLjNAhWZF8AKHX1KAgsQjRwIBw&amp;url=https://flippedscience.co/2012/11/06/nutshell-alloy-vs-pure-metals/&amp;bvm=bv.125221236,d.ZGg&amp;psig=AFQjCNEDdiYttk9KukxTdYv-zNrVpIUYJg&amp;ust=1466579548010348"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U15bbyLjNAhWZF8AKHX1KAgsQjRwIBw&amp;url=https://flippedscience.co/2012/11/06/nutshell-alloy-vs-pure-metals/&amp;bvm=bv.125221236,d.ZGg&amp;psig=AFQjCNEDdiYttk9KukxTdYv-zNrVpIUYJg&amp;ust=1466579548010348"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U15bbyLjNAhWZF8AKHX1KAgsQjRwIBw&amp;url=https://flippedscience.co/2012/11/06/nutshell-alloy-vs-pure-metals/&amp;bvm=bv.125221236,d.ZGg&amp;psig=AFQjCNEDdiYttk9KukxTdYv-zNrVpIUYJg&amp;ust=1466579548010348"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8.gif"/><Relationship Id="rId4" Type="http://schemas.openxmlformats.org/officeDocument/2006/relationships/hyperlink" Target="http://www.google.co.uk/url?sa=i&amp;rct=j&amp;q=&amp;esrc=s&amp;source=images&amp;cd=&amp;cad=rja&amp;uact=8&amp;ved=0ahUKEwi1hZWD1M3NAhVILcAKHXwxBcAQjRwIBw&amp;url=http://www.bbc.co.uk/schools/gcsebitesize/science/aqa_pre_2011/rocks/fuelsrev3.shtml&amp;psig=AFQjCNHYSOjCFJTp_YGdxteY9ZDFcRLasw&amp;ust=1467304142556520"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hyperlink" Target="https://www.google.co.uk/url?sa=i&amp;rct=j&amp;q=&amp;esrc=s&amp;source=images&amp;cd=&amp;cad=rja&amp;uact=8&amp;ved=0ahUKEwjU15bbyLjNAhWZF8AKHX1KAgsQjRwIBw&amp;url=https://flippedscience.co/2012/11/06/nutshell-alloy-vs-pure-metals/&amp;bvm=bv.125221236,d.ZGg&amp;psig=AFQjCNEDdiYttk9KukxTdYv-zNrVpIUYJg&amp;ust=1466579548010348" TargetMode="External"/><Relationship Id="rId7" Type="http://schemas.openxmlformats.org/officeDocument/2006/relationships/hyperlink" Target="http://www.google.co.uk/url?sa=i&amp;rct=j&amp;q=&amp;esrc=s&amp;source=images&amp;cd=&amp;cad=rja&amp;uact=8&amp;ved=0ahUKEwitkc72_s_NAhVpD8AKHV_4C1gQjRwIBw&amp;url=http://www.rsc.org/learn-chemistry/resource/res00000681/cracking-hydrocarbons?cmpid%3DCMP00005002&amp;bvm=bv.126130881,d.ZGg&amp;psig=AFQjCNGKKt-uTJi6mfgkUBev2n3mhruItA&amp;ust=1467384377339411"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hyperlink" Target="http://www.google.co.uk/url?sa=i&amp;rct=j&amp;q=&amp;esrc=s&amp;source=images&amp;cd=&amp;cad=rja&amp;uact=8&amp;ved=0ahUKEwjNtNmS-8_NAhXDJsAKHQMNDb4QjRwIBw&amp;url=http://www.rugusavay.com/what-is-butane-gas/&amp;psig=AFQjCNHFZHHdhtjLjnxEj78sbtuDvf1NdA&amp;ust=1467383362693779" TargetMode="External"/><Relationship Id="rId4" Type="http://schemas.openxmlformats.org/officeDocument/2006/relationships/image" Target="../media/image109.png"/><Relationship Id="rId9" Type="http://schemas.openxmlformats.org/officeDocument/2006/relationships/image" Target="../media/image112.png"/></Relationships>
</file>

<file path=ppt/slides/_rels/slide4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U15bbyLjNAhWZF8AKHX1KAgsQjRwIBw&amp;url=https://flippedscience.co/2012/11/06/nutshell-alloy-vs-pure-metals/&amp;bvm=bv.125221236,d.ZGg&amp;psig=AFQjCNEDdiYttk9KukxTdYv-zNrVpIUYJg&amp;ust=1466579548010348"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3.png"/></Relationships>
</file>

<file path=ppt/slides/_rels/slide4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U15bbyLjNAhWZF8AKHX1KAgsQjRwIBw&amp;url=https://flippedscience.co/2012/11/06/nutshell-alloy-vs-pure-metals/&amp;bvm=bv.125221236,d.ZGg&amp;psig=AFQjCNEDdiYttk9KukxTdYv-zNrVpIUYJg&amp;ust=1466579548010348" TargetMode="External"/><Relationship Id="rId7" Type="http://schemas.openxmlformats.org/officeDocument/2006/relationships/image" Target="../media/image1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5.png"/><Relationship Id="rId5" Type="http://schemas.openxmlformats.org/officeDocument/2006/relationships/image" Target="../media/image114.gif"/><Relationship Id="rId4" Type="http://schemas.openxmlformats.org/officeDocument/2006/relationships/hyperlink" Target="http://www.google.co.uk/url?sa=i&amp;rct=j&amp;q=&amp;esrc=s&amp;source=images&amp;cd=&amp;cad=rja&amp;uact=8&amp;ved=0ahUKEwjhie-wj9DNAhUFLMAKHaAXDGMQjRwIBw&amp;url=http://www.bbc.co.uk/schools/gcsebitesize/science/edexcel_pre_2011/oneearth/damagetotheenvironmentrev2.shtml&amp;bvm=bv.126130881,d.ZGg&amp;psig=AFQjCNFD3LKVmacfnAe2T4VTWhl9y_Th5Q&amp;ust=146738874797282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U15bbyLjNAhWZF8AKHX1KAgsQjRwIBw&amp;url=https://flippedscience.co/2012/11/06/nutshell-alloy-vs-pure-metals/&amp;bvm=bv.125221236,d.ZGg&amp;psig=AFQjCNEDdiYttk9KukxTdYv-zNrVpIUYJg&amp;ust=1466579548010348"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120.gif"/><Relationship Id="rId3" Type="http://schemas.openxmlformats.org/officeDocument/2006/relationships/image" Target="../media/image117.png"/><Relationship Id="rId7" Type="http://schemas.openxmlformats.org/officeDocument/2006/relationships/hyperlink" Target="https://www.google.co.uk/url?sa=i&amp;rct=j&amp;q=&amp;esrc=s&amp;source=images&amp;cd=&amp;cad=rja&amp;uact=8&amp;ved=0ahUKEwjhjbPG75jNAhWFD8AKHRt0BaMQjRwIBw&amp;url=https://www.tes.com/lessons/U2yLE4lQApP3VQ/mock-feedback&amp;bvm=bv.124088155,d.ZGg&amp;psig=AFQjCNFwGl9tXiejsRSafRf4RbgWG-ImmQ&amp;ust=1465490386295837"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9.png"/><Relationship Id="rId5" Type="http://schemas.openxmlformats.org/officeDocument/2006/relationships/hyperlink" Target="http://www.google.co.uk/url?sa=i&amp;rct=j&amp;q=&amp;esrc=s&amp;source=images&amp;cd=&amp;cad=rja&amp;uact=8&amp;ved=0ahUKEwiPk6z67pjNAhXFLMAKHZsPCUoQjRwIBw&amp;url=http://www.bbc.co.uk/education/guides/zrmg87h/revision/4&amp;bvm=bv.124088155,d.ZGg&amp;psig=AFQjCNGAIpJkMVJhEadkohkVS_YLR5j90A&amp;ust=1465490299371044" TargetMode="External"/><Relationship Id="rId4" Type="http://schemas.openxmlformats.org/officeDocument/2006/relationships/image" Target="../media/image1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iH4aPUuJrNAhXkA8AKHfi5AD4QjRwIBw&amp;url=http://academic.brooklyn.cuny.edu/biology/bio4fv/page/ph_and_.htm&amp;bvm=bv.124088155,d.ZGg&amp;psig=AFQjCNGlzqFsP1g_JBaSXrkkr8DHJD5jIQ&amp;ust=1465544436267982" TargetMode="External"/><Relationship Id="rId13" Type="http://schemas.microsoft.com/office/2007/relationships/hdphoto" Target="../media/hdphoto2.wdp"/><Relationship Id="rId3" Type="http://schemas.openxmlformats.org/officeDocument/2006/relationships/image" Target="../media/image121.gif"/><Relationship Id="rId7" Type="http://schemas.openxmlformats.org/officeDocument/2006/relationships/image" Target="../media/image123.png"/><Relationship Id="rId12" Type="http://schemas.openxmlformats.org/officeDocument/2006/relationships/image" Target="../media/image125.png"/><Relationship Id="rId2" Type="http://schemas.openxmlformats.org/officeDocument/2006/relationships/hyperlink" Target="https://www.google.co.uk/url?sa=i&amp;rct=j&amp;q=&amp;esrc=s&amp;source=images&amp;cd=&amp;cad=rja&amp;uact=8&amp;ved=0ahUKEwj3-q7BsprNAhUKOsAKHUAiDO0QjRwIBw&amp;url=https://www.studyblue.com/notes/note/n/chemistry-week-5-organic-chemistry-functional-groups-lipids/deck/4259266&amp;bvm=bv.124088155,d.ZGg&amp;psig=AFQjCNHZlYkP3PFSBVVzRXRId1xka5YW1Q&amp;ust=1465542765260049" TargetMode="External"/><Relationship Id="rId1" Type="http://schemas.openxmlformats.org/officeDocument/2006/relationships/slideLayout" Target="../slideLayouts/slideLayout1.xml"/><Relationship Id="rId6" Type="http://schemas.openxmlformats.org/officeDocument/2006/relationships/hyperlink" Target="http://www.google.co.uk/url?sa=i&amp;rct=j&amp;q=&amp;esrc=s&amp;source=images&amp;cd=&amp;cad=rja&amp;uact=8&amp;ved=0ahUKEwiFoaTstZrNAhVpB8AKHeSCAscQjRwIBw&amp;url=http://www.bbc.co.uk/education/guides/zb739j6/revision/4&amp;bvm=bv.124088155,d.ZGg&amp;psig=AFQjCNFUWZTScG6qnZPFFYEtZ9oU_wMucQ&amp;ust=1465543681845299" TargetMode="External"/><Relationship Id="rId11" Type="http://schemas.openxmlformats.org/officeDocument/2006/relationships/hyperlink" Target="http://www.google.co.uk/url?sa=i&amp;rct=j&amp;q=&amp;esrc=s&amp;source=images&amp;cd=&amp;cad=rja&amp;uact=8&amp;ved=0ahUKEwiw27ayuZrNAhUIDMAKHYO5Bi8QjRwIBw&amp;url=http://revisionworld.com/gcse-revision/biology/cell-activity/proteins-and-amino-acids/enzymes&amp;bvm=bv.124088155,d.ZGg&amp;psig=AFQjCNFF46esIWoYFu_Rj2dNGrHd0-7Q5w&amp;ust=1465544473102464" TargetMode="External"/><Relationship Id="rId5" Type="http://schemas.openxmlformats.org/officeDocument/2006/relationships/image" Target="../media/image122.png"/><Relationship Id="rId10" Type="http://schemas.microsoft.com/office/2007/relationships/hdphoto" Target="../media/hdphoto1.wdp"/><Relationship Id="rId4" Type="http://schemas.openxmlformats.org/officeDocument/2006/relationships/hyperlink" Target="http://www.google.co.uk/url?sa=i&amp;rct=j&amp;q=&amp;esrc=s&amp;source=images&amp;cd=&amp;cad=rja&amp;uact=8&amp;ved=0ahUKEwitp7rRtZrNAhUFIMAKHbIEDCIQjRwIBw&amp;url=http://www.bbc.co.uk/education/guides/zdt4jxs/revision/4&amp;bvm=bv.124088155,d.ZGg&amp;psig=AFQjCNFekaOTv9dLoF8BTDmBNVPUJTJONg&amp;ust=1465543615261899" TargetMode="External"/><Relationship Id="rId9" Type="http://schemas.openxmlformats.org/officeDocument/2006/relationships/image" Target="../media/image124.png"/></Relationships>
</file>

<file path=ppt/slides/_rels/slide48.xml.rels><?xml version="1.0" encoding="UTF-8" standalone="yes"?>
<Relationships xmlns="http://schemas.openxmlformats.org/package/2006/relationships"><Relationship Id="rId8" Type="http://schemas.openxmlformats.org/officeDocument/2006/relationships/image" Target="../media/image128.gif"/><Relationship Id="rId3" Type="http://schemas.openxmlformats.org/officeDocument/2006/relationships/hyperlink" Target="http://www.google.co.uk/url?sa=i&amp;rct=j&amp;q=&amp;esrc=s&amp;source=images&amp;cd=&amp;cad=rja&amp;uact=8&amp;ved=0ahUKEwiOqdDk15XNAhVEL8AKHTcAAj8QjRwIBw&amp;url=http://www.shawonnotes.com/index/waves/0-11&amp;bvm=bv.123664746,d.ZGg&amp;psig=AFQjCNGuCxklWqwgAwDDeZCw55QK1SaLIQ&amp;ust=1465380964981908" TargetMode="External"/><Relationship Id="rId7" Type="http://schemas.openxmlformats.org/officeDocument/2006/relationships/hyperlink" Target="http://www.google.co.uk/url?sa=i&amp;rct=j&amp;q=&amp;esrc=s&amp;source=images&amp;cd=&amp;cad=rja&amp;uact=8&amp;ved=0ahUKEwiSyt2B3JXNAhWIAcAKHX6eAN8QjRwIBw&amp;url=http://resources.yesican-science.ca/ScroungeableScience/ss/g04/sle/unit1_soundg04.html&amp;bvm=bv.123664746,d.ZGg&amp;psig=AFQjCNFJ93dEFmumtY8R7y_E7tIql54Edw&amp;ust=1465382117072729"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7.png"/><Relationship Id="rId11" Type="http://schemas.microsoft.com/office/2007/relationships/hdphoto" Target="../media/hdphoto3.wdp"/><Relationship Id="rId5" Type="http://schemas.openxmlformats.org/officeDocument/2006/relationships/hyperlink" Target="http://www.google.co.uk/url?sa=i&amp;rct=j&amp;q=&amp;esrc=s&amp;source=images&amp;cd=&amp;cad=rja&amp;uact=8&amp;ved=0ahUKEwilqfi02JXNAhUfOsAKHSq2BuIQjRwIBw&amp;url=http://www.schoolphysics.co.uk/age16-19/Wave%20properties/Wave%20properties/text/Wave_motion/index.html&amp;bvm=bv.123664746,d.ZGg&amp;psig=AFQjCNFkcGF-Lr8yQjPqmBH0MJub4cyhNw&amp;ust=1465381105887016" TargetMode="External"/><Relationship Id="rId10" Type="http://schemas.openxmlformats.org/officeDocument/2006/relationships/image" Target="../media/image129.png"/><Relationship Id="rId4" Type="http://schemas.openxmlformats.org/officeDocument/2006/relationships/image" Target="../media/image126.jpeg"/><Relationship Id="rId9" Type="http://schemas.openxmlformats.org/officeDocument/2006/relationships/hyperlink" Target="http://www.google.co.uk/url?sa=i&amp;rct=j&amp;q=&amp;esrc=s&amp;source=images&amp;cd=&amp;cad=rja&amp;uact=8&amp;ved=0ahUKEwixkbSs3JXNAhVOF8AKHSTpDL0QjRwIBw&amp;url=http://clipartix.com/duck-clipart-image-3209/&amp;bvm=bv.123664746,d.ZGg&amp;psig=AFQjCNG_QMJ4rdP5wdXVa9o54W5pWVlz7g&amp;ust=1465382222699217"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Z2uKM6JXNAhVqDcAKHUiFBlgQjRwIBw&amp;url=http://www.bbc.co.uk/education/guides/zq7thyc/revision/4&amp;bvm=bv.123664746,d.ZGg&amp;psig=AFQjCNECrJVUHNwLj7t173tmyg-BNUZaFw&amp;ust=1465385374706569" TargetMode="External"/><Relationship Id="rId2" Type="http://schemas.openxmlformats.org/officeDocument/2006/relationships/image" Target="../media/image130.png"/><Relationship Id="rId1" Type="http://schemas.openxmlformats.org/officeDocument/2006/relationships/slideLayout" Target="../slideLayouts/slideLayout1.xml"/><Relationship Id="rId6" Type="http://schemas.openxmlformats.org/officeDocument/2006/relationships/image" Target="../media/image132.jpeg"/><Relationship Id="rId5" Type="http://schemas.openxmlformats.org/officeDocument/2006/relationships/hyperlink" Target="http://www.google.co.uk/url?sa=i&amp;rct=j&amp;q=&amp;esrc=s&amp;source=images&amp;cd=&amp;cad=rja&amp;uact=8&amp;ved=0ahUKEwi9ubmG6ZXNAhXmIsAKHap1BKcQjRwIBw&amp;url=http://encyclopedia2.thefreedictionary.com/Refraction%2Bof%2Bwaves&amp;bvm=bv.123664746,d.ZGg&amp;psig=AFQjCNGLhjU8GutMb4EiC3Tzfc2zXsemZQ&amp;ust=1465385626538290" TargetMode="External"/><Relationship Id="rId4" Type="http://schemas.openxmlformats.org/officeDocument/2006/relationships/image" Target="../media/image13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33.gif"/><Relationship Id="rId2" Type="http://schemas.openxmlformats.org/officeDocument/2006/relationships/hyperlink" Target="http://www.google.co.uk/url?sa=i&amp;rct=j&amp;q=&amp;esrc=s&amp;source=images&amp;cd=&amp;cad=rja&amp;uact=8&amp;ved=0ahUKEwjZp5-5_ZXNAhUHIcAKHTlKBMAQjRwIBw&amp;url=http://www.frankswebspace.org.uk/ScienceAndMaths/physics/physicsGCSE/radiowaves.htm&amp;bvm=bv.123664746,d.ZGg&amp;psig=AFQjCNHzWBEdphXo1O_viwfFNQtelTVkog&amp;ust=1465391098579368" TargetMode="External"/><Relationship Id="rId1" Type="http://schemas.openxmlformats.org/officeDocument/2006/relationships/slideLayout" Target="../slideLayouts/slideLayout1.xml"/><Relationship Id="rId5" Type="http://schemas.openxmlformats.org/officeDocument/2006/relationships/image" Target="../media/image134.jpeg"/><Relationship Id="rId4" Type="http://schemas.openxmlformats.org/officeDocument/2006/relationships/hyperlink" Target="http://www.google.co.uk/url?sa=i&amp;rct=j&amp;q=&amp;esrc=s&amp;source=images&amp;cd=&amp;cad=rja&amp;uact=8&amp;ved=0ahUKEwjgh-rkgJbNAhUDLsAKHWppDr0QjRwIBw&amp;url=http://adelaidevet.com.au/about/patients/the-case-of-kluet-the-orangutan&amp;bvm=bv.123664746,d.ZGg&amp;psig=AFQjCNHrh6sr1SmqhmgXb8mybWmss3afaQ&amp;ust=1465392004683854"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36.gif"/><Relationship Id="rId7" Type="http://schemas.openxmlformats.org/officeDocument/2006/relationships/image" Target="../media/image138.png"/><Relationship Id="rId2" Type="http://schemas.openxmlformats.org/officeDocument/2006/relationships/image" Target="../media/image135.gif"/><Relationship Id="rId1" Type="http://schemas.openxmlformats.org/officeDocument/2006/relationships/slideLayout" Target="../slideLayouts/slideLayout1.xml"/><Relationship Id="rId6" Type="http://schemas.openxmlformats.org/officeDocument/2006/relationships/hyperlink" Target="https://www.google.co.uk/url?sa=i&amp;rct=j&amp;q=&amp;esrc=s&amp;source=images&amp;cd=&amp;cad=rja&amp;uact=8&amp;ved=0ahUKEwifqJb1honUAhUGvBoKHT6ACsoQjRwIBw&amp;url=https://metinmediamath.wordpress.com/2013/10/17/more-pirates-less-global-warming-wait-what/&amp;psig=AFQjCNHCypCknUuSpXNO9Sky0EguQYufmQ&amp;ust=1495733280181694" TargetMode="External"/><Relationship Id="rId5" Type="http://schemas.openxmlformats.org/officeDocument/2006/relationships/image" Target="../media/image137.png"/><Relationship Id="rId4" Type="http://schemas.openxmlformats.org/officeDocument/2006/relationships/hyperlink" Target="http://www.google.co.uk/url?sa=i&amp;rct=j&amp;q=&amp;esrc=s&amp;source=images&amp;cd=&amp;cad=rja&amp;uact=8&amp;ved=0ahUKEwjOpLS4rPbTAhXIbxQKHUK2DpoQjRwIBw&amp;url=http://math.tutorvista.com/statistics/correlation-and-regression.html&amp;psig=AFQjCNEd3FjVcaF9HcD-nb4LSVkhcnT5Ew&amp;ust=1495090537797256"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google.co.uk/url?sa=i&amp;rct=j&amp;q=&amp;esrc=s&amp;source=images&amp;cd=&amp;cad=rja&amp;uact=8&amp;ved=0ahUKEwiD3bWX76bLAhUBOBoKHXCoDm4QjRwIBw&amp;url=http://www.edcoogle.com/blog/2015/04/what-is-periodic-table-how-to-read-the-periodic-table-elements/&amp;bvm=bv.115339255,d.d24&amp;psig=AFQjCNEkpNWYPuPai65ddRpx4VRfy2Q6ZA&amp;ust=1457175301010739" TargetMode="Externa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www.google.com/url?sa=i&amp;rct=j&amp;q=&amp;esrc=s&amp;source=images&amp;cd=&amp;cad=rja&amp;uact=8&amp;ved=0ahUKEwjLy8j926bLAhUGVRQKHWxtAl4QjRwIBw&amp;url=http://www.clipartbest.com/simple-animal-cell-and-plant-cell&amp;bvm=bv.115339255,d.d2s&amp;psig=AFQjCNGGAA_gjoE0S5QJ7hfaYxUV0x6Hhw&amp;ust=1457170056731110" TargetMode="External"/><Relationship Id="rId1"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hyperlink" Target="http://www.google.com/url?sa=i&amp;rct=j&amp;q=&amp;esrc=s&amp;source=images&amp;cd=&amp;cad=rja&amp;uact=8&amp;ved=0ahUKEwianLHT3qbLAhVH1RQKHfQfBfcQjRwIBw&amp;url=http://pic.finomhh.top/a/bacterial-cell-diagram-no-labels/&amp;bvm=bv.115339255,d.d24&amp;psig=AFQjCNFT4-U0j4d3tlW5h_UosVeeRlqrfQ&amp;ust=145717084120182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805-oqqfLAhUD6RQKHfQfC-QQjRwIBw&amp;url=http://www.abpischools.org.uk/page/modules/celldiv_cancer/cancer3.cfm&amp;bvm=bv.115339255,d.d2s&amp;psig=AFQjCNG4THCTAnRy3RJCP8XFu3FqeWsHag&amp;ust=1457191174291789"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www.google.co.uk/url?sa=i&amp;rct=j&amp;q=&amp;esrc=s&amp;source=images&amp;cd=&amp;cad=rja&amp;uact=8&amp;ved=0ahUKEwjI6PjKqqfLAhWC1RQKHQBjBtQQjRwIBw&amp;url=http://igbiologyy.blogspot.com/2013/05/60-passage-of-water-through-root-stem.html&amp;bvm=bv.115339255,d.d2s&amp;psig=AFQjCNGXRv-SDNhnufu_J6GUKu6QokYqGQ&amp;ust=1457191247521055" TargetMode="External"/><Relationship Id="rId4"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 Physics Threshold Concepts</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71027658"/>
              </p:ext>
            </p:extLst>
          </p:nvPr>
        </p:nvGraphicFramePr>
        <p:xfrm>
          <a:off x="5457056" y="116632"/>
          <a:ext cx="4310113" cy="4558144"/>
        </p:xfrm>
        <a:graphic>
          <a:graphicData uri="http://schemas.openxmlformats.org/drawingml/2006/table">
            <a:tbl>
              <a:tblPr firstRow="1" bandRow="1">
                <a:tableStyleId>{5940675A-B579-460E-94D1-54222C63F5DA}</a:tableStyleId>
              </a:tblPr>
              <a:tblGrid>
                <a:gridCol w="1069752"/>
                <a:gridCol w="3240361"/>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Quantity</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Anything</a:t>
                      </a:r>
                      <a:r>
                        <a:rPr lang="en-GB" sz="1000" baseline="0" dirty="0" smtClean="0"/>
                        <a:t> that can be given a numerical value.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Magnitude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Size of a quantity.</a:t>
                      </a:r>
                      <a:r>
                        <a:rPr lang="en-GB" sz="1000" baseline="0" dirty="0" smtClean="0"/>
                        <a:t> E.g. a distance of 5 metres has a higher magnitude than 2 metres.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Scalar</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Describes quantities that  only have a magnitude (size). E.g. speed (how fast something is moving).</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Vector</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Describes quantities that have a magnitude AND a specific direction. E.g. velocity (speed</a:t>
                      </a:r>
                      <a:r>
                        <a:rPr lang="en-GB" sz="1000" baseline="0" dirty="0" smtClean="0"/>
                        <a:t> in a particular direction)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Force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vector quantity. Forces are pushes or pulls that act on an object. Forces have size and direction. Forces are the</a:t>
                      </a:r>
                      <a:r>
                        <a:rPr lang="en-GB" sz="1000" baseline="0" dirty="0" smtClean="0"/>
                        <a:t> result of objects interacting with each other.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Contact forces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For these forces to act, the interacting objects</a:t>
                      </a:r>
                      <a:r>
                        <a:rPr lang="en-GB" sz="1000" baseline="0" dirty="0" smtClean="0"/>
                        <a:t> have to be physically touching.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00" dirty="0" smtClean="0"/>
                        <a:t>Non-contact forces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For these forces to act, the interacting objects don’t have to be touching (they are</a:t>
                      </a:r>
                      <a:r>
                        <a:rPr lang="en-GB" sz="1000" baseline="0" dirty="0" smtClean="0"/>
                        <a:t> physically separate).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Resultant</a:t>
                      </a:r>
                      <a:r>
                        <a:rPr lang="en-GB" sz="1000" baseline="0" dirty="0" smtClean="0"/>
                        <a:t> force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single overall force acting on an object. It has the</a:t>
                      </a:r>
                      <a:r>
                        <a:rPr lang="en-GB" sz="1000" baseline="0" dirty="0" smtClean="0"/>
                        <a:t> same effect as all the forces acting on the object all together. The resultant force is the vital thing in working out how an object will move. If there is a resultant force, the object’s speed will change; or the shape of the object will change; or the direction of the object will change.  If the resultant force is nothing (the forces cancel out), the object will keep doing what it was doing – either not moving at all, or moving along at a steady speed.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908720"/>
            <a:ext cx="5184576" cy="165618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Representing Forces and Other Vector Quantities</a:t>
            </a:r>
          </a:p>
          <a:p>
            <a:pPr algn="l"/>
            <a:endParaRPr lang="en-GB" sz="1000" u="sng" dirty="0" smtClean="0">
              <a:latin typeface="+mj-lt"/>
            </a:endParaRPr>
          </a:p>
          <a:p>
            <a:pPr algn="l"/>
            <a:r>
              <a:rPr lang="en-GB" sz="1000" dirty="0" smtClean="0">
                <a:latin typeface="+mj-lt"/>
              </a:rPr>
              <a:t>Since forces are a vector quantity, it is useful to show their magnitude (size) AND direction using an arrow. The arrow points in the direction that the force acts, and its </a:t>
            </a:r>
            <a:r>
              <a:rPr lang="en-GB" sz="1000" b="1" dirty="0" smtClean="0">
                <a:latin typeface="+mj-lt"/>
              </a:rPr>
              <a:t>length</a:t>
            </a:r>
            <a:r>
              <a:rPr lang="en-GB" sz="1000" dirty="0" smtClean="0">
                <a:latin typeface="+mj-lt"/>
              </a:rPr>
              <a:t> shows the magnitude. For instance: in the first diagram, the force acting on the object is larger than in the second, and is opposite in direction. </a:t>
            </a: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sp>
        <p:nvSpPr>
          <p:cNvPr id="3" name="Rectangle 2"/>
          <p:cNvSpPr/>
          <p:nvPr/>
        </p:nvSpPr>
        <p:spPr>
          <a:xfrm>
            <a:off x="848543" y="1988840"/>
            <a:ext cx="432049"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8" name="Straight Arrow Connector 7"/>
          <p:cNvCxnSpPr>
            <a:stCxn id="3" idx="3"/>
          </p:cNvCxnSpPr>
          <p:nvPr/>
        </p:nvCxnSpPr>
        <p:spPr>
          <a:xfrm>
            <a:off x="1280592" y="2204864"/>
            <a:ext cx="64807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3585245" y="1997621"/>
            <a:ext cx="432049"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0" name="Straight Arrow Connector 9"/>
          <p:cNvCxnSpPr>
            <a:stCxn id="9" idx="3"/>
          </p:cNvCxnSpPr>
          <p:nvPr/>
        </p:nvCxnSpPr>
        <p:spPr>
          <a:xfrm flipH="1">
            <a:off x="3153197" y="2213645"/>
            <a:ext cx="864096"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2" name="Title 1"/>
          <p:cNvSpPr txBox="1">
            <a:spLocks/>
          </p:cNvSpPr>
          <p:nvPr/>
        </p:nvSpPr>
        <p:spPr>
          <a:xfrm>
            <a:off x="128464" y="2636912"/>
            <a:ext cx="5184576" cy="144016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Contact and Non-contact Forces</a:t>
            </a:r>
          </a:p>
          <a:p>
            <a:pPr algn="l"/>
            <a:endParaRPr lang="en-GB" sz="1000" u="sng" dirty="0" smtClean="0">
              <a:latin typeface="+mj-lt"/>
            </a:endParaRPr>
          </a:p>
          <a:p>
            <a:pPr algn="l"/>
            <a:r>
              <a:rPr lang="en-GB" sz="1000" dirty="0" smtClean="0">
                <a:latin typeface="+mj-lt"/>
              </a:rPr>
              <a:t>Forces are always the result of objects </a:t>
            </a:r>
            <a:r>
              <a:rPr lang="en-GB" sz="1000" b="1" dirty="0" smtClean="0">
                <a:latin typeface="+mj-lt"/>
              </a:rPr>
              <a:t>interacting</a:t>
            </a:r>
            <a:r>
              <a:rPr lang="en-GB" sz="1000" dirty="0">
                <a:latin typeface="+mj-lt"/>
              </a:rPr>
              <a:t> </a:t>
            </a:r>
            <a:r>
              <a:rPr lang="en-GB" sz="1000" dirty="0" smtClean="0">
                <a:latin typeface="+mj-lt"/>
              </a:rPr>
              <a:t>with each other. For instance, the force of gravity keeping this piece of paper on the desk is the result of the interaction between the Earth’s mass and the paper’s mass.  All forces can be classified as contact or non-contact forces. </a:t>
            </a:r>
          </a:p>
          <a:p>
            <a:pPr algn="l"/>
            <a:endParaRPr lang="en-GB" sz="1000" dirty="0">
              <a:latin typeface="+mj-lt"/>
            </a:endParaRPr>
          </a:p>
          <a:p>
            <a:pPr algn="l"/>
            <a:r>
              <a:rPr lang="en-GB" sz="1000" dirty="0" smtClean="0">
                <a:latin typeface="+mj-lt"/>
              </a:rPr>
              <a:t>Examples of contact forces: friction, air resistance, tension, the normal contact force. </a:t>
            </a:r>
          </a:p>
          <a:p>
            <a:pPr algn="l"/>
            <a:r>
              <a:rPr lang="en-GB" sz="1000" dirty="0" smtClean="0">
                <a:latin typeface="+mj-lt"/>
              </a:rPr>
              <a:t>Examples of non-contact forces: gravitational force, electrostatic force and magnetic force. </a:t>
            </a: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sp>
        <p:nvSpPr>
          <p:cNvPr id="13" name="Title 1"/>
          <p:cNvSpPr txBox="1">
            <a:spLocks/>
          </p:cNvSpPr>
          <p:nvPr/>
        </p:nvSpPr>
        <p:spPr>
          <a:xfrm>
            <a:off x="128464" y="4149080"/>
            <a:ext cx="5184576" cy="252028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Resultant Force</a:t>
            </a:r>
          </a:p>
          <a:p>
            <a:pPr algn="l"/>
            <a:endParaRPr lang="en-GB" sz="1000" u="sng" dirty="0" smtClean="0">
              <a:latin typeface="+mj-lt"/>
            </a:endParaRPr>
          </a:p>
          <a:p>
            <a:pPr algn="l"/>
            <a:r>
              <a:rPr lang="en-GB" sz="1000" dirty="0" smtClean="0">
                <a:latin typeface="+mj-lt"/>
              </a:rPr>
              <a:t>In real life, there are usually a few forces acting on any particular object. All the forces can be shown with vectors (arrows – see above). When we take all the forces into account, we can draw just one vector arrow to show a single force, which has the same effect on the object as all the other forces acting at once. This is simplest when the forces are in a straight line: </a:t>
            </a:r>
          </a:p>
          <a:p>
            <a:pPr algn="l"/>
            <a:endParaRPr lang="en-GB" sz="1000" dirty="0">
              <a:latin typeface="+mj-lt"/>
            </a:endParaRPr>
          </a:p>
          <a:p>
            <a:pPr algn="l"/>
            <a:r>
              <a:rPr lang="en-GB" sz="1000" dirty="0" smtClean="0">
                <a:latin typeface="+mj-lt"/>
              </a:rPr>
              <a:t>	</a:t>
            </a:r>
            <a:r>
              <a:rPr lang="en-GB" sz="1000" dirty="0">
                <a:latin typeface="+mj-lt"/>
              </a:rPr>
              <a:t> </a:t>
            </a:r>
            <a:r>
              <a:rPr lang="en-GB" sz="1000" dirty="0" smtClean="0">
                <a:latin typeface="+mj-lt"/>
              </a:rPr>
              <a:t>               two forces are acting; by adding them</a:t>
            </a:r>
          </a:p>
          <a:p>
            <a:pPr algn="l"/>
            <a:r>
              <a:rPr lang="en-GB" sz="1000" dirty="0">
                <a:latin typeface="+mj-lt"/>
              </a:rPr>
              <a:t>	 </a:t>
            </a:r>
            <a:r>
              <a:rPr lang="en-GB" sz="1000" dirty="0" smtClean="0">
                <a:latin typeface="+mj-lt"/>
              </a:rPr>
              <a:t>               we get the resultant force….</a:t>
            </a:r>
          </a:p>
          <a:p>
            <a:pPr algn="l"/>
            <a:endParaRPr lang="en-GB" sz="1000" dirty="0" smtClean="0">
              <a:latin typeface="+mj-lt"/>
            </a:endParaRPr>
          </a:p>
          <a:p>
            <a:pPr algn="l"/>
            <a:endParaRPr lang="en-GB" sz="1000" dirty="0">
              <a:latin typeface="+mj-lt"/>
            </a:endParaRPr>
          </a:p>
          <a:p>
            <a:pPr algn="l"/>
            <a:r>
              <a:rPr lang="en-GB" sz="1000" dirty="0" smtClean="0">
                <a:latin typeface="+mj-lt"/>
              </a:rPr>
              <a:t>	                this time, the forces are opposite in </a:t>
            </a:r>
          </a:p>
          <a:p>
            <a:pPr algn="l"/>
            <a:r>
              <a:rPr lang="en-GB" sz="1000" dirty="0">
                <a:latin typeface="+mj-lt"/>
              </a:rPr>
              <a:t>	</a:t>
            </a:r>
            <a:r>
              <a:rPr lang="en-GB" sz="1000" dirty="0" smtClean="0">
                <a:latin typeface="+mj-lt"/>
              </a:rPr>
              <a:t>                direction, and are different in magnitude. </a:t>
            </a:r>
          </a:p>
          <a:p>
            <a:pPr algn="l"/>
            <a:r>
              <a:rPr lang="en-GB" sz="1000" dirty="0">
                <a:latin typeface="+mj-lt"/>
              </a:rPr>
              <a:t>	</a:t>
            </a:r>
            <a:r>
              <a:rPr lang="en-GB" sz="1000" dirty="0" smtClean="0">
                <a:latin typeface="+mj-lt"/>
              </a:rPr>
              <a:t>                We subtract one from the other to get</a:t>
            </a:r>
          </a:p>
          <a:p>
            <a:pPr algn="l"/>
            <a:r>
              <a:rPr lang="en-GB" sz="1000" dirty="0">
                <a:latin typeface="+mj-lt"/>
              </a:rPr>
              <a:t>	</a:t>
            </a:r>
            <a:r>
              <a:rPr lang="en-GB" sz="1000" dirty="0" smtClean="0">
                <a:latin typeface="+mj-lt"/>
              </a:rPr>
              <a:t>                the resultant force…</a:t>
            </a:r>
            <a:endParaRPr lang="en-GB" sz="1000" dirty="0">
              <a:latin typeface="+mj-lt"/>
            </a:endParaRPr>
          </a:p>
        </p:txBody>
      </p:sp>
      <p:sp>
        <p:nvSpPr>
          <p:cNvPr id="14" name="Rectangle 13"/>
          <p:cNvSpPr/>
          <p:nvPr/>
        </p:nvSpPr>
        <p:spPr>
          <a:xfrm>
            <a:off x="773163" y="5229200"/>
            <a:ext cx="432049"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5" name="Straight Arrow Connector 14"/>
          <p:cNvCxnSpPr/>
          <p:nvPr/>
        </p:nvCxnSpPr>
        <p:spPr>
          <a:xfrm>
            <a:off x="1205211" y="5373216"/>
            <a:ext cx="219397"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1208585" y="5517232"/>
            <a:ext cx="219397"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3801268" y="5229200"/>
            <a:ext cx="432049"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9" name="Straight Arrow Connector 18"/>
          <p:cNvCxnSpPr/>
          <p:nvPr/>
        </p:nvCxnSpPr>
        <p:spPr>
          <a:xfrm>
            <a:off x="4233318" y="5445224"/>
            <a:ext cx="359643"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776535" y="5877272"/>
            <a:ext cx="432049"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2" name="Straight Arrow Connector 21"/>
          <p:cNvCxnSpPr/>
          <p:nvPr/>
        </p:nvCxnSpPr>
        <p:spPr>
          <a:xfrm>
            <a:off x="1208585" y="6093296"/>
            <a:ext cx="219397"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H="1">
            <a:off x="341116" y="6093296"/>
            <a:ext cx="435421"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4233317" y="5877272"/>
            <a:ext cx="432049"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6" name="Straight Arrow Connector 25"/>
          <p:cNvCxnSpPr/>
          <p:nvPr/>
        </p:nvCxnSpPr>
        <p:spPr>
          <a:xfrm flipH="1">
            <a:off x="4015606" y="6093296"/>
            <a:ext cx="21771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8" name="Title 1"/>
          <p:cNvSpPr txBox="1">
            <a:spLocks/>
          </p:cNvSpPr>
          <p:nvPr/>
        </p:nvSpPr>
        <p:spPr>
          <a:xfrm>
            <a:off x="5457057" y="4797152"/>
            <a:ext cx="4320480" cy="187220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Resultant Force continued</a:t>
            </a:r>
          </a:p>
          <a:p>
            <a:pPr algn="l"/>
            <a:endParaRPr lang="en-GB" sz="1000" u="sng" dirty="0" smtClean="0">
              <a:latin typeface="+mj-lt"/>
            </a:endParaRPr>
          </a:p>
          <a:p>
            <a:pPr algn="l"/>
            <a:r>
              <a:rPr lang="en-GB" sz="1000" dirty="0" smtClean="0">
                <a:latin typeface="+mj-lt"/>
              </a:rPr>
              <a:t>If the forces acting on an object are equal in magnitude and opposite in direction, then the resultant force ends up being ZERO. You can say the forces are balanced. Reading the definition above should make it clear that a resultant force of zero means that an object’s movement will not change. So if it was moving to start with, a resultant force of zero means it keeps moving at the same speed. Also, zero resultant force means the direction can’t change. </a:t>
            </a:r>
          </a:p>
          <a:p>
            <a:pPr algn="l"/>
            <a:endParaRPr lang="en-GB" sz="1000" dirty="0">
              <a:latin typeface="+mj-lt"/>
            </a:endParaRPr>
          </a:p>
          <a:p>
            <a:pPr algn="l"/>
            <a:r>
              <a:rPr lang="en-GB" sz="1000" dirty="0" smtClean="0">
                <a:latin typeface="+mj-lt"/>
              </a:rPr>
              <a:t>	              The resultant </a:t>
            </a:r>
          </a:p>
          <a:p>
            <a:pPr algn="l"/>
            <a:r>
              <a:rPr lang="en-GB" sz="1000" dirty="0">
                <a:latin typeface="+mj-lt"/>
              </a:rPr>
              <a:t>	</a:t>
            </a:r>
            <a:r>
              <a:rPr lang="en-GB" sz="1000" dirty="0" smtClean="0">
                <a:latin typeface="+mj-lt"/>
              </a:rPr>
              <a:t>               force is….</a:t>
            </a:r>
          </a:p>
          <a:p>
            <a:pPr algn="l"/>
            <a:r>
              <a:rPr lang="en-GB" sz="1000" dirty="0">
                <a:latin typeface="+mj-lt"/>
              </a:rPr>
              <a:t>	</a:t>
            </a:r>
            <a:r>
              <a:rPr lang="en-GB" sz="1000" dirty="0" smtClean="0">
                <a:latin typeface="+mj-lt"/>
              </a:rPr>
              <a:t>               nothing! </a:t>
            </a:r>
          </a:p>
          <a:p>
            <a:pPr algn="l"/>
            <a:endParaRPr lang="en-GB" sz="1000" dirty="0">
              <a:latin typeface="+mj-lt"/>
            </a:endParaRPr>
          </a:p>
        </p:txBody>
      </p:sp>
      <p:sp>
        <p:nvSpPr>
          <p:cNvPr id="29" name="Rectangle 28"/>
          <p:cNvSpPr/>
          <p:nvPr/>
        </p:nvSpPr>
        <p:spPr>
          <a:xfrm>
            <a:off x="5961112" y="6093296"/>
            <a:ext cx="432049"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0" name="Straight Arrow Connector 29"/>
          <p:cNvCxnSpPr/>
          <p:nvPr/>
        </p:nvCxnSpPr>
        <p:spPr>
          <a:xfrm flipH="1">
            <a:off x="5525692" y="6309320"/>
            <a:ext cx="435421"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6393161" y="6309320"/>
            <a:ext cx="428674"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7689304" y="6093296"/>
            <a:ext cx="432049"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789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a:latin typeface="Berlin Sans FB Demi" panose="020E0802020502020306" pitchFamily="34" charset="0"/>
              </a:rPr>
              <a:t>Physics Knowledge Organiser</a:t>
            </a:r>
            <a:br>
              <a:rPr lang="en-GB" sz="1600" u="sng" dirty="0">
                <a:latin typeface="Berlin Sans FB Demi" panose="020E0802020502020306" pitchFamily="34" charset="0"/>
              </a:rPr>
            </a:br>
            <a:r>
              <a:rPr lang="en-GB" sz="1600" u="sng" dirty="0">
                <a:latin typeface="Berlin Sans FB Demi" panose="020E0802020502020306" pitchFamily="34" charset="0"/>
              </a:rPr>
              <a:t>Topic </a:t>
            </a:r>
            <a:r>
              <a:rPr lang="en-GB" sz="1600" u="sng" dirty="0" smtClean="0">
                <a:latin typeface="Berlin Sans FB Demi" panose="020E0802020502020306" pitchFamily="34" charset="0"/>
              </a:rPr>
              <a:t>4: Potential </a:t>
            </a:r>
            <a:r>
              <a:rPr lang="en-GB" sz="1600" u="sng" dirty="0">
                <a:latin typeface="Berlin Sans FB Demi" panose="020E0802020502020306" pitchFamily="34" charset="0"/>
              </a:rPr>
              <a:t>Energy and </a:t>
            </a:r>
            <a:r>
              <a:rPr lang="en-GB" sz="1600" u="sng" dirty="0" smtClean="0">
                <a:latin typeface="Berlin Sans FB Demi" panose="020E0802020502020306" pitchFamily="34" charset="0"/>
              </a:rPr>
              <a:t>Energy Transfers</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98431776"/>
              </p:ext>
            </p:extLst>
          </p:nvPr>
        </p:nvGraphicFramePr>
        <p:xfrm>
          <a:off x="5457056" y="116632"/>
          <a:ext cx="4310112" cy="3031232"/>
        </p:xfrm>
        <a:graphic>
          <a:graphicData uri="http://schemas.openxmlformats.org/drawingml/2006/table">
            <a:tbl>
              <a:tblPr firstRow="1" bandRow="1">
                <a:tableStyleId>{5940675A-B579-460E-94D1-54222C63F5DA}</a:tableStyleId>
              </a:tblPr>
              <a:tblGrid>
                <a:gridCol w="1069752"/>
                <a:gridCol w="3240360"/>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Weight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Weight</a:t>
                      </a:r>
                      <a:r>
                        <a:rPr lang="en-GB" sz="1000" baseline="0" dirty="0" smtClean="0"/>
                        <a:t> is different to mass. Weight is a </a:t>
                      </a:r>
                      <a:r>
                        <a:rPr lang="en-GB" sz="1000" b="1" baseline="0" dirty="0" smtClean="0"/>
                        <a:t>force</a:t>
                      </a:r>
                      <a:r>
                        <a:rPr lang="en-GB" sz="1000" b="0" baseline="0" dirty="0" smtClean="0"/>
                        <a:t> (hence, it is a vector quantity), caused by gravity acting on a mass. Since it is a force, it is measured in </a:t>
                      </a:r>
                      <a:r>
                        <a:rPr lang="en-GB" sz="1000" b="0" baseline="0" dirty="0" err="1" smtClean="0"/>
                        <a:t>newtons</a:t>
                      </a:r>
                      <a:r>
                        <a:rPr lang="en-GB" sz="1000" b="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Mass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Mass measures the amount of material in an object, and is measured in kilograms (kg). The</a:t>
                      </a:r>
                      <a:r>
                        <a:rPr lang="en-GB" sz="1000" baseline="0" dirty="0" smtClean="0"/>
                        <a:t> weight of an object depends on the mass, but mass does not depend on weight. Mass is a scalar quantity.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Gravitational field strength</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Simply, the measure of how strong the gravitational</a:t>
                      </a:r>
                      <a:r>
                        <a:rPr lang="en-GB" sz="1000" baseline="0" dirty="0" smtClean="0"/>
                        <a:t> field of a large object is. For instance, the gravitational field strength on Earth is about 10 N/kg. This means that a weight of 10 N acts on each kg of mass on Earth.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Centre of mass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point at which the weight of an object is considered to act – the ‘middle’ of the</a:t>
                      </a:r>
                      <a:r>
                        <a:rPr lang="en-GB" sz="1000" baseline="0" dirty="0" smtClean="0"/>
                        <a:t> object’s mass.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err="1" smtClean="0"/>
                        <a:t>Newtonmeter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device to measure weight. It simply consists of a spring and a calibrated scale.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AlternateContent xmlns:mc="http://schemas.openxmlformats.org/markup-compatibility/2006" xmlns:a14="http://schemas.microsoft.com/office/drawing/2010/main">
        <mc:Choice Requires="a14">
          <p:sp>
            <p:nvSpPr>
              <p:cNvPr id="6" name="Title 1"/>
              <p:cNvSpPr txBox="1">
                <a:spLocks/>
              </p:cNvSpPr>
              <p:nvPr/>
            </p:nvSpPr>
            <p:spPr>
              <a:xfrm>
                <a:off x="128464" y="908719"/>
                <a:ext cx="5184576" cy="218027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Weight </a:t>
                </a:r>
              </a:p>
              <a:p>
                <a:pPr algn="l"/>
                <a:endParaRPr lang="en-GB" sz="1000" u="sng" dirty="0" smtClean="0">
                  <a:latin typeface="+mj-lt"/>
                </a:endParaRPr>
              </a:p>
              <a:p>
                <a:pPr algn="l"/>
                <a:r>
                  <a:rPr lang="en-GB" sz="1000" dirty="0" smtClean="0">
                    <a:latin typeface="+mj-lt"/>
                  </a:rPr>
                  <a:t>Weight is often mistaken for </a:t>
                </a:r>
                <a:r>
                  <a:rPr lang="en-GB" sz="1000" b="1" dirty="0" smtClean="0">
                    <a:latin typeface="+mj-lt"/>
                  </a:rPr>
                  <a:t>mass</a:t>
                </a:r>
                <a:r>
                  <a:rPr lang="en-GB" sz="1000" dirty="0" smtClean="0">
                    <a:latin typeface="+mj-lt"/>
                  </a:rPr>
                  <a:t>; for instance, when people say they are losing weight, they really mean they are losing mass. As a result, their weight will also drop (see equation), but really it is their mass they seek to change. Mass measures how much material there is (in kg), whereas weight measures the </a:t>
                </a:r>
                <a:r>
                  <a:rPr lang="en-GB" sz="1000" b="1" dirty="0" smtClean="0">
                    <a:latin typeface="+mj-lt"/>
                  </a:rPr>
                  <a:t>force</a:t>
                </a:r>
                <a:r>
                  <a:rPr lang="en-GB" sz="1000" dirty="0" smtClean="0">
                    <a:latin typeface="+mj-lt"/>
                  </a:rPr>
                  <a:t> acting on an object due to a </a:t>
                </a:r>
                <a:r>
                  <a:rPr lang="en-GB" sz="1000" b="1" dirty="0" smtClean="0">
                    <a:latin typeface="+mj-lt"/>
                  </a:rPr>
                  <a:t>gravitational field</a:t>
                </a:r>
                <a:r>
                  <a:rPr lang="en-GB" sz="1000" dirty="0" smtClean="0">
                    <a:latin typeface="+mj-lt"/>
                  </a:rPr>
                  <a:t>. </a:t>
                </a:r>
              </a:p>
              <a:p>
                <a:pPr algn="l"/>
                <a:endParaRPr lang="en-GB" sz="1000" dirty="0">
                  <a:latin typeface="+mj-lt"/>
                </a:endParaRPr>
              </a:p>
              <a:p>
                <a:pPr algn="l"/>
                <a:r>
                  <a:rPr lang="en-GB" sz="1000" dirty="0" smtClean="0">
                    <a:latin typeface="+mj-lt"/>
                  </a:rPr>
                  <a:t>Looking at the equation, you can see that a person with a mass of 65 kg will have a weight of 65 x 10 = 650 N. You can also see that a mass of 100 g (=0.1 kg) has a weight of 1 N on Earth. </a:t>
                </a:r>
              </a:p>
              <a:p>
                <a:pPr algn="l"/>
                <a:endParaRPr lang="en-GB" sz="1000" dirty="0">
                  <a:latin typeface="+mj-lt"/>
                </a:endParaRPr>
              </a:p>
              <a:p>
                <a:pPr algn="l"/>
                <a:r>
                  <a:rPr lang="en-GB" sz="1000" dirty="0" smtClean="0">
                    <a:latin typeface="+mj-lt"/>
                  </a:rPr>
                  <a:t>As the equation shows, weight and mass are </a:t>
                </a:r>
                <a:r>
                  <a:rPr lang="en-GB" sz="1000" b="1" dirty="0" smtClean="0">
                    <a:latin typeface="+mj-lt"/>
                  </a:rPr>
                  <a:t>directly proportional</a:t>
                </a:r>
                <a:r>
                  <a:rPr lang="en-GB" sz="1000" dirty="0" smtClean="0">
                    <a:latin typeface="+mj-lt"/>
                  </a:rPr>
                  <a:t>. We can show this like: </a:t>
                </a:r>
              </a:p>
              <a:p>
                <a:pPr algn="l"/>
                <a14:m>
                  <m:oMath xmlns:m="http://schemas.openxmlformats.org/officeDocument/2006/math">
                    <m:r>
                      <a:rPr lang="en-GB" sz="1000" b="0" i="1" smtClean="0">
                        <a:latin typeface="Cambria Math" panose="02040503050406030204" pitchFamily="18" charset="0"/>
                      </a:rPr>
                      <m:t>𝑊</m:t>
                    </m:r>
                    <m:r>
                      <a:rPr lang="en-GB" sz="1000" b="0" i="1" smtClean="0">
                        <a:latin typeface="Cambria Math" panose="02040503050406030204" pitchFamily="18" charset="0"/>
                        <a:ea typeface="Cambria Math" panose="02040503050406030204" pitchFamily="18" charset="0"/>
                      </a:rPr>
                      <m:t>∝</m:t>
                    </m:r>
                    <m:r>
                      <a:rPr lang="en-GB" sz="1000" b="0" i="1" smtClean="0">
                        <a:latin typeface="Cambria Math" panose="02040503050406030204" pitchFamily="18" charset="0"/>
                        <a:ea typeface="Cambria Math" panose="02040503050406030204" pitchFamily="18" charset="0"/>
                      </a:rPr>
                      <m:t>𝑚</m:t>
                    </m:r>
                  </m:oMath>
                </a14:m>
                <a:r>
                  <a:rPr lang="en-GB" sz="1000" dirty="0" smtClean="0">
                    <a:latin typeface="+mj-lt"/>
                  </a:rPr>
                  <a:t>, using the symbol for a directly proportional relationship. On Earth, as mass increases by one unit, weight increases by ten units (as </a:t>
                </a:r>
                <a:r>
                  <a:rPr lang="en-GB" sz="1000" i="1" dirty="0" smtClean="0">
                    <a:latin typeface="+mj-lt"/>
                  </a:rPr>
                  <a:t>g</a:t>
                </a:r>
                <a:r>
                  <a:rPr lang="en-GB" sz="1000" dirty="0" smtClean="0">
                    <a:latin typeface="+mj-lt"/>
                  </a:rPr>
                  <a:t> = 10 N/kg). </a:t>
                </a:r>
                <a:endParaRPr lang="en-GB" sz="1000" dirty="0">
                  <a:latin typeface="+mj-lt"/>
                </a:endParaRPr>
              </a:p>
            </p:txBody>
          </p:sp>
        </mc:Choice>
        <mc:Fallback xmlns="">
          <p:sp>
            <p:nvSpPr>
              <p:cNvPr id="6" name="Title 1"/>
              <p:cNvSpPr txBox="1">
                <a:spLocks noRot="1" noChangeAspect="1" noMove="1" noResize="1" noEditPoints="1" noAdjustHandles="1" noChangeArrowheads="1" noChangeShapeType="1" noTextEdit="1"/>
              </p:cNvSpPr>
              <p:nvPr/>
            </p:nvSpPr>
            <p:spPr>
              <a:xfrm>
                <a:off x="128464" y="908719"/>
                <a:ext cx="5184576" cy="2180279"/>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953571497"/>
                  </p:ext>
                </p:extLst>
              </p:nvPr>
            </p:nvGraphicFramePr>
            <p:xfrm>
              <a:off x="5457056" y="3284984"/>
              <a:ext cx="4310112" cy="989072"/>
            </p:xfrm>
            <a:graphic>
              <a:graphicData uri="http://schemas.openxmlformats.org/drawingml/2006/table">
                <a:tbl>
                  <a:tblPr firstRow="1" bandRow="1">
                    <a:tableStyleId>{5940675A-B579-460E-94D1-54222C63F5DA}</a:tableStyleId>
                  </a:tblPr>
                  <a:tblGrid>
                    <a:gridCol w="1069752"/>
                    <a:gridCol w="3240360"/>
                  </a:tblGrid>
                  <a:tr h="288032">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b="0" i="1" smtClean="0">
                                    <a:latin typeface="Cambria Math"/>
                                  </a:rPr>
                                  <m:t>𝑊</m:t>
                                </m:r>
                                <m:r>
                                  <a:rPr lang="en-GB" sz="1000" b="0" i="1" smtClean="0">
                                    <a:latin typeface="Cambria Math"/>
                                  </a:rPr>
                                  <m:t>=</m:t>
                                </m:r>
                                <m:r>
                                  <a:rPr lang="en-GB" sz="1000" b="0" i="1" smtClean="0">
                                    <a:latin typeface="Cambria Math"/>
                                  </a:rPr>
                                  <m:t>𝑚</m:t>
                                </m:r>
                                <m:r>
                                  <a:rPr lang="en-GB" sz="1000" b="0" i="1" smtClean="0">
                                    <a:latin typeface="Cambria Math"/>
                                  </a:rPr>
                                  <m:t> </m:t>
                                </m:r>
                                <m:r>
                                  <a:rPr lang="en-GB" sz="1000" b="0" i="1" smtClean="0">
                                    <a:latin typeface="Cambria Math"/>
                                  </a:rPr>
                                  <m:t>𝑔</m:t>
                                </m:r>
                              </m:oMath>
                            </m:oMathPara>
                          </a14:m>
                          <a:endParaRPr lang="en-GB"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dirty="0" smtClean="0"/>
                            <a:t>W = weight</a:t>
                          </a:r>
                          <a:r>
                            <a:rPr lang="en-GB" sz="1000" i="1" baseline="0" dirty="0" smtClean="0"/>
                            <a:t> (</a:t>
                          </a:r>
                          <a:r>
                            <a:rPr lang="en-GB" sz="1000" i="1" baseline="0" dirty="0" err="1" smtClean="0"/>
                            <a:t>newtons</a:t>
                          </a:r>
                          <a:r>
                            <a:rPr lang="en-GB" sz="1000" i="1" baseline="0" dirty="0" smtClean="0"/>
                            <a:t>, N)</a:t>
                          </a:r>
                        </a:p>
                        <a:p>
                          <a:r>
                            <a:rPr lang="en-GB" sz="1000" i="1" baseline="0" dirty="0" smtClean="0"/>
                            <a:t>m = mass (kilograms, kg)</a:t>
                          </a:r>
                        </a:p>
                        <a:p>
                          <a:r>
                            <a:rPr lang="en-GB" sz="1000" i="1" baseline="0" dirty="0" smtClean="0"/>
                            <a:t>g = gravitational field strength (</a:t>
                          </a:r>
                          <a:r>
                            <a:rPr lang="en-GB" sz="1000" i="1" baseline="0" dirty="0" err="1" smtClean="0"/>
                            <a:t>newtons</a:t>
                          </a:r>
                          <a:r>
                            <a:rPr lang="en-GB" sz="1000" i="1" baseline="0" dirty="0" smtClean="0"/>
                            <a:t> per kilogram, N/kg) – on Earth, this is about 10 N/kg</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279420805"/>
                  </p:ext>
                </p:extLst>
              </p:nvPr>
            </p:nvGraphicFramePr>
            <p:xfrm>
              <a:off x="5457056" y="3284984"/>
              <a:ext cx="4310112" cy="989072"/>
            </p:xfrm>
            <a:graphic>
              <a:graphicData uri="http://schemas.openxmlformats.org/drawingml/2006/table">
                <a:tbl>
                  <a:tblPr firstRow="1" bandRow="1">
                    <a:tableStyleId>{5940675A-B579-460E-94D1-54222C63F5DA}</a:tableStyleId>
                  </a:tblPr>
                  <a:tblGrid>
                    <a:gridCol w="1069752"/>
                    <a:gridCol w="3240360"/>
                  </a:tblGrid>
                  <a:tr h="288032">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010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3"/>
                          <a:stretch>
                            <a:fillRect t="-41739" r="-304571" b="-5217"/>
                          </a:stretch>
                        </a:blipFill>
                      </a:tcPr>
                    </a:tc>
                    <a:tc>
                      <a:txBody>
                        <a:bodyPr/>
                        <a:lstStyle/>
                        <a:p>
                          <a:r>
                            <a:rPr lang="en-GB" sz="1000" i="1" dirty="0" smtClean="0"/>
                            <a:t>W = weight</a:t>
                          </a:r>
                          <a:r>
                            <a:rPr lang="en-GB" sz="1000" i="1" baseline="0" dirty="0" smtClean="0"/>
                            <a:t> (</a:t>
                          </a:r>
                          <a:r>
                            <a:rPr lang="en-GB" sz="1000" i="1" baseline="0" dirty="0" err="1" smtClean="0"/>
                            <a:t>newtons</a:t>
                          </a:r>
                          <a:r>
                            <a:rPr lang="en-GB" sz="1000" i="1" baseline="0" dirty="0" smtClean="0"/>
                            <a:t>, N)</a:t>
                          </a:r>
                        </a:p>
                        <a:p>
                          <a:r>
                            <a:rPr lang="en-GB" sz="1000" i="1" baseline="0" dirty="0" smtClean="0"/>
                            <a:t>m = mass (kilograms, kg)</a:t>
                          </a:r>
                        </a:p>
                        <a:p>
                          <a:r>
                            <a:rPr lang="en-GB" sz="1000" i="1" baseline="0" dirty="0" smtClean="0"/>
                            <a:t>g = gravitational field strength (</a:t>
                          </a:r>
                          <a:r>
                            <a:rPr lang="en-GB" sz="1000" i="1" baseline="0" dirty="0" err="1" smtClean="0"/>
                            <a:t>newtons</a:t>
                          </a:r>
                          <a:r>
                            <a:rPr lang="en-GB" sz="1000" i="1" baseline="0" dirty="0" smtClean="0"/>
                            <a:t> per kilogram, N/kg) – on Earth, this is about 10 N/kg</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
        <p:nvSpPr>
          <p:cNvPr id="13" name="Title 1"/>
          <p:cNvSpPr txBox="1">
            <a:spLocks/>
          </p:cNvSpPr>
          <p:nvPr/>
        </p:nvSpPr>
        <p:spPr>
          <a:xfrm>
            <a:off x="140693" y="3212976"/>
            <a:ext cx="5184576" cy="144016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	Centre of Mass</a:t>
            </a:r>
          </a:p>
          <a:p>
            <a:pPr algn="l"/>
            <a:endParaRPr lang="en-GB" sz="1000" u="sng" dirty="0" smtClean="0">
              <a:latin typeface="+mj-lt"/>
            </a:endParaRPr>
          </a:p>
          <a:p>
            <a:pPr algn="l"/>
            <a:r>
              <a:rPr lang="en-GB" sz="1000" dirty="0" smtClean="0">
                <a:latin typeface="+mj-lt"/>
              </a:rPr>
              <a:t>	When drawing force diagrams and performing calculations, it is useful to show 	the weight (or other forces) acting on just a single point on the object. This is 	the exact centre of a symmetrical object (it will be more complicated for an 	asymmetrical object), and is called the </a:t>
            </a:r>
            <a:r>
              <a:rPr lang="en-GB" sz="1000" b="1" dirty="0" smtClean="0">
                <a:latin typeface="+mj-lt"/>
              </a:rPr>
              <a:t>centre of mass</a:t>
            </a:r>
            <a:r>
              <a:rPr lang="en-GB" sz="1000" dirty="0" smtClean="0">
                <a:latin typeface="+mj-lt"/>
              </a:rPr>
              <a:t>. Think of </a:t>
            </a:r>
          </a:p>
          <a:p>
            <a:pPr algn="l"/>
            <a:r>
              <a:rPr lang="en-GB" sz="1000" dirty="0">
                <a:latin typeface="+mj-lt"/>
              </a:rPr>
              <a:t>	</a:t>
            </a:r>
            <a:r>
              <a:rPr lang="en-GB" sz="1000" dirty="0" smtClean="0">
                <a:latin typeface="+mj-lt"/>
              </a:rPr>
              <a:t>the centre of mass as the point where we consider weight to</a:t>
            </a:r>
          </a:p>
          <a:p>
            <a:pPr algn="l"/>
            <a:r>
              <a:rPr lang="en-GB" sz="1000" dirty="0">
                <a:latin typeface="+mj-lt"/>
              </a:rPr>
              <a:t>	</a:t>
            </a:r>
            <a:r>
              <a:rPr lang="en-GB" sz="1000" dirty="0" smtClean="0">
                <a:latin typeface="+mj-lt"/>
              </a:rPr>
              <a:t>act: as a result, force arrows should start on the centre of mass. </a:t>
            </a:r>
            <a:endParaRPr lang="en-GB" sz="1000" dirty="0">
              <a:latin typeface="+mj-lt"/>
            </a:endParaRPr>
          </a:p>
        </p:txBody>
      </p:sp>
      <p:sp>
        <p:nvSpPr>
          <p:cNvPr id="27" name="Title 1"/>
          <p:cNvSpPr txBox="1">
            <a:spLocks/>
          </p:cNvSpPr>
          <p:nvPr/>
        </p:nvSpPr>
        <p:spPr>
          <a:xfrm>
            <a:off x="140694" y="4777114"/>
            <a:ext cx="4031846" cy="131618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Measuring Weight</a:t>
            </a:r>
          </a:p>
          <a:p>
            <a:pPr algn="l"/>
            <a:endParaRPr lang="en-GB" sz="1000" u="sng" dirty="0" smtClean="0">
              <a:latin typeface="+mj-lt"/>
            </a:endParaRPr>
          </a:p>
          <a:p>
            <a:pPr algn="l"/>
            <a:r>
              <a:rPr lang="en-GB" sz="1000" dirty="0" smtClean="0">
                <a:latin typeface="+mj-lt"/>
              </a:rPr>
              <a:t>Weight can be determined by calculation using the equation, or directly measured using a </a:t>
            </a:r>
            <a:r>
              <a:rPr lang="en-GB" sz="1000" b="1" dirty="0" smtClean="0">
                <a:latin typeface="+mj-lt"/>
              </a:rPr>
              <a:t>calibrated</a:t>
            </a:r>
            <a:r>
              <a:rPr lang="en-GB" sz="1000" dirty="0" smtClean="0">
                <a:latin typeface="+mj-lt"/>
              </a:rPr>
              <a:t> (adjusted so the scale is right) spring balance – a </a:t>
            </a:r>
            <a:r>
              <a:rPr lang="en-GB" sz="1000" dirty="0" err="1" smtClean="0">
                <a:latin typeface="+mj-lt"/>
              </a:rPr>
              <a:t>newtonmeter</a:t>
            </a:r>
            <a:r>
              <a:rPr lang="en-GB" sz="1000" dirty="0" smtClean="0">
                <a:latin typeface="+mj-lt"/>
              </a:rPr>
              <a:t>. This can be mechanical or digital – a digital </a:t>
            </a:r>
            <a:r>
              <a:rPr lang="en-GB" sz="1000" dirty="0" err="1" smtClean="0">
                <a:latin typeface="+mj-lt"/>
              </a:rPr>
              <a:t>newtonmeter</a:t>
            </a:r>
            <a:r>
              <a:rPr lang="en-GB" sz="1000" dirty="0" smtClean="0">
                <a:latin typeface="+mj-lt"/>
              </a:rPr>
              <a:t> will likely have higher </a:t>
            </a:r>
            <a:r>
              <a:rPr lang="en-GB" sz="1000" b="1" u="sng" dirty="0" smtClean="0">
                <a:latin typeface="+mj-lt"/>
              </a:rPr>
              <a:t>resolution</a:t>
            </a:r>
            <a:r>
              <a:rPr lang="en-GB" sz="1000" dirty="0" smtClean="0">
                <a:latin typeface="+mj-lt"/>
              </a:rPr>
              <a:t> (detects smaller differences in weight). </a:t>
            </a:r>
            <a:endParaRPr lang="en-GB" sz="1000" dirty="0"/>
          </a:p>
          <a:p>
            <a:pPr algn="l"/>
            <a:endParaRPr lang="en-GB" sz="1000" dirty="0">
              <a:latin typeface="+mj-lt"/>
            </a:endParaRPr>
          </a:p>
        </p:txBody>
      </p:sp>
      <p:pic>
        <p:nvPicPr>
          <p:cNvPr id="1026" name="Picture 2" descr="http://physicsnet.co.uk/wp-content/uploads/2011/01/c-of-m-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8063" y="4100481"/>
            <a:ext cx="620961" cy="5526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8iQDU-DXi1c/U57IlzqWnPI/AAAAAAAAAWA/Z5cbzgXcviU/s1600/center_of_mass1.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060" r="29922"/>
          <a:stretch/>
        </p:blipFill>
        <p:spPr bwMode="auto">
          <a:xfrm>
            <a:off x="327670" y="3274308"/>
            <a:ext cx="709787" cy="8178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reproom.org/_images/equipment/newtonmeters_l.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3679"/>
          <a:stretch/>
        </p:blipFill>
        <p:spPr bwMode="auto">
          <a:xfrm flipH="1">
            <a:off x="4172539" y="4777114"/>
            <a:ext cx="1152730" cy="15121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conrad.at/medias/global/ce/1000_1999/1200/1230/1239/123942_LB_00_FB.EPS_10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5268" y="4842982"/>
            <a:ext cx="1139899" cy="113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41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4: Potential Energy and Energy Transfers</a:t>
            </a:r>
          </a:p>
        </p:txBody>
      </p:sp>
      <p:graphicFrame>
        <p:nvGraphicFramePr>
          <p:cNvPr id="4" name="Table 3"/>
          <p:cNvGraphicFramePr>
            <a:graphicFrameLocks noGrp="1"/>
          </p:cNvGraphicFramePr>
          <p:nvPr>
            <p:extLst>
              <p:ext uri="{D42A27DB-BD31-4B8C-83A1-F6EECF244321}">
                <p14:modId xmlns:p14="http://schemas.microsoft.com/office/powerpoint/2010/main" val="1044150181"/>
              </p:ext>
            </p:extLst>
          </p:nvPr>
        </p:nvGraphicFramePr>
        <p:xfrm>
          <a:off x="5457056" y="116632"/>
          <a:ext cx="4310112" cy="4801984"/>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Elastic</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Describes objects that return to their original shape after being deformed by a force,</a:t>
                      </a:r>
                      <a:r>
                        <a:rPr lang="en-GB" sz="1000" baseline="0" dirty="0" smtClean="0"/>
                        <a:t> once the force is removed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Elastic deformation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Deformation (bending,</a:t>
                      </a:r>
                      <a:r>
                        <a:rPr lang="en-GB" sz="1000" baseline="0" dirty="0" smtClean="0"/>
                        <a:t> stretching or compressing an object) is elastic if the object returns to its original shape once the force is removed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Deformation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Bending, stretching or compressing</a:t>
                      </a:r>
                      <a:r>
                        <a:rPr lang="en-GB" sz="1000" baseline="0" dirty="0" smtClean="0"/>
                        <a:t> an object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Extension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change in length of an object such as a spring. Subtract length when NO force is applied from the length when a force is applied.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Directly proportional</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This term describes a type of relationship between two variables. The two variables are directly</a:t>
                      </a:r>
                      <a:r>
                        <a:rPr lang="en-GB" sz="1000" baseline="0" dirty="0" smtClean="0"/>
                        <a:t> proportional if, for every increase of one variable by one unit, the other increases by the same amount. It is shown by a straight line on a graph that goes through the origin.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Limit of proportionality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limit of a directly proportional</a:t>
                      </a:r>
                      <a:r>
                        <a:rPr lang="en-GB" sz="1000" baseline="0" dirty="0" smtClean="0"/>
                        <a:t> relationship. It can be shown on a graph if the line is  straight to being with (indicating a directly proportional relationship) then curves.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00" dirty="0" smtClean="0"/>
                        <a:t>Linear</a:t>
                      </a:r>
                      <a:r>
                        <a:rPr lang="en-GB" sz="1000" baseline="0" dirty="0" smtClean="0"/>
                        <a:t> relationship</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Simply, a relationship between two variables</a:t>
                      </a:r>
                      <a:r>
                        <a:rPr lang="en-GB" sz="1000" baseline="0" dirty="0" smtClean="0"/>
                        <a:t> that is graphed as a straight line.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Non-linear relationship</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relationship</a:t>
                      </a:r>
                      <a:r>
                        <a:rPr lang="en-GB" sz="1000" baseline="0" dirty="0" smtClean="0"/>
                        <a:t> between two variables that is shown with a curved line on a graph.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Gradient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gradient</a:t>
                      </a:r>
                      <a:r>
                        <a:rPr lang="en-GB" sz="1000" baseline="0" dirty="0" smtClean="0"/>
                        <a:t> of a graph is how steep it is. Calculate gradient by dividing the change in the variable on the y-axis by the change in the variable on the x-axis.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230425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Potential Energy</a:t>
            </a:r>
          </a:p>
          <a:p>
            <a:pPr algn="l"/>
            <a:endParaRPr lang="en-GB" sz="1000" u="sng" dirty="0" smtClean="0">
              <a:latin typeface="+mj-lt"/>
            </a:endParaRPr>
          </a:p>
          <a:p>
            <a:pPr algn="l"/>
            <a:r>
              <a:rPr lang="en-GB" sz="1000" dirty="0" smtClean="0">
                <a:latin typeface="+mj-lt"/>
              </a:rPr>
              <a:t>You already know how energy transfers take place when </a:t>
            </a:r>
            <a:r>
              <a:rPr lang="en-GB" sz="1000" b="1" dirty="0" smtClean="0">
                <a:latin typeface="+mj-lt"/>
              </a:rPr>
              <a:t>work</a:t>
            </a:r>
            <a:r>
              <a:rPr lang="en-GB" sz="1000" dirty="0" smtClean="0">
                <a:latin typeface="+mj-lt"/>
              </a:rPr>
              <a:t> is done. In these cases, energy is </a:t>
            </a:r>
            <a:r>
              <a:rPr lang="en-GB" sz="1000" i="1" dirty="0" smtClean="0">
                <a:latin typeface="+mj-lt"/>
              </a:rPr>
              <a:t>changing form</a:t>
            </a:r>
            <a:r>
              <a:rPr lang="en-GB" sz="1000" dirty="0" smtClean="0">
                <a:latin typeface="+mj-lt"/>
              </a:rPr>
              <a:t>. However, it is also possible for energy to be </a:t>
            </a:r>
            <a:r>
              <a:rPr lang="en-GB" sz="1000" b="1" dirty="0" smtClean="0">
                <a:latin typeface="+mj-lt"/>
              </a:rPr>
              <a:t>stored</a:t>
            </a:r>
            <a:r>
              <a:rPr lang="en-GB" sz="1000" dirty="0" smtClean="0">
                <a:latin typeface="+mj-lt"/>
              </a:rPr>
              <a:t> by an object or system. We call the stored energy </a:t>
            </a:r>
            <a:r>
              <a:rPr lang="en-GB" sz="1000" b="1" dirty="0" smtClean="0">
                <a:latin typeface="+mj-lt"/>
              </a:rPr>
              <a:t>potential energy</a:t>
            </a:r>
            <a:r>
              <a:rPr lang="en-GB" sz="1000" dirty="0" smtClean="0">
                <a:latin typeface="+mj-lt"/>
              </a:rPr>
              <a:t>. When something has potential energy, you won’t be able to see anything going on, but if that energy is transferred to a new form, work will be done and you might be able to observe the results.  </a:t>
            </a:r>
          </a:p>
          <a:p>
            <a:pPr algn="l"/>
            <a:endParaRPr lang="en-GB" sz="1000" dirty="0">
              <a:latin typeface="+mj-lt"/>
            </a:endParaRPr>
          </a:p>
          <a:p>
            <a:pPr algn="l"/>
            <a:r>
              <a:rPr lang="en-GB" sz="1000" u="sng" dirty="0" smtClean="0">
                <a:latin typeface="+mj-lt"/>
              </a:rPr>
              <a:t>Chemical potential energy </a:t>
            </a:r>
            <a:r>
              <a:rPr lang="en-GB" sz="1000" dirty="0" smtClean="0">
                <a:latin typeface="+mj-lt"/>
              </a:rPr>
              <a:t>is an example: energy is stored in chemical bonds, and is transferred when a chemical reacts. Another example is </a:t>
            </a:r>
            <a:r>
              <a:rPr lang="en-GB" sz="1000" u="sng" dirty="0" smtClean="0">
                <a:latin typeface="+mj-lt"/>
              </a:rPr>
              <a:t>gravitational potential energy </a:t>
            </a:r>
            <a:r>
              <a:rPr lang="en-GB" sz="1000" dirty="0" smtClean="0">
                <a:latin typeface="+mj-lt"/>
              </a:rPr>
              <a:t>– the energy stored by objects when they are above the ground in a gravitational field. </a:t>
            </a:r>
            <a:r>
              <a:rPr lang="en-GB" sz="1000" u="sng" dirty="0" smtClean="0">
                <a:latin typeface="+mj-lt"/>
              </a:rPr>
              <a:t>Elastic potential energy </a:t>
            </a:r>
            <a:r>
              <a:rPr lang="en-GB" sz="1000" dirty="0" smtClean="0">
                <a:latin typeface="+mj-lt"/>
              </a:rPr>
              <a:t>is the form of energy stored by an object that is under </a:t>
            </a:r>
            <a:r>
              <a:rPr lang="en-GB" sz="1000" b="1" dirty="0" smtClean="0">
                <a:latin typeface="+mj-lt"/>
              </a:rPr>
              <a:t>elastic deformation</a:t>
            </a:r>
            <a:r>
              <a:rPr lang="en-GB" sz="1000" dirty="0" smtClean="0">
                <a:latin typeface="+mj-lt"/>
              </a:rPr>
              <a:t>. Think of a stretched rubber band – it isn’t doing anything, but if you release it the stored elastic potential energy is transferred to kinetic energy, so you can fire it at someone. </a:t>
            </a:r>
          </a:p>
        </p:txBody>
      </p:sp>
      <p:sp>
        <p:nvSpPr>
          <p:cNvPr id="13" name="Title 1"/>
          <p:cNvSpPr txBox="1">
            <a:spLocks/>
          </p:cNvSpPr>
          <p:nvPr/>
        </p:nvSpPr>
        <p:spPr>
          <a:xfrm>
            <a:off x="137683" y="3284984"/>
            <a:ext cx="5184576" cy="216024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Force and Extension/Compression</a:t>
            </a:r>
          </a:p>
          <a:p>
            <a:pPr algn="l"/>
            <a:endParaRPr lang="en-GB" sz="1000" u="sng" dirty="0" smtClean="0">
              <a:latin typeface="+mj-lt"/>
            </a:endParaRPr>
          </a:p>
          <a:p>
            <a:pPr algn="l"/>
            <a:r>
              <a:rPr lang="en-GB" sz="1000" dirty="0" smtClean="0">
                <a:latin typeface="+mj-lt"/>
              </a:rPr>
              <a:t>The extension of an elastic object, like a spring, is directly proportional to the force applied to it, provided the limit of proportionality of the spring is not exceeded. This also works with the compression of an object – you can use the equations below too, ‘</a:t>
            </a:r>
            <a:r>
              <a:rPr lang="en-GB" sz="1000" i="1" dirty="0" smtClean="0">
                <a:latin typeface="+mj-lt"/>
              </a:rPr>
              <a:t>e</a:t>
            </a:r>
            <a:r>
              <a:rPr lang="en-GB" sz="1000" dirty="0" smtClean="0">
                <a:latin typeface="+mj-lt"/>
              </a:rPr>
              <a:t>’ just means the amount of compression. The </a:t>
            </a:r>
            <a:r>
              <a:rPr lang="en-GB" sz="1000" b="1" dirty="0" smtClean="0">
                <a:latin typeface="+mj-lt"/>
              </a:rPr>
              <a:t>spring constant </a:t>
            </a:r>
            <a:r>
              <a:rPr lang="en-GB" sz="1000" dirty="0" smtClean="0">
                <a:latin typeface="+mj-lt"/>
              </a:rPr>
              <a:t>measures how much extension you get for your force. A large spring constant means it won’t stretch far compared to a spring with a small spring constant, if the same force is applied (see examples above). The spring constant can be calculated from the </a:t>
            </a:r>
            <a:r>
              <a:rPr lang="en-GB" sz="1000" u="sng" dirty="0" smtClean="0">
                <a:latin typeface="+mj-lt"/>
              </a:rPr>
              <a:t>gradient</a:t>
            </a:r>
            <a:r>
              <a:rPr lang="en-GB" sz="1000" dirty="0" smtClean="0">
                <a:latin typeface="+mj-lt"/>
              </a:rPr>
              <a:t> of a graph of force against extension. </a:t>
            </a:r>
            <a:endParaRPr lang="en-GB" sz="1000" b="1" dirty="0" smtClean="0">
              <a:latin typeface="+mj-lt"/>
            </a:endParaRPr>
          </a:p>
          <a:p>
            <a:pPr algn="l"/>
            <a:endParaRPr lang="en-GB" sz="1000" dirty="0">
              <a:latin typeface="+mj-lt"/>
            </a:endParaRPr>
          </a:p>
          <a:p>
            <a:pPr algn="l"/>
            <a:r>
              <a:rPr lang="en-GB" sz="1000" dirty="0" smtClean="0">
                <a:latin typeface="+mj-lt"/>
              </a:rPr>
              <a:t>When force is applied to a spring, it moves a distance, so </a:t>
            </a:r>
            <a:r>
              <a:rPr lang="en-GB" sz="1000" b="1" dirty="0" smtClean="0">
                <a:latin typeface="+mj-lt"/>
              </a:rPr>
              <a:t>work is done. </a:t>
            </a:r>
            <a:r>
              <a:rPr lang="en-GB" sz="1000" dirty="0" smtClean="0">
                <a:latin typeface="+mj-lt"/>
              </a:rPr>
              <a:t>In other words, energy is transferred. The energy gets stored in the spring (or elastic object) as </a:t>
            </a:r>
            <a:r>
              <a:rPr lang="en-GB" sz="1000" b="1" dirty="0" smtClean="0">
                <a:latin typeface="+mj-lt"/>
              </a:rPr>
              <a:t>elastic potential energy </a:t>
            </a:r>
            <a:r>
              <a:rPr lang="en-GB" sz="1000" b="1" i="1" dirty="0" smtClean="0">
                <a:latin typeface="+mj-lt"/>
              </a:rPr>
              <a:t>(</a:t>
            </a:r>
            <a:r>
              <a:rPr lang="en-GB" sz="1000" b="1" i="1" dirty="0" err="1" smtClean="0">
                <a:latin typeface="+mj-lt"/>
              </a:rPr>
              <a:t>E</a:t>
            </a:r>
            <a:r>
              <a:rPr lang="en-GB" sz="1000" b="1" i="1" baseline="-25000" dirty="0" err="1" smtClean="0">
                <a:latin typeface="+mj-lt"/>
              </a:rPr>
              <a:t>e</a:t>
            </a:r>
            <a:r>
              <a:rPr lang="en-GB" sz="1000" b="1" i="1" dirty="0" smtClean="0">
                <a:latin typeface="+mj-lt"/>
              </a:rPr>
              <a:t>)</a:t>
            </a:r>
            <a:r>
              <a:rPr lang="en-GB" sz="1000" i="1" dirty="0" smtClean="0">
                <a:latin typeface="+mj-lt"/>
              </a:rPr>
              <a:t>.</a:t>
            </a:r>
            <a:r>
              <a:rPr lang="en-GB" sz="1000" dirty="0" smtClean="0">
                <a:latin typeface="+mj-lt"/>
              </a:rPr>
              <a:t> The amount of elastic potential energy is calculated by the equation shown on the right. </a:t>
            </a:r>
            <a:endParaRPr lang="en-GB" sz="1000" dirty="0">
              <a:latin typeface="+mj-lt"/>
            </a:endParaRPr>
          </a:p>
        </p:txBody>
      </p:sp>
      <mc:AlternateContent xmlns:mc="http://schemas.openxmlformats.org/markup-compatibility/2006" xmlns:a14="http://schemas.microsoft.com/office/drawing/2010/main">
        <mc:Choice Requires="a14">
          <p:graphicFrame>
            <p:nvGraphicFramePr>
              <p:cNvPr id="27" name="Table 26"/>
              <p:cNvGraphicFramePr>
                <a:graphicFrameLocks noGrp="1"/>
              </p:cNvGraphicFramePr>
              <p:nvPr>
                <p:extLst>
                  <p:ext uri="{D42A27DB-BD31-4B8C-83A1-F6EECF244321}">
                    <p14:modId xmlns:p14="http://schemas.microsoft.com/office/powerpoint/2010/main" val="3833138415"/>
                  </p:ext>
                </p:extLst>
              </p:nvPr>
            </p:nvGraphicFramePr>
            <p:xfrm>
              <a:off x="5457056" y="5068024"/>
              <a:ext cx="4310113" cy="1385312"/>
            </p:xfrm>
            <a:graphic>
              <a:graphicData uri="http://schemas.openxmlformats.org/drawingml/2006/table">
                <a:tbl>
                  <a:tblPr firstRow="1" bandRow="1">
                    <a:tableStyleId>{5940675A-B579-460E-94D1-54222C63F5DA}</a:tableStyleId>
                  </a:tblPr>
                  <a:tblGrid>
                    <a:gridCol w="1008112"/>
                    <a:gridCol w="3302001"/>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b="0" i="1" smtClean="0">
                                    <a:latin typeface="Cambria Math"/>
                                  </a:rPr>
                                  <m:t>𝐹</m:t>
                                </m:r>
                                <m:r>
                                  <a:rPr lang="en-GB" sz="1000" b="0" i="1" smtClean="0">
                                    <a:latin typeface="Cambria Math"/>
                                  </a:rPr>
                                  <m:t>=</m:t>
                                </m:r>
                                <m:r>
                                  <a:rPr lang="en-GB" sz="1000" b="0" i="1" smtClean="0">
                                    <a:latin typeface="Cambria Math"/>
                                  </a:rPr>
                                  <m:t>𝑘</m:t>
                                </m:r>
                                <m:r>
                                  <a:rPr lang="en-GB" sz="1000" b="0" i="1" smtClean="0">
                                    <a:latin typeface="Cambria Math"/>
                                  </a:rPr>
                                  <m:t> </m:t>
                                </m:r>
                                <m:r>
                                  <a:rPr lang="en-GB" sz="1000" b="0" i="1" smtClean="0">
                                    <a:latin typeface="Cambria Math"/>
                                  </a:rPr>
                                  <m:t>𝑒</m:t>
                                </m:r>
                              </m:oMath>
                            </m:oMathPara>
                          </a14:m>
                          <a:endParaRPr lang="en-GB"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baseline="0" dirty="0" smtClean="0"/>
                            <a:t>F = force (</a:t>
                          </a:r>
                          <a:r>
                            <a:rPr lang="en-GB" sz="1000" i="1" baseline="0" dirty="0" err="1" smtClean="0"/>
                            <a:t>newtons</a:t>
                          </a:r>
                          <a:r>
                            <a:rPr lang="en-GB" sz="1000" i="1" baseline="0" dirty="0" smtClean="0"/>
                            <a:t>, N)</a:t>
                          </a:r>
                        </a:p>
                        <a:p>
                          <a:r>
                            <a:rPr lang="en-GB" sz="1000" i="1" baseline="0" dirty="0" smtClean="0"/>
                            <a:t>k = spring constant (</a:t>
                          </a:r>
                          <a:r>
                            <a:rPr lang="en-GB" sz="1000" i="1" baseline="0" dirty="0" err="1" smtClean="0"/>
                            <a:t>newtons</a:t>
                          </a:r>
                          <a:r>
                            <a:rPr lang="en-GB" sz="1000" i="1" baseline="0" dirty="0" smtClean="0"/>
                            <a:t> per metre, N/m)</a:t>
                          </a:r>
                        </a:p>
                        <a:p>
                          <a:r>
                            <a:rPr lang="en-GB" sz="1000" i="1" baseline="0" dirty="0" smtClean="0"/>
                            <a:t>e = extension (metres, m)</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sSub>
                                  <m:sSubPr>
                                    <m:ctrlPr>
                                      <a:rPr lang="en-GB" sz="1000" i="1" smtClean="0">
                                        <a:latin typeface="Cambria Math" panose="02040503050406030204" pitchFamily="18" charset="0"/>
                                      </a:rPr>
                                    </m:ctrlPr>
                                  </m:sSubPr>
                                  <m:e>
                                    <m:r>
                                      <a:rPr lang="en-GB" sz="1000" b="0" i="1" smtClean="0">
                                        <a:latin typeface="Cambria Math"/>
                                      </a:rPr>
                                      <m:t>𝐸</m:t>
                                    </m:r>
                                  </m:e>
                                  <m:sub>
                                    <m:r>
                                      <a:rPr lang="en-GB" sz="1000" b="0" i="1" smtClean="0">
                                        <a:latin typeface="Cambria Math"/>
                                      </a:rPr>
                                      <m:t>𝑒</m:t>
                                    </m:r>
                                  </m:sub>
                                </m:sSub>
                                <m:r>
                                  <a:rPr lang="en-GB" sz="1000" b="0" i="1" smtClean="0">
                                    <a:latin typeface="Cambria Math"/>
                                  </a:rPr>
                                  <m:t>= </m:t>
                                </m:r>
                                <m:box>
                                  <m:boxPr>
                                    <m:ctrlPr>
                                      <a:rPr lang="en-GB" sz="1000" b="0" i="1" smtClean="0">
                                        <a:latin typeface="Cambria Math" panose="02040503050406030204" pitchFamily="18" charset="0"/>
                                      </a:rPr>
                                    </m:ctrlPr>
                                  </m:boxPr>
                                  <m:e>
                                    <m:argPr>
                                      <m:argSz m:val="-1"/>
                                    </m:argPr>
                                    <m:f>
                                      <m:fPr>
                                        <m:ctrlPr>
                                          <a:rPr lang="en-GB" sz="1000" b="0" i="1" smtClean="0">
                                            <a:latin typeface="Cambria Math" panose="02040503050406030204" pitchFamily="18" charset="0"/>
                                          </a:rPr>
                                        </m:ctrlPr>
                                      </m:fPr>
                                      <m:num>
                                        <m:r>
                                          <a:rPr lang="en-GB" sz="1000" b="0" i="1" smtClean="0">
                                            <a:latin typeface="Cambria Math"/>
                                          </a:rPr>
                                          <m:t>1</m:t>
                                        </m:r>
                                      </m:num>
                                      <m:den>
                                        <m:r>
                                          <a:rPr lang="en-GB" sz="1000" b="0" i="1" smtClean="0">
                                            <a:latin typeface="Cambria Math"/>
                                          </a:rPr>
                                          <m:t>2</m:t>
                                        </m:r>
                                      </m:den>
                                    </m:f>
                                  </m:e>
                                </m:box>
                                <m:r>
                                  <a:rPr lang="en-GB" sz="1000" b="0" i="1" smtClean="0">
                                    <a:latin typeface="Cambria Math"/>
                                  </a:rPr>
                                  <m:t> </m:t>
                                </m:r>
                                <m:r>
                                  <a:rPr lang="en-GB" sz="1000" b="0" i="1" smtClean="0">
                                    <a:latin typeface="Cambria Math"/>
                                  </a:rPr>
                                  <m:t>𝑘</m:t>
                                </m:r>
                                <m:r>
                                  <a:rPr lang="en-GB" sz="1000" b="0" i="1" smtClean="0">
                                    <a:latin typeface="Cambria Math"/>
                                  </a:rPr>
                                  <m:t> </m:t>
                                </m:r>
                                <m:sSup>
                                  <m:sSupPr>
                                    <m:ctrlPr>
                                      <a:rPr lang="en-GB" sz="1000" b="0" i="1" smtClean="0">
                                        <a:latin typeface="Cambria Math" panose="02040503050406030204" pitchFamily="18" charset="0"/>
                                      </a:rPr>
                                    </m:ctrlPr>
                                  </m:sSupPr>
                                  <m:e>
                                    <m:r>
                                      <a:rPr lang="en-GB" sz="1000" b="0" i="1" smtClean="0">
                                        <a:latin typeface="Cambria Math"/>
                                      </a:rPr>
                                      <m:t>𝑒</m:t>
                                    </m:r>
                                  </m:e>
                                  <m:sup>
                                    <m:r>
                                      <a:rPr lang="en-GB" sz="1000" b="0" i="1" smtClean="0">
                                        <a:latin typeface="Cambria Math"/>
                                      </a:rPr>
                                      <m:t>2</m:t>
                                    </m:r>
                                  </m:sup>
                                </m:sSup>
                              </m:oMath>
                            </m:oMathPara>
                          </a14:m>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dirty="0" err="1" smtClean="0"/>
                            <a:t>E</a:t>
                          </a:r>
                          <a:r>
                            <a:rPr lang="en-GB" sz="1000" i="1" baseline="-25000" dirty="0" err="1" smtClean="0"/>
                            <a:t>e</a:t>
                          </a:r>
                          <a:r>
                            <a:rPr lang="en-GB" sz="1000" i="1" baseline="0" dirty="0" smtClean="0"/>
                            <a:t> = elastic potential energy (joules, J)</a:t>
                          </a:r>
                        </a:p>
                        <a:p>
                          <a:r>
                            <a:rPr lang="en-GB" sz="1000" i="1" baseline="0" dirty="0" smtClean="0"/>
                            <a:t>k = spring constant (</a:t>
                          </a:r>
                          <a:r>
                            <a:rPr lang="en-GB" sz="1000" i="1" baseline="0" dirty="0" err="1" smtClean="0"/>
                            <a:t>newtons</a:t>
                          </a:r>
                          <a:r>
                            <a:rPr lang="en-GB" sz="1000" i="1" baseline="0" dirty="0" smtClean="0"/>
                            <a:t> per metre, N/m)</a:t>
                          </a:r>
                        </a:p>
                        <a:p>
                          <a:r>
                            <a:rPr lang="en-GB" sz="1000" i="1" baseline="0" dirty="0" smtClean="0"/>
                            <a:t>e = extension (metres, m) – this is </a:t>
                          </a:r>
                          <a:r>
                            <a:rPr lang="en-GB" sz="1000" b="1" i="1" baseline="0" dirty="0" smtClean="0"/>
                            <a:t>squared</a:t>
                          </a:r>
                          <a:r>
                            <a:rPr lang="en-GB" sz="1000" i="1" baseline="0" dirty="0" smtClean="0"/>
                            <a:t> in this equation</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27" name="Table 26"/>
              <p:cNvGraphicFramePr>
                <a:graphicFrameLocks noGrp="1"/>
              </p:cNvGraphicFramePr>
              <p:nvPr>
                <p:extLst>
                  <p:ext uri="{D42A27DB-BD31-4B8C-83A1-F6EECF244321}">
                    <p14:modId xmlns:p14="http://schemas.microsoft.com/office/powerpoint/2010/main" val="3495771263"/>
                  </p:ext>
                </p:extLst>
              </p:nvPr>
            </p:nvGraphicFramePr>
            <p:xfrm>
              <a:off x="5457056" y="5068024"/>
              <a:ext cx="4310113" cy="1385312"/>
            </p:xfrm>
            <a:graphic>
              <a:graphicData uri="http://schemas.openxmlformats.org/drawingml/2006/table">
                <a:tbl>
                  <a:tblPr firstRow="1" bandRow="1">
                    <a:tableStyleId>{5940675A-B579-460E-94D1-54222C63F5DA}</a:tableStyleId>
                  </a:tblPr>
                  <a:tblGrid>
                    <a:gridCol w="1008112"/>
                    <a:gridCol w="3302001"/>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51648" r="-329091" b="-105495"/>
                          </a:stretch>
                        </a:blipFill>
                      </a:tcPr>
                    </a:tc>
                    <a:tc>
                      <a:txBody>
                        <a:bodyPr/>
                        <a:lstStyle/>
                        <a:p>
                          <a:r>
                            <a:rPr lang="en-GB" sz="1000" i="1" baseline="0" dirty="0" smtClean="0"/>
                            <a:t>F = force (</a:t>
                          </a:r>
                          <a:r>
                            <a:rPr lang="en-GB" sz="1000" i="1" baseline="0" dirty="0" err="1" smtClean="0"/>
                            <a:t>newtons</a:t>
                          </a:r>
                          <a:r>
                            <a:rPr lang="en-GB" sz="1000" i="1" baseline="0" dirty="0" smtClean="0"/>
                            <a:t>, N)</a:t>
                          </a:r>
                        </a:p>
                        <a:p>
                          <a:r>
                            <a:rPr lang="en-GB" sz="1000" i="1" baseline="0" dirty="0" smtClean="0"/>
                            <a:t>k = spring constant (</a:t>
                          </a:r>
                          <a:r>
                            <a:rPr lang="en-GB" sz="1000" i="1" baseline="0" dirty="0" err="1" smtClean="0"/>
                            <a:t>newtons</a:t>
                          </a:r>
                          <a:r>
                            <a:rPr lang="en-GB" sz="1000" i="1" baseline="0" dirty="0" smtClean="0"/>
                            <a:t> per metre, N/m)</a:t>
                          </a:r>
                        </a:p>
                        <a:p>
                          <a:r>
                            <a:rPr lang="en-GB" sz="1000" i="1" baseline="0" dirty="0" smtClean="0"/>
                            <a:t>e = extension (metres, m)</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153333" r="-329091" b="-6667"/>
                          </a:stretch>
                        </a:blipFill>
                      </a:tcPr>
                    </a:tc>
                    <a:tc>
                      <a:txBody>
                        <a:bodyPr/>
                        <a:lstStyle/>
                        <a:p>
                          <a:r>
                            <a:rPr lang="en-GB" sz="1000" i="1" dirty="0" err="1" smtClean="0"/>
                            <a:t>E</a:t>
                          </a:r>
                          <a:r>
                            <a:rPr lang="en-GB" sz="1000" i="1" baseline="-25000" dirty="0" err="1" smtClean="0"/>
                            <a:t>e</a:t>
                          </a:r>
                          <a:r>
                            <a:rPr lang="en-GB" sz="1000" i="1" baseline="0" dirty="0" smtClean="0"/>
                            <a:t> = elastic potential energy (joules, J)</a:t>
                          </a:r>
                        </a:p>
                        <a:p>
                          <a:r>
                            <a:rPr lang="en-GB" sz="1000" i="1" baseline="0" dirty="0" smtClean="0"/>
                            <a:t>k = spring constant (</a:t>
                          </a:r>
                          <a:r>
                            <a:rPr lang="en-GB" sz="1000" i="1" baseline="0" dirty="0" err="1" smtClean="0"/>
                            <a:t>newtons</a:t>
                          </a:r>
                          <a:r>
                            <a:rPr lang="en-GB" sz="1000" i="1" baseline="0" dirty="0" smtClean="0"/>
                            <a:t> per metre, N/m)</a:t>
                          </a:r>
                        </a:p>
                        <a:p>
                          <a:r>
                            <a:rPr lang="en-GB" sz="1000" i="1" baseline="0" dirty="0" smtClean="0"/>
                            <a:t>e = extension (metres, m) – this is </a:t>
                          </a:r>
                          <a:r>
                            <a:rPr lang="en-GB" sz="1000" b="1" i="1" baseline="0" dirty="0" smtClean="0"/>
                            <a:t>squared</a:t>
                          </a:r>
                          <a:r>
                            <a:rPr lang="en-GB" sz="1000" i="1" baseline="0" dirty="0" smtClean="0"/>
                            <a:t> in this equation</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pic>
        <p:nvPicPr>
          <p:cNvPr id="2050" name="Picture 2" descr="https://keterehsky.files.wordpress.com/2011/03/clip_image0121.jpg"/>
          <p:cNvPicPr>
            <a:picLocks noChangeAspect="1" noChangeArrowheads="1"/>
          </p:cNvPicPr>
          <p:nvPr/>
        </p:nvPicPr>
        <p:blipFill rotWithShape="1">
          <a:blip r:embed="rId3">
            <a:extLst>
              <a:ext uri="{28A0092B-C50C-407E-A947-70E740481C1C}">
                <a14:useLocalDpi xmlns:a14="http://schemas.microsoft.com/office/drawing/2010/main" val="0"/>
              </a:ext>
            </a:extLst>
          </a:blip>
          <a:srcRect r="9992" b="14741"/>
          <a:stretch/>
        </p:blipFill>
        <p:spPr bwMode="auto">
          <a:xfrm>
            <a:off x="190628" y="5412336"/>
            <a:ext cx="2746148" cy="125702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36776" y="5445224"/>
            <a:ext cx="2241467" cy="90024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50" dirty="0" smtClean="0"/>
              <a:t>On graphs showing force against extension, you can see when the limit of proportionality is reached by looking at where the graph starts to curve. (Labelled x on this example)</a:t>
            </a:r>
            <a:endParaRPr lang="en-GB" sz="1050" dirty="0"/>
          </a:p>
        </p:txBody>
      </p:sp>
      <p:pic>
        <p:nvPicPr>
          <p:cNvPr id="2052" name="Picture 4" descr="http://www.s-cool.co.uk/assets/learn_its/gcse/physics/forces-moments-and-pressure/behaviour-of-solids_/g-phy-forces-dia12.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6856" y="2924944"/>
            <a:ext cx="16734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76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4: Potential Energy and Energy Transfers</a:t>
            </a:r>
          </a:p>
        </p:txBody>
      </p:sp>
      <p:graphicFrame>
        <p:nvGraphicFramePr>
          <p:cNvPr id="4" name="Table 3"/>
          <p:cNvGraphicFramePr>
            <a:graphicFrameLocks noGrp="1"/>
          </p:cNvGraphicFramePr>
          <p:nvPr>
            <p:extLst>
              <p:ext uri="{D42A27DB-BD31-4B8C-83A1-F6EECF244321}">
                <p14:modId xmlns:p14="http://schemas.microsoft.com/office/powerpoint/2010/main" val="1777461583"/>
              </p:ext>
            </p:extLst>
          </p:nvPr>
        </p:nvGraphicFramePr>
        <p:xfrm>
          <a:off x="5457056" y="116632"/>
          <a:ext cx="4310112" cy="3389104"/>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Stopping distance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distance a vehicle travels after the driver spots</a:t>
                      </a:r>
                      <a:r>
                        <a:rPr lang="en-GB" sz="1000" baseline="0" dirty="0" smtClean="0"/>
                        <a:t> a danger and decides to stop. It is the sum of the thinking distance and braking distance.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Thinking distance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Distance travelled</a:t>
                      </a:r>
                      <a:r>
                        <a:rPr lang="en-GB" sz="1000" baseline="0" dirty="0" smtClean="0"/>
                        <a:t> during a driver’s reaction time.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Braking distance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Distance travelled while</a:t>
                      </a:r>
                      <a:r>
                        <a:rPr lang="en-GB" sz="1000" baseline="0" dirty="0" smtClean="0"/>
                        <a:t> the driver is applying the brake (i.e. distance travelled under the braking force).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Kinetic energy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form of energy of any moving</a:t>
                      </a:r>
                      <a:r>
                        <a:rPr lang="en-GB" sz="1000" baseline="0" dirty="0" smtClean="0"/>
                        <a:t> object. Since the equation uses speed, not velocity, this is a scalar quantity.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Thermal energy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form of energy associated with heat. The thermal energy of an object is proportional to its temperature.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System </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 object</a:t>
                      </a:r>
                      <a:r>
                        <a:rPr lang="en-GB" sz="1000" baseline="0" dirty="0" smtClean="0"/>
                        <a:t> or group of object, and its/their interactions.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00" dirty="0" smtClean="0"/>
                        <a:t>Conservation of energy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a:t>
                      </a:r>
                      <a:r>
                        <a:rPr lang="en-GB" sz="1000" baseline="0" dirty="0" smtClean="0"/>
                        <a:t> fundamental concept in physics. In a system, total energy is always conserved (it cannot be created or destroyed). However, it can be transferred from one store of energy to another.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341128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Forces and Braking</a:t>
            </a:r>
          </a:p>
          <a:p>
            <a:pPr algn="l"/>
            <a:endParaRPr lang="en-GB" sz="1000" u="sng" dirty="0" smtClean="0">
              <a:latin typeface="+mj-lt"/>
            </a:endParaRPr>
          </a:p>
          <a:p>
            <a:pPr algn="l"/>
            <a:r>
              <a:rPr lang="en-GB" sz="1000" dirty="0" smtClean="0">
                <a:latin typeface="+mj-lt"/>
              </a:rPr>
              <a:t>Stopping a vehicle requires a force to be applied, since the speed must change – the vehicle must decelerate to 0 m/s. The </a:t>
            </a:r>
            <a:r>
              <a:rPr lang="en-GB" sz="1000" b="1" dirty="0" smtClean="0">
                <a:latin typeface="+mj-lt"/>
              </a:rPr>
              <a:t>stopping distance</a:t>
            </a:r>
            <a:r>
              <a:rPr lang="en-GB" sz="1000" dirty="0">
                <a:latin typeface="+mj-lt"/>
              </a:rPr>
              <a:t> </a:t>
            </a:r>
            <a:r>
              <a:rPr lang="en-GB" sz="1000" dirty="0" smtClean="0">
                <a:latin typeface="+mj-lt"/>
              </a:rPr>
              <a:t>of  a vehicle depends on two factors, which add up to make the stopping distance. These are the </a:t>
            </a:r>
            <a:r>
              <a:rPr lang="en-GB" sz="1000" b="1" dirty="0" smtClean="0">
                <a:latin typeface="+mj-lt"/>
              </a:rPr>
              <a:t>thinking distance</a:t>
            </a:r>
            <a:r>
              <a:rPr lang="en-GB" sz="1000" dirty="0" smtClean="0">
                <a:latin typeface="+mj-lt"/>
              </a:rPr>
              <a:t> (distance travelled while the driver reacts) and the </a:t>
            </a:r>
            <a:r>
              <a:rPr lang="en-GB" sz="1000" b="1" dirty="0" smtClean="0">
                <a:latin typeface="+mj-lt"/>
              </a:rPr>
              <a:t>braking distance</a:t>
            </a:r>
            <a:r>
              <a:rPr lang="en-GB" sz="1000" dirty="0" smtClean="0">
                <a:latin typeface="+mj-lt"/>
              </a:rPr>
              <a:t> (distance travelled under the braking force). </a:t>
            </a: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r>
              <a:rPr lang="en-GB" sz="1000" dirty="0" smtClean="0">
                <a:latin typeface="+mj-lt"/>
              </a:rPr>
              <a:t>For a particular braking force, the greater the speed of the vehicle, the greater the stopping distance. This is because going from a higher speed to 0 m/s is a bigger change in speed than going from a lower speed to 0 m/s. The thinking distance is longer at a higher speed, because reaction times won’t change according to the speed – so you’d go further in the same time if you’re going faster. Typical reaction times vary from 0.4 s to 0.9 s. Different factors affect the thinking and braking distances – see the box. </a:t>
            </a:r>
          </a:p>
        </p:txBody>
      </p:sp>
      <p:sp>
        <p:nvSpPr>
          <p:cNvPr id="13" name="Title 1"/>
          <p:cNvSpPr txBox="1">
            <a:spLocks/>
          </p:cNvSpPr>
          <p:nvPr/>
        </p:nvSpPr>
        <p:spPr>
          <a:xfrm>
            <a:off x="156735" y="4320520"/>
            <a:ext cx="2636025" cy="227683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Braking Force and Work Done</a:t>
            </a:r>
          </a:p>
          <a:p>
            <a:pPr algn="l"/>
            <a:endParaRPr lang="en-GB" sz="1000" u="sng" dirty="0" smtClean="0">
              <a:latin typeface="+mj-lt"/>
            </a:endParaRPr>
          </a:p>
          <a:p>
            <a:pPr algn="l"/>
            <a:r>
              <a:rPr lang="en-GB" sz="1000" dirty="0" smtClean="0">
                <a:latin typeface="+mj-lt"/>
              </a:rPr>
              <a:t>When force is applied to the brakes, work is done by the friction force between the brake pads and the wheel. The </a:t>
            </a:r>
            <a:r>
              <a:rPr lang="en-GB" sz="1000" b="1" dirty="0" smtClean="0">
                <a:latin typeface="+mj-lt"/>
              </a:rPr>
              <a:t>kinetic energy</a:t>
            </a:r>
            <a:r>
              <a:rPr lang="en-GB" sz="1000" dirty="0" smtClean="0">
                <a:latin typeface="+mj-lt"/>
              </a:rPr>
              <a:t> of the vehicle is transferred to </a:t>
            </a:r>
            <a:r>
              <a:rPr lang="en-GB" sz="1000" b="1" dirty="0" smtClean="0">
                <a:latin typeface="+mj-lt"/>
              </a:rPr>
              <a:t>thermal energy</a:t>
            </a:r>
            <a:r>
              <a:rPr lang="en-GB" sz="1000" dirty="0" smtClean="0">
                <a:latin typeface="+mj-lt"/>
              </a:rPr>
              <a:t> – this is why brakes get hot. </a:t>
            </a:r>
          </a:p>
          <a:p>
            <a:pPr algn="l"/>
            <a:endParaRPr lang="en-GB" sz="1000" dirty="0">
              <a:latin typeface="+mj-lt"/>
            </a:endParaRPr>
          </a:p>
          <a:p>
            <a:pPr algn="l"/>
            <a:r>
              <a:rPr lang="en-GB" sz="1000" dirty="0" smtClean="0">
                <a:latin typeface="+mj-lt"/>
              </a:rPr>
              <a:t>To stop a vehicle in a certain distance, the faster the vehicle the larger the force needed, since a larger deceleration is needed (</a:t>
            </a:r>
            <a:r>
              <a:rPr lang="en-GB" sz="1000" i="1" dirty="0" smtClean="0">
                <a:latin typeface="+mj-lt"/>
              </a:rPr>
              <a:t>F = ma </a:t>
            </a:r>
            <a:r>
              <a:rPr lang="en-GB" sz="1000" dirty="0" smtClean="0">
                <a:latin typeface="+mj-lt"/>
              </a:rPr>
              <a:t>again). However, this can lead to overheating of the brakes and/or loss of control of the vehicle. </a:t>
            </a:r>
            <a:endParaRPr lang="en-GB" sz="1000" dirty="0">
              <a:latin typeface="+mj-lt"/>
            </a:endParaRPr>
          </a:p>
        </p:txBody>
      </p:sp>
      <mc:AlternateContent xmlns:mc="http://schemas.openxmlformats.org/markup-compatibility/2006" xmlns:a14="http://schemas.microsoft.com/office/drawing/2010/main">
        <mc:Choice Requires="a14">
          <p:graphicFrame>
            <p:nvGraphicFramePr>
              <p:cNvPr id="27" name="Table 26"/>
              <p:cNvGraphicFramePr>
                <a:graphicFrameLocks noGrp="1"/>
              </p:cNvGraphicFramePr>
              <p:nvPr>
                <p:extLst>
                  <p:ext uri="{D42A27DB-BD31-4B8C-83A1-F6EECF244321}">
                    <p14:modId xmlns:p14="http://schemas.microsoft.com/office/powerpoint/2010/main" val="1009033877"/>
                  </p:ext>
                </p:extLst>
              </p:nvPr>
            </p:nvGraphicFramePr>
            <p:xfrm>
              <a:off x="5457056" y="3789040"/>
              <a:ext cx="4310113" cy="1563112"/>
            </p:xfrm>
            <a:graphic>
              <a:graphicData uri="http://schemas.openxmlformats.org/drawingml/2006/table">
                <a:tbl>
                  <a:tblPr firstRow="1" bandRow="1">
                    <a:tableStyleId>{5940675A-B579-460E-94D1-54222C63F5DA}</a:tableStyleId>
                  </a:tblPr>
                  <a:tblGrid>
                    <a:gridCol w="1008112"/>
                    <a:gridCol w="3302001"/>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 and units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sSub>
                                  <m:sSubPr>
                                    <m:ctrlPr>
                                      <a:rPr lang="en-GB" sz="1000" i="1" smtClean="0">
                                        <a:latin typeface="Cambria Math" panose="02040503050406030204" pitchFamily="18" charset="0"/>
                                      </a:rPr>
                                    </m:ctrlPr>
                                  </m:sSubPr>
                                  <m:e>
                                    <m:r>
                                      <a:rPr lang="en-GB" sz="1000" b="0" i="1" smtClean="0">
                                        <a:latin typeface="Cambria Math"/>
                                      </a:rPr>
                                      <m:t>𝐸</m:t>
                                    </m:r>
                                  </m:e>
                                  <m:sub>
                                    <m:r>
                                      <a:rPr lang="en-GB" sz="1000" b="0" i="1" smtClean="0">
                                        <a:latin typeface="Cambria Math" panose="02040503050406030204" pitchFamily="18" charset="0"/>
                                      </a:rPr>
                                      <m:t>𝑝</m:t>
                                    </m:r>
                                  </m:sub>
                                </m:sSub>
                                <m:r>
                                  <a:rPr lang="en-GB" sz="1000" b="0" i="1" smtClean="0">
                                    <a:latin typeface="Cambria Math"/>
                                  </a:rPr>
                                  <m:t>= </m:t>
                                </m:r>
                                <m:r>
                                  <a:rPr lang="en-GB" sz="1000" b="0" i="1" smtClean="0">
                                    <a:latin typeface="Cambria Math" panose="02040503050406030204" pitchFamily="18" charset="0"/>
                                  </a:rPr>
                                  <m:t>𝑚</m:t>
                                </m:r>
                                <m:r>
                                  <a:rPr lang="en-GB" sz="1000" b="0" i="1" smtClean="0">
                                    <a:latin typeface="Cambria Math" panose="02040503050406030204" pitchFamily="18" charset="0"/>
                                  </a:rPr>
                                  <m:t> </m:t>
                                </m:r>
                                <m:r>
                                  <a:rPr lang="en-GB" sz="1000" b="0" i="1" smtClean="0">
                                    <a:latin typeface="Cambria Math" panose="02040503050406030204" pitchFamily="18" charset="0"/>
                                  </a:rPr>
                                  <m:t>𝑔</m:t>
                                </m:r>
                                <m:r>
                                  <a:rPr lang="en-GB" sz="1000" b="0" i="1" smtClean="0">
                                    <a:latin typeface="Cambria Math" panose="02040503050406030204" pitchFamily="18" charset="0"/>
                                  </a:rPr>
                                  <m:t> </m:t>
                                </m:r>
                                <m:r>
                                  <a:rPr lang="en-GB" sz="1000" b="0" i="1" smtClean="0">
                                    <a:latin typeface="Cambria Math" panose="02040503050406030204" pitchFamily="18" charset="0"/>
                                  </a:rPr>
                                  <m:t>h</m:t>
                                </m:r>
                              </m:oMath>
                            </m:oMathPara>
                          </a14:m>
                          <a:endParaRPr lang="en-GB"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baseline="0" dirty="0" smtClean="0"/>
                            <a:t>E</a:t>
                          </a:r>
                          <a:r>
                            <a:rPr lang="en-GB" sz="1000" i="1" baseline="-25000" dirty="0" smtClean="0"/>
                            <a:t>p</a:t>
                          </a:r>
                          <a:r>
                            <a:rPr lang="en-GB" sz="1000" i="1" baseline="0" dirty="0" smtClean="0"/>
                            <a:t> = gravitational potential energy (joules, J)</a:t>
                          </a:r>
                        </a:p>
                        <a:p>
                          <a:r>
                            <a:rPr lang="en-GB" sz="1000" i="1" baseline="0" dirty="0" smtClean="0"/>
                            <a:t>m = mass (kg)</a:t>
                          </a:r>
                        </a:p>
                        <a:p>
                          <a:r>
                            <a:rPr lang="en-GB" sz="1000" i="1" baseline="0" dirty="0" smtClean="0"/>
                            <a:t>g = gravitational field strength (</a:t>
                          </a:r>
                          <a:r>
                            <a:rPr lang="en-GB" sz="1000" i="1" baseline="0" dirty="0" err="1" smtClean="0"/>
                            <a:t>newtons</a:t>
                          </a:r>
                          <a:r>
                            <a:rPr lang="en-GB" sz="1000" i="1" baseline="0" dirty="0" smtClean="0"/>
                            <a:t> per kilogram, N/kg)</a:t>
                          </a:r>
                        </a:p>
                        <a:p>
                          <a:r>
                            <a:rPr lang="en-GB" sz="1000" i="1" baseline="0" dirty="0" smtClean="0"/>
                            <a:t>h = height (metres, m)</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sSub>
                                  <m:sSubPr>
                                    <m:ctrlPr>
                                      <a:rPr lang="en-GB" sz="1000" i="1" smtClean="0">
                                        <a:latin typeface="Cambria Math" panose="02040503050406030204" pitchFamily="18" charset="0"/>
                                      </a:rPr>
                                    </m:ctrlPr>
                                  </m:sSubPr>
                                  <m:e>
                                    <m:r>
                                      <a:rPr lang="en-GB" sz="1000" b="0" i="1" smtClean="0">
                                        <a:latin typeface="Cambria Math"/>
                                      </a:rPr>
                                      <m:t>𝐸</m:t>
                                    </m:r>
                                  </m:e>
                                  <m:sub>
                                    <m:r>
                                      <a:rPr lang="en-GB" sz="1000" b="0" i="1" smtClean="0">
                                        <a:latin typeface="Cambria Math" panose="02040503050406030204" pitchFamily="18" charset="0"/>
                                      </a:rPr>
                                      <m:t>𝑘</m:t>
                                    </m:r>
                                  </m:sub>
                                </m:sSub>
                                <m:r>
                                  <a:rPr lang="en-GB" sz="1000" b="0" i="1" smtClean="0">
                                    <a:latin typeface="Cambria Math"/>
                                  </a:rPr>
                                  <m:t>= </m:t>
                                </m:r>
                                <m:box>
                                  <m:boxPr>
                                    <m:ctrlPr>
                                      <a:rPr lang="en-GB" sz="1000" b="0" i="1" smtClean="0">
                                        <a:latin typeface="Cambria Math" panose="02040503050406030204" pitchFamily="18" charset="0"/>
                                      </a:rPr>
                                    </m:ctrlPr>
                                  </m:boxPr>
                                  <m:e>
                                    <m:argPr>
                                      <m:argSz m:val="-1"/>
                                    </m:argPr>
                                    <m:f>
                                      <m:fPr>
                                        <m:ctrlPr>
                                          <a:rPr lang="en-GB" sz="1000" b="0" i="1" smtClean="0">
                                            <a:latin typeface="Cambria Math" panose="02040503050406030204" pitchFamily="18" charset="0"/>
                                          </a:rPr>
                                        </m:ctrlPr>
                                      </m:fPr>
                                      <m:num>
                                        <m:r>
                                          <a:rPr lang="en-GB" sz="1000" b="0" i="1" smtClean="0">
                                            <a:latin typeface="Cambria Math"/>
                                          </a:rPr>
                                          <m:t>1</m:t>
                                        </m:r>
                                      </m:num>
                                      <m:den>
                                        <m:r>
                                          <a:rPr lang="en-GB" sz="1000" b="0" i="1" smtClean="0">
                                            <a:latin typeface="Cambria Math"/>
                                          </a:rPr>
                                          <m:t>2</m:t>
                                        </m:r>
                                      </m:den>
                                    </m:f>
                                  </m:e>
                                </m:box>
                                <m:r>
                                  <a:rPr lang="en-GB" sz="1000" b="0" i="1" smtClean="0">
                                    <a:latin typeface="Cambria Math"/>
                                  </a:rPr>
                                  <m:t> </m:t>
                                </m:r>
                                <m:r>
                                  <a:rPr lang="en-GB" sz="1000" b="0" i="1" smtClean="0">
                                    <a:latin typeface="Cambria Math" panose="02040503050406030204" pitchFamily="18" charset="0"/>
                                  </a:rPr>
                                  <m:t>𝑚</m:t>
                                </m:r>
                                <m:r>
                                  <a:rPr lang="en-GB" sz="1000" b="0" i="1" smtClean="0">
                                    <a:latin typeface="Cambria Math"/>
                                  </a:rPr>
                                  <m:t> </m:t>
                                </m:r>
                                <m:sSup>
                                  <m:sSupPr>
                                    <m:ctrlPr>
                                      <a:rPr lang="en-GB" sz="1000" b="0" i="1" smtClean="0">
                                        <a:latin typeface="Cambria Math" panose="02040503050406030204" pitchFamily="18" charset="0"/>
                                      </a:rPr>
                                    </m:ctrlPr>
                                  </m:sSupPr>
                                  <m:e>
                                    <m:r>
                                      <a:rPr lang="en-GB" sz="1000" b="0" i="1" smtClean="0">
                                        <a:latin typeface="Cambria Math" panose="02040503050406030204" pitchFamily="18" charset="0"/>
                                      </a:rPr>
                                      <m:t>𝑣</m:t>
                                    </m:r>
                                  </m:e>
                                  <m:sup>
                                    <m:r>
                                      <a:rPr lang="en-GB" sz="1000" b="0" i="1" smtClean="0">
                                        <a:latin typeface="Cambria Math"/>
                                      </a:rPr>
                                      <m:t>2</m:t>
                                    </m:r>
                                  </m:sup>
                                </m:sSup>
                              </m:oMath>
                            </m:oMathPara>
                          </a14:m>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dirty="0" err="1" smtClean="0"/>
                            <a:t>E</a:t>
                          </a:r>
                          <a:r>
                            <a:rPr lang="en-GB" sz="1000" i="1" baseline="-25000" dirty="0" err="1" smtClean="0"/>
                            <a:t>k</a:t>
                          </a:r>
                          <a:r>
                            <a:rPr lang="en-GB" sz="1000" i="1" baseline="0" dirty="0" smtClean="0"/>
                            <a:t> = kinetic energy (joules, J)</a:t>
                          </a:r>
                        </a:p>
                        <a:p>
                          <a:r>
                            <a:rPr lang="en-GB" sz="1000" i="1" baseline="0" dirty="0" smtClean="0"/>
                            <a:t>m = mass (kg)</a:t>
                          </a:r>
                        </a:p>
                        <a:p>
                          <a:r>
                            <a:rPr lang="en-GB" sz="1000" i="1" baseline="0" dirty="0" smtClean="0"/>
                            <a:t>v = speed (m/s) – this is </a:t>
                          </a:r>
                          <a:r>
                            <a:rPr lang="en-GB" sz="1000" b="1" i="1" baseline="0" dirty="0" smtClean="0"/>
                            <a:t>squared</a:t>
                          </a:r>
                          <a:r>
                            <a:rPr lang="en-GB" sz="1000" i="1" baseline="0" dirty="0" smtClean="0"/>
                            <a:t> in this equation</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27" name="Table 26"/>
              <p:cNvGraphicFramePr>
                <a:graphicFrameLocks noGrp="1"/>
              </p:cNvGraphicFramePr>
              <p:nvPr>
                <p:extLst>
                  <p:ext uri="{D42A27DB-BD31-4B8C-83A1-F6EECF244321}">
                    <p14:modId xmlns:p14="http://schemas.microsoft.com/office/powerpoint/2010/main" val="3410601054"/>
                  </p:ext>
                </p:extLst>
              </p:nvPr>
            </p:nvGraphicFramePr>
            <p:xfrm>
              <a:off x="5457056" y="3789040"/>
              <a:ext cx="4310113" cy="1563112"/>
            </p:xfrm>
            <a:graphic>
              <a:graphicData uri="http://schemas.openxmlformats.org/drawingml/2006/table">
                <a:tbl>
                  <a:tblPr firstRow="1" bandRow="1">
                    <a:tableStyleId>{5940675A-B579-460E-94D1-54222C63F5DA}</a:tableStyleId>
                  </a:tblPr>
                  <a:tblGrid>
                    <a:gridCol w="1008112"/>
                    <a:gridCol w="3302001"/>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 and units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010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41739" r="-329091" b="-86957"/>
                          </a:stretch>
                        </a:blipFill>
                      </a:tcPr>
                    </a:tc>
                    <a:tc>
                      <a:txBody>
                        <a:bodyPr/>
                        <a:lstStyle/>
                        <a:p>
                          <a:r>
                            <a:rPr lang="en-GB" sz="1000" i="1" baseline="0" dirty="0" smtClean="0"/>
                            <a:t>E</a:t>
                          </a:r>
                          <a:r>
                            <a:rPr lang="en-GB" sz="1000" i="1" baseline="-25000" dirty="0" smtClean="0"/>
                            <a:t>p</a:t>
                          </a:r>
                          <a:r>
                            <a:rPr lang="en-GB" sz="1000" i="1" baseline="0" dirty="0" smtClean="0"/>
                            <a:t> = gravitational potential energy (joules, J)</a:t>
                          </a:r>
                        </a:p>
                        <a:p>
                          <a:r>
                            <a:rPr lang="en-GB" sz="1000" i="1" baseline="0" dirty="0" smtClean="0"/>
                            <a:t>m = mass (kg)</a:t>
                          </a:r>
                        </a:p>
                        <a:p>
                          <a:r>
                            <a:rPr lang="en-GB" sz="1000" i="1" baseline="0" dirty="0" smtClean="0"/>
                            <a:t>g = gravitational field strength (</a:t>
                          </a:r>
                          <a:r>
                            <a:rPr lang="en-GB" sz="1000" i="1" baseline="0" dirty="0" err="1" smtClean="0"/>
                            <a:t>newtons</a:t>
                          </a:r>
                          <a:r>
                            <a:rPr lang="en-GB" sz="1000" i="1" baseline="0" dirty="0" smtClean="0"/>
                            <a:t> per kilogram, N/kg)</a:t>
                          </a:r>
                        </a:p>
                        <a:p>
                          <a:r>
                            <a:rPr lang="en-GB" sz="1000" i="1" baseline="0" dirty="0" smtClean="0"/>
                            <a:t>h = height (metres, m)</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40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173404" r="-329091" b="-6383"/>
                          </a:stretch>
                        </a:blipFill>
                      </a:tcPr>
                    </a:tc>
                    <a:tc>
                      <a:txBody>
                        <a:bodyPr/>
                        <a:lstStyle/>
                        <a:p>
                          <a:r>
                            <a:rPr lang="en-GB" sz="1000" i="1" dirty="0" err="1" smtClean="0"/>
                            <a:t>E</a:t>
                          </a:r>
                          <a:r>
                            <a:rPr lang="en-GB" sz="1000" i="1" baseline="-25000" dirty="0" err="1" smtClean="0"/>
                            <a:t>k</a:t>
                          </a:r>
                          <a:r>
                            <a:rPr lang="en-GB" sz="1000" i="1" baseline="0" dirty="0" smtClean="0"/>
                            <a:t> = kinetic energy (joules, J)</a:t>
                          </a:r>
                        </a:p>
                        <a:p>
                          <a:r>
                            <a:rPr lang="en-GB" sz="1000" i="1" baseline="0" dirty="0" smtClean="0"/>
                            <a:t>m = mass (kg)</a:t>
                          </a:r>
                        </a:p>
                        <a:p>
                          <a:r>
                            <a:rPr lang="en-GB" sz="1000" i="1" baseline="0" dirty="0" smtClean="0"/>
                            <a:t>v = speed (m/s) – this is </a:t>
                          </a:r>
                          <a:r>
                            <a:rPr lang="en-GB" sz="1000" b="1" i="1" baseline="0" dirty="0" smtClean="0"/>
                            <a:t>squared</a:t>
                          </a:r>
                          <a:r>
                            <a:rPr lang="en-GB" sz="1000" i="1" baseline="0" dirty="0" smtClean="0"/>
                            <a:t> in this equation</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pic>
        <p:nvPicPr>
          <p:cNvPr id="3074" name="Picture 2" descr="http://www.hk-phy.org/contextual/mechanics/kin/eq_motion/6-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09" y="1894694"/>
            <a:ext cx="4104456" cy="12458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revisionhut.co.uk/_wp_generated/wpca5b605b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768" y="4005065"/>
            <a:ext cx="2448272" cy="1330465"/>
          </a:xfrm>
          <a:prstGeom prst="rect">
            <a:avLst/>
          </a:prstGeom>
          <a:solidFill>
            <a:schemeClr val="bg1"/>
          </a:solidFill>
          <a:ln>
            <a:solidFill>
              <a:schemeClr val="accent1"/>
            </a:solidFill>
          </a:ln>
        </p:spPr>
      </p:pic>
    </p:spTree>
    <p:extLst>
      <p:ext uri="{BB962C8B-B14F-4D97-AF65-F5344CB8AC3E}">
        <p14:creationId xmlns:p14="http://schemas.microsoft.com/office/powerpoint/2010/main" val="2772102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4: Potential Energy and Energy Transfers</a:t>
            </a:r>
          </a:p>
        </p:txBody>
      </p:sp>
      <p:graphicFrame>
        <p:nvGraphicFramePr>
          <p:cNvPr id="4" name="Table 3"/>
          <p:cNvGraphicFramePr>
            <a:graphicFrameLocks noGrp="1"/>
          </p:cNvGraphicFramePr>
          <p:nvPr>
            <p:extLst>
              <p:ext uri="{D42A27DB-BD31-4B8C-83A1-F6EECF244321}">
                <p14:modId xmlns:p14="http://schemas.microsoft.com/office/powerpoint/2010/main" val="384110405"/>
              </p:ext>
            </p:extLst>
          </p:nvPr>
        </p:nvGraphicFramePr>
        <p:xfrm>
          <a:off x="5457056" y="116632"/>
          <a:ext cx="4310112" cy="2392144"/>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Energy store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system or object can act as an energy</a:t>
                      </a:r>
                      <a:r>
                        <a:rPr lang="en-GB" sz="1000" baseline="0" dirty="0" smtClean="0"/>
                        <a:t> store. Energy allows work to be done (since work done = energy transferred). Good examples of energy stores are objects up high (they have gravitational potential energy), fuels (they have chemical potential energy), and stretched springs (they have elastic potential energy).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Energy</a:t>
                      </a:r>
                      <a:r>
                        <a:rPr lang="en-GB" sz="1000" baseline="0" dirty="0" smtClean="0"/>
                        <a:t> transfer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change of energy from one store to another.  </a:t>
                      </a:r>
                      <a:r>
                        <a:rPr lang="en-GB" sz="1000" i="1" dirty="0" smtClean="0"/>
                        <a:t>Aka</a:t>
                      </a:r>
                      <a:r>
                        <a:rPr lang="en-GB" sz="1000" dirty="0" smtClean="0"/>
                        <a:t> work.</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Dissipate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Simply</a:t>
                      </a:r>
                      <a:r>
                        <a:rPr lang="en-GB" sz="1000" baseline="0" dirty="0" smtClean="0"/>
                        <a:t>, this means ‘spread out’. When applied to energy being dissipated, this means that during energy transfers, some energy is stored in less useful ways. This can be called ‘wasted’ energy, since it is not transferred to form that is wanted.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259228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Energy Stores and Systems</a:t>
            </a:r>
          </a:p>
          <a:p>
            <a:pPr algn="l"/>
            <a:endParaRPr lang="en-GB" sz="1000" u="sng" dirty="0" smtClean="0">
              <a:latin typeface="+mj-lt"/>
            </a:endParaRPr>
          </a:p>
          <a:p>
            <a:pPr algn="l"/>
            <a:r>
              <a:rPr lang="en-GB" sz="1000" dirty="0" smtClean="0">
                <a:latin typeface="+mj-lt"/>
              </a:rPr>
              <a:t>A </a:t>
            </a:r>
            <a:r>
              <a:rPr lang="en-GB" sz="1000" b="1" dirty="0" smtClean="0">
                <a:latin typeface="+mj-lt"/>
              </a:rPr>
              <a:t>system</a:t>
            </a:r>
            <a:r>
              <a:rPr lang="en-GB" sz="1000" dirty="0" smtClean="0">
                <a:latin typeface="+mj-lt"/>
              </a:rPr>
              <a:t> is simply a small part of the universe that we choose to study. It consists of an object or objects, and we use systems to describe how energy changes in terms of how it is stored. Energy has to be </a:t>
            </a:r>
            <a:r>
              <a:rPr lang="en-GB" sz="1000" u="sng" dirty="0" smtClean="0">
                <a:latin typeface="+mj-lt"/>
              </a:rPr>
              <a:t>conserved</a:t>
            </a:r>
            <a:r>
              <a:rPr lang="en-GB" sz="1000" dirty="0" smtClean="0">
                <a:latin typeface="+mj-lt"/>
              </a:rPr>
              <a:t> in a system, so it cannot be created or destroyed. However, it can change from one store to another, in an </a:t>
            </a:r>
            <a:r>
              <a:rPr lang="en-GB" sz="1000" b="1" dirty="0" smtClean="0">
                <a:latin typeface="+mj-lt"/>
              </a:rPr>
              <a:t>energy transfer</a:t>
            </a:r>
            <a:r>
              <a:rPr lang="en-GB" sz="1000" dirty="0" smtClean="0">
                <a:latin typeface="+mj-lt"/>
              </a:rPr>
              <a:t>. </a:t>
            </a:r>
          </a:p>
          <a:p>
            <a:pPr algn="l"/>
            <a:endParaRPr lang="en-GB" sz="1000" dirty="0">
              <a:latin typeface="+mj-lt"/>
            </a:endParaRPr>
          </a:p>
          <a:p>
            <a:pPr algn="l"/>
            <a:r>
              <a:rPr lang="en-GB" sz="1000" dirty="0" smtClean="0">
                <a:latin typeface="+mj-lt"/>
              </a:rPr>
              <a:t>For example: </a:t>
            </a:r>
          </a:p>
          <a:p>
            <a:pPr marL="171450" indent="-171450" algn="l">
              <a:buFont typeface="Wingdings" panose="05000000000000000000" pitchFamily="2" charset="2"/>
              <a:buChar char="v"/>
            </a:pPr>
            <a:r>
              <a:rPr lang="en-GB" sz="1000" dirty="0" smtClean="0">
                <a:latin typeface="+mj-lt"/>
              </a:rPr>
              <a:t>Firing an object upwards transfers kinetic energy to gravitational potential energy</a:t>
            </a:r>
          </a:p>
          <a:p>
            <a:pPr marL="171450" indent="-171450" algn="l">
              <a:buFont typeface="Wingdings" panose="05000000000000000000" pitchFamily="2" charset="2"/>
              <a:buChar char="v"/>
            </a:pPr>
            <a:r>
              <a:rPr lang="en-GB" sz="1000" dirty="0" smtClean="0">
                <a:latin typeface="+mj-lt"/>
              </a:rPr>
              <a:t>When boiling water in kettle, electrical potential energy is transferred to thermal energy</a:t>
            </a:r>
          </a:p>
          <a:p>
            <a:pPr marL="171450" indent="-171450" algn="l">
              <a:buFont typeface="Wingdings" panose="05000000000000000000" pitchFamily="2" charset="2"/>
              <a:buChar char="v"/>
            </a:pPr>
            <a:r>
              <a:rPr lang="en-GB" sz="1000" dirty="0" smtClean="0">
                <a:latin typeface="+mj-lt"/>
              </a:rPr>
              <a:t>When using your phone, chemical potential energy is transferred to electrical energy, which is transferred to the surroundings, where it is stored as thermal energy. </a:t>
            </a:r>
          </a:p>
          <a:p>
            <a:pPr marL="171450" indent="-171450" algn="l">
              <a:buFont typeface="Wingdings" panose="05000000000000000000" pitchFamily="2" charset="2"/>
              <a:buChar char="v"/>
            </a:pPr>
            <a:endParaRPr lang="en-GB" sz="1000" dirty="0">
              <a:latin typeface="+mj-lt"/>
            </a:endParaRPr>
          </a:p>
          <a:p>
            <a:pPr algn="l"/>
            <a:r>
              <a:rPr lang="en-GB" sz="1000" dirty="0" smtClean="0">
                <a:latin typeface="+mj-lt"/>
              </a:rPr>
              <a:t>The amount of energy that a moving object has, the amount of energy stored by a stretched spring, and the amount of energy gained by lifting up an object can all be calculated. The equations for </a:t>
            </a:r>
            <a:r>
              <a:rPr lang="en-GB" sz="1000" i="1" dirty="0" err="1" smtClean="0">
                <a:latin typeface="+mj-lt"/>
              </a:rPr>
              <a:t>E</a:t>
            </a:r>
            <a:r>
              <a:rPr lang="en-GB" sz="1000" i="1" baseline="-25000" dirty="0" err="1" smtClean="0">
                <a:latin typeface="+mj-lt"/>
              </a:rPr>
              <a:t>k</a:t>
            </a:r>
            <a:r>
              <a:rPr lang="en-GB" sz="1000" i="1" dirty="0">
                <a:latin typeface="+mj-lt"/>
              </a:rPr>
              <a:t> </a:t>
            </a:r>
            <a:r>
              <a:rPr lang="en-GB" sz="1000" i="1" dirty="0" smtClean="0">
                <a:latin typeface="+mj-lt"/>
              </a:rPr>
              <a:t>, </a:t>
            </a:r>
            <a:r>
              <a:rPr lang="en-GB" sz="1000" i="1" dirty="0" err="1" smtClean="0">
                <a:latin typeface="+mj-lt"/>
              </a:rPr>
              <a:t>E</a:t>
            </a:r>
            <a:r>
              <a:rPr lang="en-GB" sz="1000" i="1" baseline="-25000" dirty="0" err="1" smtClean="0">
                <a:latin typeface="+mj-lt"/>
              </a:rPr>
              <a:t>e</a:t>
            </a:r>
            <a:r>
              <a:rPr lang="en-GB" sz="1000" i="1" dirty="0">
                <a:latin typeface="+mj-lt"/>
              </a:rPr>
              <a:t> </a:t>
            </a:r>
            <a:r>
              <a:rPr lang="en-GB" sz="1000" i="1" dirty="0" smtClean="0">
                <a:latin typeface="+mj-lt"/>
              </a:rPr>
              <a:t>, </a:t>
            </a:r>
            <a:r>
              <a:rPr lang="en-GB" sz="1000" dirty="0" smtClean="0">
                <a:latin typeface="+mj-lt"/>
              </a:rPr>
              <a:t>and</a:t>
            </a:r>
            <a:r>
              <a:rPr lang="en-GB" sz="1000" i="1" dirty="0" smtClean="0">
                <a:latin typeface="+mj-lt"/>
              </a:rPr>
              <a:t> E</a:t>
            </a:r>
            <a:r>
              <a:rPr lang="en-GB" sz="1000" i="1" baseline="-25000" dirty="0" smtClean="0">
                <a:latin typeface="+mj-lt"/>
              </a:rPr>
              <a:t>p</a:t>
            </a:r>
            <a:r>
              <a:rPr lang="en-GB" sz="1000" i="1" dirty="0" smtClean="0">
                <a:latin typeface="+mj-lt"/>
              </a:rPr>
              <a:t> </a:t>
            </a:r>
            <a:r>
              <a:rPr lang="en-GB" sz="1000" dirty="0" smtClean="0">
                <a:latin typeface="+mj-lt"/>
              </a:rPr>
              <a:t>are on preceding pages. </a:t>
            </a:r>
          </a:p>
          <a:p>
            <a:pPr algn="l"/>
            <a:endParaRPr lang="en-GB" sz="1000" dirty="0">
              <a:latin typeface="+mj-lt"/>
            </a:endParaRPr>
          </a:p>
        </p:txBody>
      </p:sp>
      <p:sp>
        <p:nvSpPr>
          <p:cNvPr id="13" name="Title 1"/>
          <p:cNvSpPr txBox="1">
            <a:spLocks/>
          </p:cNvSpPr>
          <p:nvPr/>
        </p:nvSpPr>
        <p:spPr>
          <a:xfrm>
            <a:off x="128464" y="3517586"/>
            <a:ext cx="3312368" cy="307976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Energy Transfers</a:t>
            </a:r>
          </a:p>
          <a:p>
            <a:pPr algn="l"/>
            <a:endParaRPr lang="en-GB" sz="1000" u="sng" dirty="0" smtClean="0">
              <a:latin typeface="+mj-lt"/>
            </a:endParaRPr>
          </a:p>
          <a:p>
            <a:pPr algn="l"/>
            <a:r>
              <a:rPr lang="en-GB" sz="1000" dirty="0" smtClean="0">
                <a:latin typeface="+mj-lt"/>
              </a:rPr>
              <a:t>In a system, the energy in the stores to start with can change form – we can say the overall energy in the system is </a:t>
            </a:r>
            <a:r>
              <a:rPr lang="en-GB" sz="1000" b="1" dirty="0" smtClean="0">
                <a:latin typeface="+mj-lt"/>
              </a:rPr>
              <a:t>redistributed</a:t>
            </a:r>
            <a:r>
              <a:rPr lang="en-GB" sz="1000" dirty="0" smtClean="0">
                <a:latin typeface="+mj-lt"/>
              </a:rPr>
              <a:t> – meaning it is transferred into other forms. In the end, the energy in the store is transferred to the surroundings. Often, the transfer to the surroundings is in the form of heat (thermal energy). With the candle example here, the chemical potential energy (energy store) is transferred to thermal energy, which is  transferred to the surroundings in the end. </a:t>
            </a:r>
          </a:p>
          <a:p>
            <a:pPr algn="l"/>
            <a:endParaRPr lang="en-GB" sz="1000" dirty="0">
              <a:latin typeface="+mj-lt"/>
            </a:endParaRPr>
          </a:p>
          <a:p>
            <a:pPr algn="l"/>
            <a:r>
              <a:rPr lang="en-GB" sz="1000" dirty="0" smtClean="0">
                <a:latin typeface="+mj-lt"/>
              </a:rPr>
              <a:t>It is, in practice, very hard to go back the other way – for example, to transfer the heat energy from the candle back into chemical potential energy. This is what is really meant when people talk about ‘saving energy’ – overall, energy can’t be destroyed so it can’t be saved – but, we should try to save the energy stores we rely upon, such as fossil fuels (a huge store of chemical potential energy). </a:t>
            </a:r>
            <a:endParaRPr lang="en-GB" sz="1000" dirty="0">
              <a:latin typeface="+mj-lt"/>
            </a:endParaRPr>
          </a:p>
        </p:txBody>
      </p:sp>
      <mc:AlternateContent xmlns:mc="http://schemas.openxmlformats.org/markup-compatibility/2006" xmlns:a14="http://schemas.microsoft.com/office/drawing/2010/main">
        <mc:Choice Requires="a14">
          <p:graphicFrame>
            <p:nvGraphicFramePr>
              <p:cNvPr id="27" name="Table 26"/>
              <p:cNvGraphicFramePr>
                <a:graphicFrameLocks noGrp="1"/>
              </p:cNvGraphicFramePr>
              <p:nvPr>
                <p:extLst>
                  <p:ext uri="{D42A27DB-BD31-4B8C-83A1-F6EECF244321}">
                    <p14:modId xmlns:p14="http://schemas.microsoft.com/office/powerpoint/2010/main" val="2170295032"/>
                  </p:ext>
                </p:extLst>
              </p:nvPr>
            </p:nvGraphicFramePr>
            <p:xfrm>
              <a:off x="5457056" y="2564904"/>
              <a:ext cx="4310113" cy="1141472"/>
            </p:xfrm>
            <a:graphic>
              <a:graphicData uri="http://schemas.openxmlformats.org/drawingml/2006/table">
                <a:tbl>
                  <a:tblPr firstRow="1" bandRow="1">
                    <a:tableStyleId>{5940675A-B579-460E-94D1-54222C63F5DA}</a:tableStyleId>
                  </a:tblPr>
                  <a:tblGrid>
                    <a:gridCol w="1008112"/>
                    <a:gridCol w="3302001"/>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 and units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ea typeface="Cambria Math" panose="02040503050406030204" pitchFamily="18" charset="0"/>
                                  </a:rPr>
                                  <m:t>∆</m:t>
                                </m:r>
                                <m:r>
                                  <a:rPr lang="en-GB" sz="1000" b="0" i="1" smtClean="0">
                                    <a:latin typeface="Cambria Math" panose="02040503050406030204" pitchFamily="18" charset="0"/>
                                    <a:ea typeface="Cambria Math" panose="02040503050406030204" pitchFamily="18" charset="0"/>
                                  </a:rPr>
                                  <m:t>𝐸</m:t>
                                </m:r>
                                <m:r>
                                  <a:rPr lang="en-GB" sz="1000" b="0" i="1" smtClean="0">
                                    <a:latin typeface="Cambria Math"/>
                                  </a:rPr>
                                  <m:t>= </m:t>
                                </m:r>
                                <m:r>
                                  <a:rPr lang="en-GB" sz="1000" b="0" i="1" smtClean="0">
                                    <a:latin typeface="Cambria Math" panose="02040503050406030204" pitchFamily="18" charset="0"/>
                                  </a:rPr>
                                  <m:t>𝑚</m:t>
                                </m:r>
                                <m:r>
                                  <a:rPr lang="en-GB" sz="1000" b="0" i="1" smtClean="0">
                                    <a:latin typeface="Cambria Math" panose="02040503050406030204" pitchFamily="18" charset="0"/>
                                  </a:rPr>
                                  <m:t> </m:t>
                                </m:r>
                                <m:r>
                                  <a:rPr lang="en-GB" sz="1000" b="0" i="1" smtClean="0">
                                    <a:latin typeface="Cambria Math" panose="02040503050406030204" pitchFamily="18" charset="0"/>
                                  </a:rPr>
                                  <m:t>𝑐</m:t>
                                </m:r>
                                <m:r>
                                  <a:rPr lang="en-GB" sz="1000" b="0" i="1" smtClean="0">
                                    <a:latin typeface="Cambria Math" panose="02040503050406030204" pitchFamily="18" charset="0"/>
                                  </a:rPr>
                                  <m:t> ∆</m:t>
                                </m:r>
                                <m:r>
                                  <a:rPr lang="en-GB" sz="1000" b="0" i="1" smtClean="0">
                                    <a:latin typeface="Cambria Math" panose="02040503050406030204" pitchFamily="18" charset="0"/>
                                    <a:ea typeface="Cambria Math" panose="02040503050406030204" pitchFamily="18" charset="0"/>
                                  </a:rPr>
                                  <m:t>𝜃</m:t>
                                </m:r>
                              </m:oMath>
                            </m:oMathPara>
                          </a14:m>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14:m>
                            <m:oMath xmlns:m="http://schemas.openxmlformats.org/officeDocument/2006/math">
                              <m:r>
                                <a:rPr lang="en-GB" sz="1000" i="1" baseline="0" smtClean="0">
                                  <a:latin typeface="Cambria Math" panose="02040503050406030204" pitchFamily="18" charset="0"/>
                                  <a:ea typeface="Cambria Math" panose="02040503050406030204" pitchFamily="18" charset="0"/>
                                </a:rPr>
                                <m:t>∆</m:t>
                              </m:r>
                            </m:oMath>
                          </a14:m>
                          <a:r>
                            <a:rPr lang="en-GB" sz="1000" i="1" baseline="0" dirty="0" smtClean="0"/>
                            <a:t>E = change in thermal energy (joules, J)</a:t>
                          </a:r>
                        </a:p>
                        <a:p>
                          <a:r>
                            <a:rPr lang="en-GB" sz="1000" i="1" baseline="0" dirty="0" smtClean="0"/>
                            <a:t>m = mass (kg)</a:t>
                          </a:r>
                        </a:p>
                        <a:p>
                          <a:r>
                            <a:rPr lang="en-GB" sz="1000" i="1" baseline="0" dirty="0" smtClean="0"/>
                            <a:t>c = specific heat capacity (joules per kilogram per </a:t>
                          </a:r>
                          <a:r>
                            <a:rPr lang="en-GB" sz="1000" i="1" baseline="0" smtClean="0"/>
                            <a:t>degree Celsius</a:t>
                          </a:r>
                          <a:r>
                            <a:rPr lang="en-GB" sz="1000" i="1" baseline="0" dirty="0" smtClean="0"/>
                            <a:t>, J/kg </a:t>
                          </a:r>
                          <a:r>
                            <a:rPr lang="en-GB" sz="1000" i="1" baseline="30000" dirty="0" err="1" smtClean="0"/>
                            <a:t>o</a:t>
                          </a:r>
                          <a:r>
                            <a:rPr lang="en-GB" sz="1000" i="1" baseline="0" dirty="0" err="1" smtClean="0"/>
                            <a:t>C</a:t>
                          </a:r>
                          <a:r>
                            <a:rPr lang="en-GB" sz="1000" i="1" baseline="0" dirty="0" smtClean="0"/>
                            <a:t>)</a:t>
                          </a:r>
                        </a:p>
                        <a:p>
                          <a14:m>
                            <m:oMath xmlns:m="http://schemas.openxmlformats.org/officeDocument/2006/math">
                              <m:r>
                                <a:rPr lang="en-GB" sz="1000" i="1" smtClean="0">
                                  <a:latin typeface="Cambria Math" panose="02040503050406030204" pitchFamily="18" charset="0"/>
                                  <a:ea typeface="Cambria Math" panose="02040503050406030204" pitchFamily="18" charset="0"/>
                                </a:rPr>
                                <m:t>∆</m:t>
                              </m:r>
                              <m:r>
                                <a:rPr lang="en-GB" sz="1000" i="1" smtClean="0">
                                  <a:latin typeface="Cambria Math" panose="02040503050406030204" pitchFamily="18" charset="0"/>
                                  <a:ea typeface="Cambria Math" panose="02040503050406030204" pitchFamily="18" charset="0"/>
                                </a:rPr>
                                <m:t>𝜃</m:t>
                              </m:r>
                            </m:oMath>
                          </a14:m>
                          <a:r>
                            <a:rPr lang="en-GB" sz="1000" i="1" dirty="0" smtClean="0"/>
                            <a:t> = temperature change (</a:t>
                          </a:r>
                          <a:r>
                            <a:rPr lang="en-GB" sz="1000" i="1" baseline="30000" dirty="0" err="1" smtClean="0"/>
                            <a:t>o</a:t>
                          </a:r>
                          <a:r>
                            <a:rPr lang="en-GB" sz="1000" i="1" baseline="0" dirty="0" err="1" smtClean="0"/>
                            <a:t>C</a:t>
                          </a:r>
                          <a:r>
                            <a:rPr lang="en-GB" sz="1000" i="1" baseline="0" dirty="0" smtClean="0"/>
                            <a:t>)</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27" name="Table 26"/>
              <p:cNvGraphicFramePr>
                <a:graphicFrameLocks noGrp="1"/>
              </p:cNvGraphicFramePr>
              <p:nvPr>
                <p:extLst>
                  <p:ext uri="{D42A27DB-BD31-4B8C-83A1-F6EECF244321}">
                    <p14:modId xmlns:p14="http://schemas.microsoft.com/office/powerpoint/2010/main" val="1889982768"/>
                  </p:ext>
                </p:extLst>
              </p:nvPr>
            </p:nvGraphicFramePr>
            <p:xfrm>
              <a:off x="5457056" y="2564904"/>
              <a:ext cx="4310113" cy="1141472"/>
            </p:xfrm>
            <a:graphic>
              <a:graphicData uri="http://schemas.openxmlformats.org/drawingml/2006/table">
                <a:tbl>
                  <a:tblPr firstRow="1" bandRow="1">
                    <a:tableStyleId>{5940675A-B579-460E-94D1-54222C63F5DA}</a:tableStyleId>
                  </a:tblPr>
                  <a:tblGrid>
                    <a:gridCol w="1008112"/>
                    <a:gridCol w="3302001"/>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 and units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534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602" t="-34752" r="-327711" b="-425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30812" t="-34752" r="-369" b="-4255"/>
                          </a:stretch>
                        </a:blipFill>
                      </a:tcPr>
                    </a:tc>
                  </a:tr>
                </a:tbl>
              </a:graphicData>
            </a:graphic>
          </p:graphicFrame>
        </mc:Fallback>
      </mc:AlternateContent>
      <p:pic>
        <p:nvPicPr>
          <p:cNvPr id="4098" name="Picture 2" descr="http://www.s-cool.co.uk/assets/learn_its/gcse/physics/energy-transfers/types-of-energy-transfers_/g-phy-nrgtrf-dia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2840" y="3645024"/>
            <a:ext cx="1701081" cy="101097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6147291" y="3778384"/>
            <a:ext cx="3619878" cy="296298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Unwanted Energy Transfers</a:t>
            </a:r>
          </a:p>
          <a:p>
            <a:pPr algn="l"/>
            <a:endParaRPr lang="en-GB" sz="1000" u="sng" dirty="0" smtClean="0">
              <a:latin typeface="+mj-lt"/>
            </a:endParaRPr>
          </a:p>
          <a:p>
            <a:pPr algn="l"/>
            <a:r>
              <a:rPr lang="en-GB" sz="1000" dirty="0" smtClean="0">
                <a:latin typeface="+mj-lt"/>
              </a:rPr>
              <a:t>During any energy transfer, energy can be transferred </a:t>
            </a:r>
            <a:r>
              <a:rPr lang="en-GB" sz="1000" u="sng" dirty="0" smtClean="0">
                <a:latin typeface="+mj-lt"/>
              </a:rPr>
              <a:t>usefully</a:t>
            </a:r>
            <a:r>
              <a:rPr lang="en-GB" sz="1000" dirty="0" smtClean="0">
                <a:latin typeface="+mj-lt"/>
              </a:rPr>
              <a:t>, meaning that the stored energy is transferred in a way that does useful work. However, some </a:t>
            </a:r>
            <a:r>
              <a:rPr lang="en-GB" sz="1000" b="1" dirty="0" smtClean="0">
                <a:latin typeface="+mj-lt"/>
              </a:rPr>
              <a:t>dissipation</a:t>
            </a:r>
            <a:r>
              <a:rPr lang="en-GB" sz="1000" dirty="0" smtClean="0">
                <a:latin typeface="+mj-lt"/>
              </a:rPr>
              <a:t> of the stored energy, in ways that are not useful, is unavoidable. We call the energy transferred in this way ‘wasted energy’ – meaning unwanted energy transfers have taken place. </a:t>
            </a:r>
          </a:p>
          <a:p>
            <a:pPr algn="l"/>
            <a:endParaRPr lang="en-GB" sz="1000" b="1" dirty="0">
              <a:latin typeface="+mj-lt"/>
            </a:endParaRPr>
          </a:p>
          <a:p>
            <a:pPr algn="l"/>
            <a:r>
              <a:rPr lang="en-GB" sz="1000" dirty="0" smtClean="0">
                <a:latin typeface="+mj-lt"/>
              </a:rPr>
              <a:t>Unwanted energy transfers can be reduced by, for instance, oiling/lubricating moving parts (reducing friction, therefore transfer to thermal energy) or insulating systems. </a:t>
            </a:r>
          </a:p>
          <a:p>
            <a:pPr algn="l"/>
            <a:endParaRPr lang="en-GB" sz="1000" dirty="0">
              <a:latin typeface="+mj-lt"/>
            </a:endParaRPr>
          </a:p>
          <a:p>
            <a:pPr algn="l"/>
            <a:r>
              <a:rPr lang="en-GB" sz="1000" b="1" dirty="0" smtClean="0">
                <a:latin typeface="+mj-lt"/>
              </a:rPr>
              <a:t>Thermal insulation</a:t>
            </a:r>
            <a:r>
              <a:rPr lang="en-GB" sz="1000" dirty="0" smtClean="0">
                <a:latin typeface="+mj-lt"/>
              </a:rPr>
              <a:t> is insulation that reduces transfer of thermal energy to the surroundings. Thermal conductivity measures how rapidly thermal energy is conducted by a material (so, metals have high thermal conductivity). For effective thermal insulation, you want materials with very low thermal conductivity. The thickness of the material also affects the effectiveness of thermal insulation. Not surprisingly, the thicker the material, usually the better the insulation. Always a consideration in house building – see diagram for examples.  </a:t>
            </a:r>
            <a:endParaRPr lang="en-GB" sz="1000" b="1" dirty="0">
              <a:latin typeface="+mj-lt"/>
            </a:endParaRPr>
          </a:p>
        </p:txBody>
      </p:sp>
      <p:pic>
        <p:nvPicPr>
          <p:cNvPr id="4100" name="Picture 4" descr="http://www.warmfrontltd.com/wp-content/uploads/2015/03/house-insulation-servic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2840" y="4757463"/>
            <a:ext cx="2562443" cy="1479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97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4: Potential Energy and Energy Transfers</a:t>
            </a:r>
          </a:p>
        </p:txBody>
      </p:sp>
      <p:graphicFrame>
        <p:nvGraphicFramePr>
          <p:cNvPr id="4" name="Table 3"/>
          <p:cNvGraphicFramePr>
            <a:graphicFrameLocks noGrp="1"/>
          </p:cNvGraphicFramePr>
          <p:nvPr>
            <p:extLst>
              <p:ext uri="{D42A27DB-BD31-4B8C-83A1-F6EECF244321}">
                <p14:modId xmlns:p14="http://schemas.microsoft.com/office/powerpoint/2010/main" val="3594125117"/>
              </p:ext>
            </p:extLst>
          </p:nvPr>
        </p:nvGraphicFramePr>
        <p:xfrm>
          <a:off x="5457056" y="116632"/>
          <a:ext cx="4310112" cy="2086352"/>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Power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Power is the</a:t>
                      </a:r>
                      <a:r>
                        <a:rPr lang="en-GB" sz="1000" baseline="0" dirty="0" smtClean="0"/>
                        <a:t> </a:t>
                      </a:r>
                      <a:r>
                        <a:rPr lang="en-GB" sz="1000" b="1" baseline="0" dirty="0" smtClean="0"/>
                        <a:t>rate</a:t>
                      </a:r>
                      <a:r>
                        <a:rPr lang="en-GB" sz="1000" b="0" baseline="0" dirty="0" smtClean="0"/>
                        <a:t> of energy transfer – also known as the rate at which work is done. (Remember, energy transferred is the same as work done.) Since it is a rate, like speed, power is calculated by dividing by time (see equations).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Watt</a:t>
                      </a:r>
                      <a:r>
                        <a:rPr lang="en-GB" sz="1000" baseline="0" dirty="0" smtClean="0"/>
                        <a:t> (W)</a:t>
                      </a:r>
                      <a:endParaRPr lang="en-GB" sz="1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watt is the unit for power. One</a:t>
                      </a:r>
                      <a:r>
                        <a:rPr lang="en-GB" sz="1000" baseline="0" dirty="0" smtClean="0"/>
                        <a:t> watt is one joule transferred in one second – or 1 J/s (1 joule per second).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Efficiency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measure of how</a:t>
                      </a:r>
                      <a:r>
                        <a:rPr lang="en-GB" sz="1000" baseline="0" dirty="0" smtClean="0"/>
                        <a:t> much of the stored energy in a system is transferred usefully. More efficient devices transfer more energy usefully, which is the same as saying they waste less energy.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183458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Power</a:t>
            </a:r>
          </a:p>
          <a:p>
            <a:pPr algn="l"/>
            <a:endParaRPr lang="en-GB" sz="1000" u="sng" dirty="0" smtClean="0">
              <a:latin typeface="+mj-lt"/>
            </a:endParaRPr>
          </a:p>
          <a:p>
            <a:pPr algn="l"/>
            <a:r>
              <a:rPr lang="en-GB" sz="1000" dirty="0" smtClean="0">
                <a:latin typeface="+mj-lt"/>
              </a:rPr>
              <a:t>Going past measuring and describing energy transfers, we can consider how fast the energy transfer is (or, how fast the work is done). The rate (speed) of energy transfer is the </a:t>
            </a:r>
            <a:r>
              <a:rPr lang="en-GB" sz="1000" b="1" dirty="0" smtClean="0">
                <a:latin typeface="+mj-lt"/>
              </a:rPr>
              <a:t>power</a:t>
            </a:r>
            <a:r>
              <a:rPr lang="en-GB" sz="1000" dirty="0" smtClean="0">
                <a:latin typeface="+mj-lt"/>
              </a:rPr>
              <a:t>. The top two equations below show this. </a:t>
            </a:r>
          </a:p>
          <a:p>
            <a:pPr algn="l"/>
            <a:endParaRPr lang="en-GB" sz="1000" dirty="0">
              <a:latin typeface="+mj-lt"/>
            </a:endParaRPr>
          </a:p>
          <a:p>
            <a:pPr algn="l"/>
            <a:r>
              <a:rPr lang="en-GB" sz="1000" dirty="0" smtClean="0">
                <a:latin typeface="+mj-lt"/>
              </a:rPr>
              <a:t>Two things might transfer the same amount of energy (do the same amount of work), but if one does it faster than the other, it has a higher power. For instance, if two people of the same mass run the same distance, they transferred the same amount of energy. However, if one of them completing it faster than the other, they had a higher power. (The ‘t’ in the equation would be smaller, leading to a larger value for ‘P’.) </a:t>
            </a:r>
          </a:p>
          <a:p>
            <a:pPr algn="l"/>
            <a:endParaRPr lang="en-GB" sz="1000" dirty="0">
              <a:latin typeface="+mj-lt"/>
            </a:endParaRPr>
          </a:p>
        </p:txBody>
      </p:sp>
      <p:sp>
        <p:nvSpPr>
          <p:cNvPr id="13" name="Title 1"/>
          <p:cNvSpPr txBox="1">
            <a:spLocks/>
          </p:cNvSpPr>
          <p:nvPr/>
        </p:nvSpPr>
        <p:spPr>
          <a:xfrm>
            <a:off x="128464" y="2780928"/>
            <a:ext cx="5184576" cy="307976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Efficiency of Energy Transfers</a:t>
            </a:r>
          </a:p>
          <a:p>
            <a:pPr algn="l"/>
            <a:endParaRPr lang="en-GB" sz="1000" u="sng" dirty="0" smtClean="0">
              <a:latin typeface="+mj-lt"/>
            </a:endParaRPr>
          </a:p>
          <a:p>
            <a:pPr algn="l"/>
            <a:r>
              <a:rPr lang="en-GB" sz="1000" dirty="0" smtClean="0">
                <a:latin typeface="+mj-lt"/>
              </a:rPr>
              <a:t>As you know, energy cannot be created or destroyed, just transferred. It is often useful to measure how much energy is transferred in the way we want, and how much is dissipated. This measure is called </a:t>
            </a:r>
            <a:r>
              <a:rPr lang="en-GB" sz="1000" b="1" dirty="0" smtClean="0">
                <a:latin typeface="+mj-lt"/>
              </a:rPr>
              <a:t>efficiency</a:t>
            </a:r>
            <a:r>
              <a:rPr lang="en-GB" sz="1000" dirty="0" smtClean="0">
                <a:latin typeface="+mj-lt"/>
              </a:rPr>
              <a:t> (see equations). Since there is </a:t>
            </a:r>
            <a:r>
              <a:rPr lang="en-GB" sz="1000" b="1" dirty="0" smtClean="0">
                <a:latin typeface="+mj-lt"/>
              </a:rPr>
              <a:t>always</a:t>
            </a:r>
            <a:r>
              <a:rPr lang="en-GB" sz="1000" dirty="0" smtClean="0">
                <a:latin typeface="+mj-lt"/>
              </a:rPr>
              <a:t> some wasted energy, efficiency must always be less than 1, or less than 100% if you convert the efficiency to a percentage. </a:t>
            </a:r>
          </a:p>
          <a:p>
            <a:pPr algn="l"/>
            <a:endParaRPr lang="en-GB" sz="1000" dirty="0">
              <a:latin typeface="+mj-lt"/>
            </a:endParaRPr>
          </a:p>
          <a:p>
            <a:pPr algn="l"/>
            <a:r>
              <a:rPr lang="en-GB" sz="1000" dirty="0" smtClean="0">
                <a:latin typeface="+mj-lt"/>
              </a:rPr>
              <a:t>To improve efficiency, we reduce the energy transferred in ways that are not useful (i.e. reduce the wasted energy). In a simple example, the light bulb on the left wastes 80% (efficiency = 0.2 or 20%) of the input energy as heat energy, but the one on the right only wastes 20% (efficiency = 0.8 or 80%). </a:t>
            </a:r>
          </a:p>
          <a:p>
            <a:pPr algn="l"/>
            <a:endParaRPr lang="en-GB" sz="1000" dirty="0">
              <a:latin typeface="+mj-lt"/>
            </a:endParaRPr>
          </a:p>
          <a:p>
            <a:pPr algn="l"/>
            <a:r>
              <a:rPr lang="en-GB" sz="1000" dirty="0" smtClean="0">
                <a:latin typeface="+mj-lt"/>
              </a:rPr>
              <a:t>Similarly, the methods such as insulation or </a:t>
            </a:r>
          </a:p>
          <a:p>
            <a:pPr algn="l"/>
            <a:r>
              <a:rPr lang="en-GB" sz="1000" dirty="0" smtClean="0">
                <a:latin typeface="+mj-lt"/>
              </a:rPr>
              <a:t>lubrication improve efficiency, since they reduce</a:t>
            </a:r>
          </a:p>
          <a:p>
            <a:pPr algn="l"/>
            <a:r>
              <a:rPr lang="en-GB" sz="1000" dirty="0" smtClean="0">
                <a:latin typeface="+mj-lt"/>
              </a:rPr>
              <a:t>the energy transfer to wasted forms of energy. </a:t>
            </a:r>
            <a:endParaRPr lang="en-GB" sz="1000" dirty="0">
              <a:latin typeface="+mj-lt"/>
            </a:endParaRPr>
          </a:p>
        </p:txBody>
      </p:sp>
      <mc:AlternateContent xmlns:mc="http://schemas.openxmlformats.org/markup-compatibility/2006" xmlns:a14="http://schemas.microsoft.com/office/drawing/2010/main">
        <mc:Choice Requires="a14">
          <p:graphicFrame>
            <p:nvGraphicFramePr>
              <p:cNvPr id="27" name="Table 26"/>
              <p:cNvGraphicFramePr>
                <a:graphicFrameLocks noGrp="1"/>
              </p:cNvGraphicFramePr>
              <p:nvPr>
                <p:extLst>
                  <p:ext uri="{D42A27DB-BD31-4B8C-83A1-F6EECF244321}">
                    <p14:modId xmlns:p14="http://schemas.microsoft.com/office/powerpoint/2010/main" val="3843851255"/>
                  </p:ext>
                </p:extLst>
              </p:nvPr>
            </p:nvGraphicFramePr>
            <p:xfrm>
              <a:off x="5457056" y="2369800"/>
              <a:ext cx="4310113" cy="3203195"/>
            </p:xfrm>
            <a:graphic>
              <a:graphicData uri="http://schemas.openxmlformats.org/drawingml/2006/table">
                <a:tbl>
                  <a:tblPr firstRow="1" bandRow="1">
                    <a:tableStyleId>{5940675A-B579-460E-94D1-54222C63F5DA}</a:tableStyleId>
                  </a:tblPr>
                  <a:tblGrid>
                    <a:gridCol w="2808312"/>
                    <a:gridCol w="1501801"/>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 and units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𝑃</m:t>
                                </m:r>
                                <m:r>
                                  <a:rPr lang="en-GB" sz="1000" b="0" i="1" smtClean="0">
                                    <a:latin typeface="Cambria Math" panose="02040503050406030204" pitchFamily="18" charset="0"/>
                                  </a:rPr>
                                  <m:t>= </m:t>
                                </m:r>
                                <m:f>
                                  <m:fPr>
                                    <m:ctrlPr>
                                      <a:rPr lang="en-GB" sz="1000" b="0" i="1" smtClean="0">
                                        <a:latin typeface="Cambria Math" panose="02040503050406030204" pitchFamily="18" charset="0"/>
                                      </a:rPr>
                                    </m:ctrlPr>
                                  </m:fPr>
                                  <m:num>
                                    <m:r>
                                      <a:rPr lang="en-GB" sz="1000" b="0" i="1" smtClean="0">
                                        <a:latin typeface="Cambria Math" panose="02040503050406030204" pitchFamily="18" charset="0"/>
                                      </a:rPr>
                                      <m:t>𝐸</m:t>
                                    </m:r>
                                  </m:num>
                                  <m:den>
                                    <m:r>
                                      <a:rPr lang="en-GB" sz="1000" b="0" i="1" smtClean="0">
                                        <a:latin typeface="Cambria Math" panose="02040503050406030204" pitchFamily="18" charset="0"/>
                                      </a:rPr>
                                      <m:t>𝑡</m:t>
                                    </m:r>
                                  </m:den>
                                </m:f>
                              </m:oMath>
                            </m:oMathPara>
                          </a14:m>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dirty="0" smtClean="0"/>
                            <a:t>P = power (watts, W)</a:t>
                          </a:r>
                        </a:p>
                        <a:p>
                          <a:r>
                            <a:rPr lang="en-GB" sz="1000" i="1" dirty="0" smtClean="0"/>
                            <a:t>E = energy transferred</a:t>
                          </a:r>
                          <a:r>
                            <a:rPr lang="en-GB" sz="1000" i="1" baseline="0" dirty="0" smtClean="0"/>
                            <a:t> (joules, J)</a:t>
                          </a:r>
                        </a:p>
                        <a:p>
                          <a:r>
                            <a:rPr lang="en-GB" sz="1000" i="1" baseline="0" dirty="0" smtClean="0"/>
                            <a:t>t = time (s)</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𝑃</m:t>
                                </m:r>
                                <m:r>
                                  <a:rPr lang="en-GB" sz="1000" b="0" i="1" smtClean="0">
                                    <a:latin typeface="Cambria Math" panose="02040503050406030204" pitchFamily="18" charset="0"/>
                                  </a:rPr>
                                  <m:t>= </m:t>
                                </m:r>
                                <m:f>
                                  <m:fPr>
                                    <m:ctrlPr>
                                      <a:rPr lang="en-GB" sz="1000" b="0" i="1" smtClean="0">
                                        <a:latin typeface="Cambria Math" panose="02040503050406030204" pitchFamily="18" charset="0"/>
                                      </a:rPr>
                                    </m:ctrlPr>
                                  </m:fPr>
                                  <m:num>
                                    <m:r>
                                      <a:rPr lang="en-GB" sz="1000" b="0" i="1" smtClean="0">
                                        <a:latin typeface="Cambria Math" panose="02040503050406030204" pitchFamily="18" charset="0"/>
                                      </a:rPr>
                                      <m:t>𝑊</m:t>
                                    </m:r>
                                  </m:num>
                                  <m:den>
                                    <m:r>
                                      <a:rPr lang="en-GB" sz="1000" b="0" i="1" smtClean="0">
                                        <a:latin typeface="Cambria Math" panose="02040503050406030204" pitchFamily="18" charset="0"/>
                                      </a:rPr>
                                      <m:t>𝑡</m:t>
                                    </m:r>
                                  </m:den>
                                </m:f>
                              </m:oMath>
                            </m:oMathPara>
                          </a14:m>
                          <a:endParaRPr lang="en-GB"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dirty="0" smtClean="0"/>
                            <a:t>P = power (watts, W)</a:t>
                          </a:r>
                        </a:p>
                        <a:p>
                          <a:r>
                            <a:rPr lang="en-GB" sz="1000" i="1" dirty="0" smtClean="0"/>
                            <a:t>W = work done (</a:t>
                          </a:r>
                          <a:r>
                            <a:rPr lang="en-GB" sz="1000" i="1" baseline="0" dirty="0" smtClean="0"/>
                            <a:t>J)</a:t>
                          </a:r>
                        </a:p>
                        <a:p>
                          <a:r>
                            <a:rPr lang="en-GB" sz="1000" i="1" baseline="0" dirty="0" smtClean="0"/>
                            <a:t>t = time (s)</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ea typeface="Cambria Math" panose="02040503050406030204" pitchFamily="18" charset="0"/>
                                  </a:rPr>
                                  <m:t>𝑒𝑓𝑓𝑖𝑐𝑖𝑒𝑛𝑐𝑦</m:t>
                                </m:r>
                                <m:r>
                                  <a:rPr lang="en-GB" sz="1000" b="0" i="1" smtClean="0">
                                    <a:latin typeface="Cambria Math" panose="02040503050406030204" pitchFamily="18" charset="0"/>
                                    <a:ea typeface="Cambria Math" panose="02040503050406030204" pitchFamily="18" charset="0"/>
                                  </a:rPr>
                                  <m:t>= </m:t>
                                </m:r>
                                <m:f>
                                  <m:fPr>
                                    <m:ctrlPr>
                                      <a:rPr lang="en-GB" sz="1000" b="0" i="1" smtClean="0">
                                        <a:latin typeface="Cambria Math" panose="02040503050406030204" pitchFamily="18" charset="0"/>
                                        <a:ea typeface="Cambria Math" panose="02040503050406030204" pitchFamily="18" charset="0"/>
                                      </a:rPr>
                                    </m:ctrlPr>
                                  </m:fPr>
                                  <m:num>
                                    <m:r>
                                      <a:rPr lang="en-GB" sz="1000" b="0" i="1" smtClean="0">
                                        <a:latin typeface="Cambria Math" panose="02040503050406030204" pitchFamily="18" charset="0"/>
                                        <a:ea typeface="Cambria Math" panose="02040503050406030204" pitchFamily="18" charset="0"/>
                                      </a:rPr>
                                      <m:t>𝑢𝑠𝑒𝑓𝑢𝑙</m:t>
                                    </m:r>
                                    <m:r>
                                      <a:rPr lang="en-GB" sz="1000" b="0" i="1" smtClean="0">
                                        <a:latin typeface="Cambria Math" panose="02040503050406030204" pitchFamily="18" charset="0"/>
                                        <a:ea typeface="Cambria Math" panose="02040503050406030204" pitchFamily="18" charset="0"/>
                                      </a:rPr>
                                      <m:t> </m:t>
                                    </m:r>
                                    <m:r>
                                      <a:rPr lang="en-GB" sz="1000" b="0" i="1" smtClean="0">
                                        <a:latin typeface="Cambria Math" panose="02040503050406030204" pitchFamily="18" charset="0"/>
                                        <a:ea typeface="Cambria Math" panose="02040503050406030204" pitchFamily="18" charset="0"/>
                                      </a:rPr>
                                      <m:t>𝑜𝑢𝑡𝑝𝑢𝑡</m:t>
                                    </m:r>
                                    <m:r>
                                      <a:rPr lang="en-GB" sz="1000" b="0" i="1" smtClean="0">
                                        <a:latin typeface="Cambria Math" panose="02040503050406030204" pitchFamily="18" charset="0"/>
                                        <a:ea typeface="Cambria Math" panose="02040503050406030204" pitchFamily="18" charset="0"/>
                                      </a:rPr>
                                      <m:t> </m:t>
                                    </m:r>
                                    <m:r>
                                      <a:rPr lang="en-GB" sz="1000" b="0" i="1" smtClean="0">
                                        <a:latin typeface="Cambria Math" panose="02040503050406030204" pitchFamily="18" charset="0"/>
                                        <a:ea typeface="Cambria Math" panose="02040503050406030204" pitchFamily="18" charset="0"/>
                                      </a:rPr>
                                      <m:t>𝑒𝑛𝑒𝑟𝑔𝑦</m:t>
                                    </m:r>
                                    <m:r>
                                      <a:rPr lang="en-GB" sz="1000" b="0" i="1" smtClean="0">
                                        <a:latin typeface="Cambria Math" panose="02040503050406030204" pitchFamily="18" charset="0"/>
                                        <a:ea typeface="Cambria Math" panose="02040503050406030204" pitchFamily="18" charset="0"/>
                                      </a:rPr>
                                      <m:t> </m:t>
                                    </m:r>
                                    <m:r>
                                      <a:rPr lang="en-GB" sz="1000" b="0" i="1" smtClean="0">
                                        <a:latin typeface="Cambria Math" panose="02040503050406030204" pitchFamily="18" charset="0"/>
                                        <a:ea typeface="Cambria Math" panose="02040503050406030204" pitchFamily="18" charset="0"/>
                                      </a:rPr>
                                      <m:t>𝑡𝑟𝑎𝑛𝑠𝑓𝑒𝑟</m:t>
                                    </m:r>
                                  </m:num>
                                  <m:den>
                                    <m:r>
                                      <a:rPr lang="en-GB" sz="1000" b="0" i="1" smtClean="0">
                                        <a:latin typeface="Cambria Math" panose="02040503050406030204" pitchFamily="18" charset="0"/>
                                        <a:ea typeface="Cambria Math" panose="02040503050406030204" pitchFamily="18" charset="0"/>
                                      </a:rPr>
                                      <m:t>𝑡𝑜𝑡𝑎𝑙</m:t>
                                    </m:r>
                                    <m:r>
                                      <a:rPr lang="en-GB" sz="1000" b="0" i="1" smtClean="0">
                                        <a:latin typeface="Cambria Math" panose="02040503050406030204" pitchFamily="18" charset="0"/>
                                        <a:ea typeface="Cambria Math" panose="02040503050406030204" pitchFamily="18" charset="0"/>
                                      </a:rPr>
                                      <m:t> </m:t>
                                    </m:r>
                                    <m:r>
                                      <a:rPr lang="en-GB" sz="1000" b="0" i="1" smtClean="0">
                                        <a:latin typeface="Cambria Math" panose="02040503050406030204" pitchFamily="18" charset="0"/>
                                        <a:ea typeface="Cambria Math" panose="02040503050406030204" pitchFamily="18" charset="0"/>
                                      </a:rPr>
                                      <m:t>𝑖𝑛𝑝𝑢𝑡</m:t>
                                    </m:r>
                                    <m:r>
                                      <a:rPr lang="en-GB" sz="1000" b="0" i="1" smtClean="0">
                                        <a:latin typeface="Cambria Math" panose="02040503050406030204" pitchFamily="18" charset="0"/>
                                        <a:ea typeface="Cambria Math" panose="02040503050406030204" pitchFamily="18" charset="0"/>
                                      </a:rPr>
                                      <m:t> </m:t>
                                    </m:r>
                                    <m:r>
                                      <a:rPr lang="en-GB" sz="1000" b="0" i="1" smtClean="0">
                                        <a:latin typeface="Cambria Math" panose="02040503050406030204" pitchFamily="18" charset="0"/>
                                        <a:ea typeface="Cambria Math" panose="02040503050406030204" pitchFamily="18" charset="0"/>
                                      </a:rPr>
                                      <m:t>𝑒𝑛𝑒𝑟𝑔𝑦</m:t>
                                    </m:r>
                                    <m:r>
                                      <a:rPr lang="en-GB" sz="1000" b="0" i="1" smtClean="0">
                                        <a:latin typeface="Cambria Math" panose="02040503050406030204" pitchFamily="18" charset="0"/>
                                        <a:ea typeface="Cambria Math" panose="02040503050406030204" pitchFamily="18" charset="0"/>
                                      </a:rPr>
                                      <m:t> </m:t>
                                    </m:r>
                                    <m:r>
                                      <a:rPr lang="en-GB" sz="1000" b="0" i="1" smtClean="0">
                                        <a:latin typeface="Cambria Math" panose="02040503050406030204" pitchFamily="18" charset="0"/>
                                        <a:ea typeface="Cambria Math" panose="02040503050406030204" pitchFamily="18" charset="0"/>
                                      </a:rPr>
                                      <m:t>𝑡𝑟𝑎𝑛𝑠𝑓𝑒𝑟</m:t>
                                    </m:r>
                                  </m:den>
                                </m:f>
                              </m:oMath>
                            </m:oMathPara>
                          </a14:m>
                          <a:endParaRPr lang="en-GB" sz="1000" b="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GB" sz="1000" i="1" dirty="0" smtClean="0"/>
                            <a:t>Efficiency doesn’t have a unit.</a:t>
                          </a:r>
                          <a:r>
                            <a:rPr lang="en-GB" sz="1000" i="1" baseline="0" dirty="0" smtClean="0"/>
                            <a:t> You can convert the efficiency (which will be a decimal) to a percentage by multiplying by 100. </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ea typeface="Cambria Math" panose="02040503050406030204" pitchFamily="18" charset="0"/>
                                  </a:rPr>
                                  <m:t>𝑒𝑓𝑓𝑖𝑐𝑖𝑒𝑛𝑐𝑦</m:t>
                                </m:r>
                                <m:r>
                                  <a:rPr lang="en-GB" sz="1000" b="0" i="1" smtClean="0">
                                    <a:latin typeface="Cambria Math" panose="02040503050406030204" pitchFamily="18" charset="0"/>
                                    <a:ea typeface="Cambria Math" panose="02040503050406030204" pitchFamily="18" charset="0"/>
                                  </a:rPr>
                                  <m:t>= </m:t>
                                </m:r>
                                <m:f>
                                  <m:fPr>
                                    <m:ctrlPr>
                                      <a:rPr lang="en-GB" sz="1000" b="0" i="1" smtClean="0">
                                        <a:latin typeface="Cambria Math" panose="02040503050406030204" pitchFamily="18" charset="0"/>
                                        <a:ea typeface="Cambria Math" panose="02040503050406030204" pitchFamily="18" charset="0"/>
                                      </a:rPr>
                                    </m:ctrlPr>
                                  </m:fPr>
                                  <m:num>
                                    <m:r>
                                      <a:rPr lang="en-GB" sz="1000" b="0" i="1" smtClean="0">
                                        <a:latin typeface="Cambria Math" panose="02040503050406030204" pitchFamily="18" charset="0"/>
                                        <a:ea typeface="Cambria Math" panose="02040503050406030204" pitchFamily="18" charset="0"/>
                                      </a:rPr>
                                      <m:t>𝑢𝑠𝑒𝑓𝑢𝑙</m:t>
                                    </m:r>
                                    <m:r>
                                      <a:rPr lang="en-GB" sz="1000" b="0" i="1" smtClean="0">
                                        <a:latin typeface="Cambria Math" panose="02040503050406030204" pitchFamily="18" charset="0"/>
                                        <a:ea typeface="Cambria Math" panose="02040503050406030204" pitchFamily="18" charset="0"/>
                                      </a:rPr>
                                      <m:t> </m:t>
                                    </m:r>
                                    <m:r>
                                      <a:rPr lang="en-GB" sz="1000" b="0" i="1" smtClean="0">
                                        <a:latin typeface="Cambria Math" panose="02040503050406030204" pitchFamily="18" charset="0"/>
                                        <a:ea typeface="Cambria Math" panose="02040503050406030204" pitchFamily="18" charset="0"/>
                                      </a:rPr>
                                      <m:t>𝑝𝑜𝑤𝑒𝑟</m:t>
                                    </m:r>
                                    <m:r>
                                      <a:rPr lang="en-GB" sz="1000" b="0" i="1" smtClean="0">
                                        <a:latin typeface="Cambria Math" panose="02040503050406030204" pitchFamily="18" charset="0"/>
                                        <a:ea typeface="Cambria Math" panose="02040503050406030204" pitchFamily="18" charset="0"/>
                                      </a:rPr>
                                      <m:t> </m:t>
                                    </m:r>
                                    <m:r>
                                      <a:rPr lang="en-GB" sz="1000" b="0" i="1" smtClean="0">
                                        <a:latin typeface="Cambria Math" panose="02040503050406030204" pitchFamily="18" charset="0"/>
                                        <a:ea typeface="Cambria Math" panose="02040503050406030204" pitchFamily="18" charset="0"/>
                                      </a:rPr>
                                      <m:t>𝑜𝑢𝑡𝑝𝑢𝑡</m:t>
                                    </m:r>
                                  </m:num>
                                  <m:den>
                                    <m:r>
                                      <a:rPr lang="en-GB" sz="1000" b="0" i="1" smtClean="0">
                                        <a:latin typeface="Cambria Math" panose="02040503050406030204" pitchFamily="18" charset="0"/>
                                        <a:ea typeface="Cambria Math" panose="02040503050406030204" pitchFamily="18" charset="0"/>
                                      </a:rPr>
                                      <m:t>𝑡𝑜𝑡𝑎𝑙</m:t>
                                    </m:r>
                                    <m:r>
                                      <a:rPr lang="en-GB" sz="1000" b="0" i="1" smtClean="0">
                                        <a:latin typeface="Cambria Math" panose="02040503050406030204" pitchFamily="18" charset="0"/>
                                        <a:ea typeface="Cambria Math" panose="02040503050406030204" pitchFamily="18" charset="0"/>
                                      </a:rPr>
                                      <m:t> </m:t>
                                    </m:r>
                                    <m:r>
                                      <a:rPr lang="en-GB" sz="1000" b="0" i="1" smtClean="0">
                                        <a:latin typeface="Cambria Math" panose="02040503050406030204" pitchFamily="18" charset="0"/>
                                        <a:ea typeface="Cambria Math" panose="02040503050406030204" pitchFamily="18" charset="0"/>
                                      </a:rPr>
                                      <m:t>𝑝𝑜𝑤𝑒𝑟</m:t>
                                    </m:r>
                                    <m:r>
                                      <a:rPr lang="en-GB" sz="1000" b="0" i="1" smtClean="0">
                                        <a:latin typeface="Cambria Math" panose="02040503050406030204" pitchFamily="18" charset="0"/>
                                        <a:ea typeface="Cambria Math" panose="02040503050406030204" pitchFamily="18" charset="0"/>
                                      </a:rPr>
                                      <m:t> </m:t>
                                    </m:r>
                                    <m:r>
                                      <a:rPr lang="en-GB" sz="1000" b="0" i="1" smtClean="0">
                                        <a:latin typeface="Cambria Math" panose="02040503050406030204" pitchFamily="18" charset="0"/>
                                        <a:ea typeface="Cambria Math" panose="02040503050406030204" pitchFamily="18" charset="0"/>
                                      </a:rPr>
                                      <m:t>𝑖𝑛𝑝𝑢𝑡</m:t>
                                    </m:r>
                                  </m:den>
                                </m:f>
                              </m:oMath>
                            </m:oMathPara>
                          </a14:m>
                          <a:endParaRPr lang="en-GB" sz="1000" b="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27" name="Table 26"/>
              <p:cNvGraphicFramePr>
                <a:graphicFrameLocks noGrp="1"/>
              </p:cNvGraphicFramePr>
              <p:nvPr>
                <p:extLst>
                  <p:ext uri="{D42A27DB-BD31-4B8C-83A1-F6EECF244321}">
                    <p14:modId xmlns:p14="http://schemas.microsoft.com/office/powerpoint/2010/main" val="3828714615"/>
                  </p:ext>
                </p:extLst>
              </p:nvPr>
            </p:nvGraphicFramePr>
            <p:xfrm>
              <a:off x="5457056" y="2369800"/>
              <a:ext cx="4310113" cy="3203195"/>
            </p:xfrm>
            <a:graphic>
              <a:graphicData uri="http://schemas.openxmlformats.org/drawingml/2006/table">
                <a:tbl>
                  <a:tblPr firstRow="1" bandRow="1">
                    <a:tableStyleId>{5940675A-B579-460E-94D1-54222C63F5DA}</a:tableStyleId>
                  </a:tblPr>
                  <a:tblGrid>
                    <a:gridCol w="2808312"/>
                    <a:gridCol w="1501801"/>
                  </a:tblGrid>
                  <a:tr h="396240">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 and units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010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57391" r="-53579" b="-304348"/>
                          </a:stretch>
                        </a:blipFill>
                      </a:tcPr>
                    </a:tc>
                    <a:tc>
                      <a:txBody>
                        <a:bodyPr/>
                        <a:lstStyle/>
                        <a:p>
                          <a:r>
                            <a:rPr lang="en-GB" sz="1000" i="1" dirty="0" smtClean="0"/>
                            <a:t>P = power (watts, W)</a:t>
                          </a:r>
                        </a:p>
                        <a:p>
                          <a:r>
                            <a:rPr lang="en-GB" sz="1000" i="1" dirty="0" smtClean="0"/>
                            <a:t>E = energy transferred</a:t>
                          </a:r>
                          <a:r>
                            <a:rPr lang="en-GB" sz="1000" i="1" baseline="0" dirty="0" smtClean="0"/>
                            <a:t> (joules, J)</a:t>
                          </a:r>
                        </a:p>
                        <a:p>
                          <a:r>
                            <a:rPr lang="en-GB" sz="1000" i="1" baseline="0" dirty="0" smtClean="0"/>
                            <a:t>t = time (s)</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81546">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161607" r="-53579" b="-212500"/>
                          </a:stretch>
                        </a:blipFill>
                      </a:tcPr>
                    </a:tc>
                    <a:tc>
                      <a:txBody>
                        <a:bodyPr/>
                        <a:lstStyle/>
                        <a:p>
                          <a:r>
                            <a:rPr lang="en-GB" sz="1000" i="1" dirty="0" smtClean="0"/>
                            <a:t>P = power (watts, W)</a:t>
                          </a:r>
                        </a:p>
                        <a:p>
                          <a:r>
                            <a:rPr lang="en-GB" sz="1000" i="1" dirty="0" smtClean="0"/>
                            <a:t>W = work done (</a:t>
                          </a:r>
                          <a:r>
                            <a:rPr lang="en-GB" sz="1000" i="1" baseline="0" dirty="0" smtClean="0"/>
                            <a:t>J)</a:t>
                          </a:r>
                        </a:p>
                        <a:p>
                          <a:r>
                            <a:rPr lang="en-GB" sz="1000" i="1" baseline="0" dirty="0" smtClean="0"/>
                            <a:t>t = time (s)</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12724">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252586" r="-53579" b="-105172"/>
                          </a:stretch>
                        </a:blipFill>
                      </a:tcPr>
                    </a:tc>
                    <a:tc rowSpan="2">
                      <a:txBody>
                        <a:bodyPr/>
                        <a:lstStyle/>
                        <a:p>
                          <a:r>
                            <a:rPr lang="en-GB" sz="1000" i="1" dirty="0" smtClean="0"/>
                            <a:t>Efficiency doesn’t have a unit.</a:t>
                          </a:r>
                          <a:r>
                            <a:rPr lang="en-GB" sz="1000" i="1" baseline="0" dirty="0" smtClean="0"/>
                            <a:t> You can convert the efficiency (which will be a decimal) to a percentage by multiplying by 100. </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1164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349573" r="-53579" b="-4274"/>
                          </a:stretch>
                        </a:blipFill>
                      </a:tcPr>
                    </a:tc>
                    <a:tc vMerge="1">
                      <a:txBody>
                        <a:bodyPr/>
                        <a:lstStyle/>
                        <a:p>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pic>
        <p:nvPicPr>
          <p:cNvPr id="5122" name="Picture 2" descr="http://www.leasedlighting.com/wp-content/uploads/2012/01/bulb-efficienc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776" y="4667423"/>
            <a:ext cx="2016224" cy="100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87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4: Potential Energy and Energy Transfers</a:t>
            </a:r>
          </a:p>
        </p:txBody>
      </p:sp>
      <p:graphicFrame>
        <p:nvGraphicFramePr>
          <p:cNvPr id="4" name="Table 3"/>
          <p:cNvGraphicFramePr>
            <a:graphicFrameLocks noGrp="1"/>
          </p:cNvGraphicFramePr>
          <p:nvPr>
            <p:extLst>
              <p:ext uri="{D42A27DB-BD31-4B8C-83A1-F6EECF244321}">
                <p14:modId xmlns:p14="http://schemas.microsoft.com/office/powerpoint/2010/main" val="2411223480"/>
              </p:ext>
            </p:extLst>
          </p:nvPr>
        </p:nvGraphicFramePr>
        <p:xfrm>
          <a:off x="5457056" y="116632"/>
          <a:ext cx="4310112" cy="6262112"/>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Energy resources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Stores</a:t>
                      </a:r>
                      <a:r>
                        <a:rPr lang="en-GB" sz="1000" baseline="0" dirty="0" smtClean="0"/>
                        <a:t> of energy on Earth that we can access and transfer to useful forms, such as electricity.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Nuclear fuel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Elements that can be used to release massive amounts of energy for generating electricity. Nuclear fuel</a:t>
                      </a:r>
                      <a:r>
                        <a:rPr lang="en-GB" sz="1000" baseline="0" dirty="0" smtClean="0"/>
                        <a:t> is based on uranium.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Fossil fuel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fuel, made from hydrocarbons, that formed millions of years ago from the bodies of animals and plants. Fossil fuels</a:t>
                      </a:r>
                      <a:r>
                        <a:rPr lang="en-GB" sz="1000" baseline="0" dirty="0" smtClean="0"/>
                        <a:t> are a store of chemical potential energy.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Geothermal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energy resource found</a:t>
                      </a:r>
                      <a:r>
                        <a:rPr lang="en-GB" sz="1000" baseline="0" dirty="0" smtClean="0"/>
                        <a:t> in Earth’s crust, due the thermal energy of the rock of the crust is certain places on Earth.</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Biofuel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Any type</a:t>
                      </a:r>
                      <a:r>
                        <a:rPr lang="en-GB" sz="1000" baseline="0" dirty="0" smtClean="0"/>
                        <a:t> of fuel made from the bodies of organisms – such as fuels made from plants.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Hydroelectricity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Water stored behind a dam has</a:t>
                      </a:r>
                      <a:r>
                        <a:rPr lang="en-GB" sz="1000" baseline="0" dirty="0" smtClean="0"/>
                        <a:t> gravitational potential energy, so it is a store of energy we can make use of.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Tidal energy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Tides in the sea come in and out twice a day. This is a massive</a:t>
                      </a:r>
                      <a:r>
                        <a:rPr lang="en-GB" sz="1000" baseline="0" dirty="0" smtClean="0"/>
                        <a:t> movement of water, whose kinetic energy can be transferred usefully to electrical energy.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Wave energy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Waves</a:t>
                      </a:r>
                      <a:r>
                        <a:rPr lang="en-GB" sz="1000" baseline="0" dirty="0" smtClean="0"/>
                        <a:t> in the ocean have kinetic energy. With the right equipment, this energy can be transferred usefully to electrical energy.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Solar energy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Sun is</a:t>
                      </a:r>
                      <a:r>
                        <a:rPr lang="en-GB" sz="1000" baseline="0" dirty="0" smtClean="0"/>
                        <a:t> an abundant source of energy. Using solar panels, we can transfer light energy directly into electrical energy. We can also use the thermal energy from the Sun for heating and for </a:t>
                      </a:r>
                      <a:r>
                        <a:rPr lang="en-GB" sz="1000" baseline="0" smtClean="0"/>
                        <a:t>generating electricity.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Electricity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form of energy that we find extremely</a:t>
                      </a:r>
                      <a:r>
                        <a:rPr lang="en-GB" sz="1000" baseline="0" dirty="0" smtClean="0"/>
                        <a:t> useful, since it can be used to run so many devices. We use the energy resources described here mainly (but not only) to generate electricity.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Renewable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Describes energy resources that are,</a:t>
                      </a:r>
                      <a:r>
                        <a:rPr lang="en-GB" sz="1000" baseline="0" dirty="0" smtClean="0"/>
                        <a:t> or can be, replenished (replaced) as they are used. E.g. biofuels, geothermal.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Non-renewable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Describes energy resources that cannot be replenished. In other words, they get used up. E.g. fossil fuels, nuclear fuel.</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201622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Energy Resources</a:t>
            </a:r>
          </a:p>
          <a:p>
            <a:pPr algn="l"/>
            <a:endParaRPr lang="en-GB" sz="1000" u="sng" dirty="0" smtClean="0">
              <a:latin typeface="+mj-lt"/>
            </a:endParaRPr>
          </a:p>
          <a:p>
            <a:pPr algn="l"/>
            <a:r>
              <a:rPr lang="en-GB" sz="1000" dirty="0" smtClean="0">
                <a:latin typeface="+mj-lt"/>
              </a:rPr>
              <a:t>Don’t get energy resources and stores of energy mixed up. Energy resources are energy stores that we know how to make use of for our needs, such as electricity. Stores of energy are the ways we find energy in objects or systems – e.g. chemical potential energy, gravitational potential energy, or thermal energy. </a:t>
            </a:r>
          </a:p>
          <a:p>
            <a:pPr algn="l"/>
            <a:endParaRPr lang="en-GB" sz="1000" dirty="0" smtClean="0">
              <a:latin typeface="+mj-lt"/>
            </a:endParaRPr>
          </a:p>
          <a:p>
            <a:pPr algn="l"/>
            <a:r>
              <a:rPr lang="en-GB" sz="1000" dirty="0" smtClean="0">
                <a:latin typeface="+mj-lt"/>
              </a:rPr>
              <a:t>The main energy resources on Earth are: fossil fuels (oil, coal and gas); nuclear fuel; biofuel; wind; hydroelectricity; geothermal; tides; the Sun and waves in the sea. These all are stores of energy we can access and transfer usefully, usually to electrical energy. We can also use these energy resources for transport (especially fossil fuels) and heating (especially geothermal – although not in the UK!). </a:t>
            </a:r>
          </a:p>
          <a:p>
            <a:pPr algn="l"/>
            <a:endParaRPr lang="en-GB" sz="1000" dirty="0">
              <a:latin typeface="+mj-lt"/>
            </a:endParaRPr>
          </a:p>
        </p:txBody>
      </p:sp>
      <p:sp>
        <p:nvSpPr>
          <p:cNvPr id="13" name="Title 1"/>
          <p:cNvSpPr txBox="1">
            <a:spLocks/>
          </p:cNvSpPr>
          <p:nvPr/>
        </p:nvSpPr>
        <p:spPr>
          <a:xfrm>
            <a:off x="128464" y="2941522"/>
            <a:ext cx="5184576" cy="279173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Using Energy Resources</a:t>
            </a:r>
          </a:p>
          <a:p>
            <a:pPr algn="l"/>
            <a:endParaRPr lang="en-GB" sz="1000" u="sng" dirty="0" smtClean="0">
              <a:latin typeface="+mj-lt"/>
            </a:endParaRPr>
          </a:p>
          <a:p>
            <a:pPr algn="l"/>
            <a:r>
              <a:rPr lang="en-GB" sz="1000" dirty="0" smtClean="0">
                <a:latin typeface="+mj-lt"/>
              </a:rPr>
              <a:t>Some energy resources are more reliable than others. For instance, as you may have noticed, the Sun as an energy resource (using solar panels) is not totally reliable in the UK. So we couldn’t totally rely on the Sun as an energy resource. Fossil fuels are reliable for the time being, as the supply is good, but they are non-renewable, so this may change in the future. Fossil fuels are also relied upon for transport. This is changing, but still the vast majority of vehicles use fossil fuels as their energy resource. </a:t>
            </a:r>
          </a:p>
          <a:p>
            <a:pPr algn="l"/>
            <a:endParaRPr lang="en-GB" sz="1000" dirty="0">
              <a:latin typeface="+mj-lt"/>
            </a:endParaRPr>
          </a:p>
          <a:p>
            <a:pPr algn="l"/>
            <a:r>
              <a:rPr lang="en-GB" sz="1000" dirty="0" smtClean="0">
                <a:latin typeface="+mj-lt"/>
              </a:rPr>
              <a:t>Environmental considerations about the use of energy resources should also be made. For instance, the combustion of fossil fuels adds to greenhouse gases in the atmosphere, causing climate change. On the other hand, renewable methods like hydroelectricity involve building dams that may displace people and destroy habitats. There are always ethical factors to weigh up too. Although science can identify issues such as environmental problems, scientists are not politicians and big decisions to deal with issues are out of their hands a lot of the time. Political, social, ethical or economic factors also affect decisions made about the use of Earth’s energy resources. </a:t>
            </a:r>
            <a:endParaRPr lang="en-GB" sz="1000" dirty="0">
              <a:latin typeface="+mj-lt"/>
            </a:endParaRPr>
          </a:p>
        </p:txBody>
      </p:sp>
    </p:spTree>
    <p:extLst>
      <p:ext uri="{BB962C8B-B14F-4D97-AF65-F5344CB8AC3E}">
        <p14:creationId xmlns:p14="http://schemas.microsoft.com/office/powerpoint/2010/main" val="1710856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smtClean="0">
                <a:latin typeface="Berlin Sans FB Demi" panose="020E0802020502020306" pitchFamily="34" charset="0"/>
              </a:rPr>
              <a:t>Chemistry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5: The Periodic Table- Trends and Patterns</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97963514"/>
              </p:ext>
            </p:extLst>
          </p:nvPr>
        </p:nvGraphicFramePr>
        <p:xfrm>
          <a:off x="5457056" y="116632"/>
          <a:ext cx="4310112" cy="2715503"/>
        </p:xfrm>
        <a:graphic>
          <a:graphicData uri="http://schemas.openxmlformats.org/drawingml/2006/table">
            <a:tbl>
              <a:tblPr firstRow="1" bandRow="1">
                <a:tableStyleId>{5940675A-B579-460E-94D1-54222C63F5DA}</a:tableStyleId>
              </a:tblPr>
              <a:tblGrid>
                <a:gridCol w="1069752"/>
                <a:gridCol w="3240360"/>
              </a:tblGrid>
              <a:tr h="317724">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7087">
                <a:tc>
                  <a:txBody>
                    <a:bodyPr/>
                    <a:lstStyle/>
                    <a:p>
                      <a:r>
                        <a:rPr lang="en-GB" sz="1000" dirty="0" smtClean="0"/>
                        <a:t>Dimitr</a:t>
                      </a:r>
                      <a:r>
                        <a:rPr lang="en-GB" sz="1000" baseline="0" dirty="0" smtClean="0"/>
                        <a:t>i Mendeleev</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Russian Chemist,</a:t>
                      </a:r>
                      <a:r>
                        <a:rPr lang="en-GB" sz="1000" baseline="0" dirty="0" smtClean="0"/>
                        <a:t> who in 1869 published a Periodic Table containing gaps.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897">
                <a:tc>
                  <a:txBody>
                    <a:bodyPr/>
                    <a:lstStyle/>
                    <a:p>
                      <a:r>
                        <a:rPr lang="en-GB" sz="1000" dirty="0" smtClean="0"/>
                        <a:t>Periodic</a:t>
                      </a:r>
                      <a:r>
                        <a:rPr lang="en-GB" sz="1000" baseline="0" dirty="0" smtClean="0"/>
                        <a:t> Table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dirty="0" smtClean="0"/>
                        <a:t>The table which</a:t>
                      </a:r>
                      <a:r>
                        <a:rPr lang="en-GB" sz="1000" b="0" i="0" u="none" baseline="0" dirty="0" smtClean="0"/>
                        <a:t> organises the 118 elements based on atomic structure</a:t>
                      </a:r>
                      <a:endParaRPr lang="en-GB" sz="1000" b="0" i="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897">
                <a:tc>
                  <a:txBody>
                    <a:bodyPr/>
                    <a:lstStyle/>
                    <a:p>
                      <a:r>
                        <a:rPr lang="en-GB" sz="1000" dirty="0" smtClean="0"/>
                        <a:t>Isotope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Two atoms</a:t>
                      </a:r>
                      <a:r>
                        <a:rPr lang="en-GB" sz="1000" baseline="0" dirty="0" smtClean="0"/>
                        <a:t> with the same number of protons and electrons but a different number of neutrons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1984">
                <a:tc>
                  <a:txBody>
                    <a:bodyPr/>
                    <a:lstStyle/>
                    <a:p>
                      <a:r>
                        <a:rPr lang="en-GB" sz="1000" dirty="0" smtClean="0"/>
                        <a:t>Metal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 element which loses electrons</a:t>
                      </a:r>
                      <a:r>
                        <a:rPr lang="en-GB" sz="1000" baseline="0" dirty="0" smtClean="0"/>
                        <a:t> to form a positive charge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0071">
                <a:tc>
                  <a:txBody>
                    <a:bodyPr/>
                    <a:lstStyle/>
                    <a:p>
                      <a:r>
                        <a:rPr lang="en-GB" sz="1000" dirty="0" smtClean="0"/>
                        <a:t>Non Metal</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An element which gains</a:t>
                      </a:r>
                      <a:r>
                        <a:rPr lang="en-GB" sz="1000" baseline="0" dirty="0" smtClean="0"/>
                        <a:t> </a:t>
                      </a:r>
                      <a:r>
                        <a:rPr lang="en-GB" sz="1000" dirty="0" smtClean="0"/>
                        <a:t>electrons</a:t>
                      </a:r>
                      <a:r>
                        <a:rPr lang="en-GB" sz="1000" baseline="0" dirty="0" smtClean="0"/>
                        <a:t> to form a negative  charge</a:t>
                      </a:r>
                      <a:endParaRPr lang="en-GB" sz="1000" dirty="0" smtClean="0"/>
                    </a:p>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7588">
                <a:tc>
                  <a:txBody>
                    <a:bodyPr/>
                    <a:lstStyle/>
                    <a:p>
                      <a:r>
                        <a:rPr lang="en-GB" sz="1000" dirty="0" smtClean="0"/>
                        <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 element with a positive or negative charge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128464" y="816776"/>
            <a:ext cx="5256584" cy="4001095"/>
          </a:xfrm>
          <a:prstGeom prst="rect">
            <a:avLst/>
          </a:prstGeom>
          <a:noFill/>
          <a:ln w="19050">
            <a:solidFill>
              <a:schemeClr val="accent2"/>
            </a:solidFill>
          </a:ln>
        </p:spPr>
        <p:txBody>
          <a:bodyPr wrap="square" rtlCol="0">
            <a:spAutoFit/>
          </a:bodyPr>
          <a:lstStyle/>
          <a:p>
            <a:r>
              <a:rPr lang="en-GB" sz="1200" dirty="0" smtClean="0">
                <a:latin typeface="Berlin Sans FB Demi" panose="020E0802020502020306" pitchFamily="34" charset="0"/>
              </a:rPr>
              <a:t>The History of the Periodic Table</a:t>
            </a:r>
          </a:p>
          <a:p>
            <a:pPr marL="171450" indent="-171450">
              <a:buFont typeface="Arial" panose="020B0604020202020204" pitchFamily="34" charset="0"/>
              <a:buChar char="•"/>
            </a:pPr>
            <a:r>
              <a:rPr lang="en-GB" sz="1100" dirty="0" smtClean="0"/>
              <a:t>Throughout history scientists have tried to classify substances and many scientists attempted to construct a Periodic Table.</a:t>
            </a:r>
          </a:p>
          <a:p>
            <a:pPr marL="171450" indent="-171450">
              <a:buFont typeface="Arial" panose="020B0604020202020204" pitchFamily="34" charset="0"/>
              <a:buChar char="•"/>
            </a:pPr>
            <a:r>
              <a:rPr lang="en-GB" sz="1100" dirty="0" smtClean="0"/>
              <a:t>Before the knowledge of protons, neutrons and electrons, scientists arranged the Periodic table by </a:t>
            </a:r>
            <a:r>
              <a:rPr lang="en-GB" sz="1100" b="1" dirty="0" smtClean="0"/>
              <a:t>atomic weight</a:t>
            </a:r>
            <a:r>
              <a:rPr lang="en-GB" sz="1100" dirty="0" smtClean="0"/>
              <a:t>. This meant the groups were not always correct.</a:t>
            </a:r>
            <a:endParaRPr lang="en-GB" sz="1100" dirty="0"/>
          </a:p>
          <a:p>
            <a:pPr marL="171450" indent="-171450">
              <a:buFont typeface="Arial" panose="020B0604020202020204" pitchFamily="34" charset="0"/>
              <a:buChar char="•"/>
            </a:pPr>
            <a:r>
              <a:rPr lang="en-GB" sz="1100" dirty="0" smtClean="0"/>
              <a:t>In 1869 Dimitri </a:t>
            </a:r>
            <a:r>
              <a:rPr lang="en-GB" sz="1100" b="1" dirty="0" smtClean="0"/>
              <a:t>Mendeleev</a:t>
            </a:r>
            <a:r>
              <a:rPr lang="en-GB" sz="1100" dirty="0" smtClean="0"/>
              <a:t>, a Russian Scientist, published his Periodic Table. It was slightly different to those that had been before. He still arranged elements by atomic weight but he also left gaps for where he predicted elements would be.</a:t>
            </a:r>
            <a:endParaRPr lang="en-GB" sz="1100" dirty="0"/>
          </a:p>
          <a:p>
            <a:pPr marL="171450" indent="-171450">
              <a:buFont typeface="Arial" panose="020B0604020202020204" pitchFamily="34" charset="0"/>
              <a:buChar char="•"/>
            </a:pPr>
            <a:r>
              <a:rPr lang="en-GB" sz="1100" dirty="0" smtClean="0"/>
              <a:t>He very accurately predicted the properties of elements that were not discovered until many years later; for example, Gallium.</a:t>
            </a:r>
          </a:p>
          <a:p>
            <a:pPr marL="171450" indent="-171450">
              <a:buFont typeface="Arial" panose="020B0604020202020204" pitchFamily="34" charset="0"/>
              <a:buChar char="•"/>
            </a:pPr>
            <a:r>
              <a:rPr lang="en-GB" sz="1100" dirty="0" smtClean="0"/>
              <a:t>Mendeleev's Periodic Table is still different from the modern one as some of his masses were wrong due to the existence of </a:t>
            </a:r>
            <a:r>
              <a:rPr lang="en-GB" sz="1100" b="1" dirty="0" smtClean="0"/>
              <a:t>isotopes</a:t>
            </a:r>
          </a:p>
          <a:p>
            <a:pPr marL="171450" indent="-171450">
              <a:buFont typeface="Arial" panose="020B0604020202020204" pitchFamily="34" charset="0"/>
              <a:buChar char="•"/>
            </a:pPr>
            <a:r>
              <a:rPr lang="en-GB" sz="1100" dirty="0" smtClean="0"/>
              <a:t>Isotopes are elements with same number of protons and electrons but a different number of neutrons and therefore different atomic weights.</a:t>
            </a:r>
          </a:p>
          <a:p>
            <a:pPr marL="171450" indent="-171450">
              <a:buFont typeface="Arial" panose="020B0604020202020204" pitchFamily="34" charset="0"/>
              <a:buChar char="•"/>
            </a:pPr>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a:p>
          <a:p>
            <a:endParaRPr lang="en-GB" sz="1100" dirty="0" smtClean="0"/>
          </a:p>
        </p:txBody>
      </p:sp>
      <p:sp>
        <p:nvSpPr>
          <p:cNvPr id="9" name="TextBox 8"/>
          <p:cNvSpPr txBox="1"/>
          <p:nvPr/>
        </p:nvSpPr>
        <p:spPr>
          <a:xfrm>
            <a:off x="5385048" y="3040909"/>
            <a:ext cx="4299520" cy="1631216"/>
          </a:xfrm>
          <a:prstGeom prst="rect">
            <a:avLst/>
          </a:prstGeom>
          <a:noFill/>
          <a:ln w="19050">
            <a:solidFill>
              <a:schemeClr val="accent2"/>
            </a:solidFill>
          </a:ln>
        </p:spPr>
        <p:txBody>
          <a:bodyPr wrap="square" rtlCol="0">
            <a:spAutoFit/>
          </a:bodyPr>
          <a:lstStyle/>
          <a:p>
            <a:r>
              <a:rPr lang="en-GB" sz="1400" dirty="0" smtClean="0">
                <a:latin typeface="Berlin Sans FB Demi" panose="020E0802020502020306" pitchFamily="34" charset="0"/>
              </a:rPr>
              <a:t>Metals and Non-Metals</a:t>
            </a:r>
          </a:p>
          <a:p>
            <a:pPr marL="285750" indent="-285750">
              <a:buFont typeface="Arial" panose="020B0604020202020204" pitchFamily="34" charset="0"/>
              <a:buChar char="•"/>
            </a:pPr>
            <a:r>
              <a:rPr lang="en-GB" sz="1100" dirty="0" smtClean="0"/>
              <a:t>Metals are found on the left hand side of the Periodic Table, the majority of elements are metals.</a:t>
            </a:r>
          </a:p>
          <a:p>
            <a:pPr marL="285750" indent="-285750">
              <a:buFont typeface="Arial" panose="020B0604020202020204" pitchFamily="34" charset="0"/>
              <a:buChar char="•"/>
            </a:pPr>
            <a:r>
              <a:rPr lang="en-GB" sz="1100" dirty="0" smtClean="0"/>
              <a:t>When metals react, they lose an electrons to form positive ions.</a:t>
            </a:r>
          </a:p>
          <a:p>
            <a:pPr marL="285750" indent="-285750">
              <a:buFont typeface="Arial" panose="020B0604020202020204" pitchFamily="34" charset="0"/>
              <a:buChar char="•"/>
            </a:pPr>
            <a:r>
              <a:rPr lang="en-GB" sz="1100" dirty="0" smtClean="0"/>
              <a:t>Non metals gain electrons to form a negative charge.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endParaRPr lang="en-GB"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3269777"/>
            <a:ext cx="1872208" cy="140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774" y="3546509"/>
            <a:ext cx="2052228" cy="1204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96816" y="3249140"/>
            <a:ext cx="1944216" cy="276999"/>
          </a:xfrm>
          <a:prstGeom prst="rect">
            <a:avLst/>
          </a:prstGeom>
          <a:noFill/>
        </p:spPr>
        <p:txBody>
          <a:bodyPr wrap="square" rtlCol="0">
            <a:spAutoFit/>
          </a:bodyPr>
          <a:lstStyle/>
          <a:p>
            <a:r>
              <a:rPr lang="en-GB" sz="1200" dirty="0" smtClean="0"/>
              <a:t>Mendeleev’s Periodic  Table</a:t>
            </a:r>
            <a:endParaRPr lang="en-GB" sz="1200" dirty="0"/>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9224" y="3970951"/>
            <a:ext cx="1374096" cy="6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149235" y="4821279"/>
            <a:ext cx="9649072" cy="1985159"/>
          </a:xfrm>
          <a:prstGeom prst="rect">
            <a:avLst/>
          </a:prstGeom>
          <a:noFill/>
          <a:ln w="19050">
            <a:solidFill>
              <a:schemeClr val="accent2"/>
            </a:solidFill>
          </a:ln>
        </p:spPr>
        <p:txBody>
          <a:bodyPr wrap="square" rtlCol="0">
            <a:spAutoFit/>
          </a:bodyPr>
          <a:lstStyle/>
          <a:p>
            <a:r>
              <a:rPr lang="en-GB" sz="1200" dirty="0" smtClean="0">
                <a:latin typeface="Berlin Sans FB Demi" panose="020E0802020502020306" pitchFamily="34" charset="0"/>
              </a:rPr>
              <a:t>Groups in the Periodic Table</a:t>
            </a:r>
          </a:p>
          <a:p>
            <a:r>
              <a:rPr lang="en-GB" sz="1200" dirty="0" smtClean="0">
                <a:latin typeface="Berlin Sans FB Demi" panose="020E0802020502020306" pitchFamily="34" charset="0"/>
              </a:rPr>
              <a:t> </a:t>
            </a:r>
          </a:p>
          <a:p>
            <a:pPr marL="171450" indent="-171450">
              <a:buFont typeface="Arial" panose="020B0604020202020204" pitchFamily="34" charset="0"/>
              <a:buChar char="•"/>
            </a:pPr>
            <a:endParaRPr lang="en-GB" sz="1100" dirty="0" smtClean="0"/>
          </a:p>
          <a:p>
            <a:endParaRPr lang="en-GB" sz="1100" dirty="0" smtClean="0"/>
          </a:p>
          <a:p>
            <a:endParaRPr lang="en-GB" sz="1100" dirty="0" smtClean="0"/>
          </a:p>
          <a:p>
            <a:endParaRPr lang="en-GB" sz="1100" dirty="0" smtClean="0"/>
          </a:p>
          <a:p>
            <a:endParaRPr lang="en-GB" sz="1100" dirty="0" smtClean="0"/>
          </a:p>
          <a:p>
            <a:endParaRPr lang="en-GB" sz="1100" dirty="0" smtClean="0"/>
          </a:p>
          <a:p>
            <a:endParaRPr lang="en-GB" sz="1100" dirty="0"/>
          </a:p>
          <a:p>
            <a:endParaRPr lang="en-GB" sz="1100" dirty="0"/>
          </a:p>
          <a:p>
            <a:endParaRPr lang="en-GB" sz="1100" dirty="0" smtClean="0"/>
          </a:p>
        </p:txBody>
      </p:sp>
      <p:graphicFrame>
        <p:nvGraphicFramePr>
          <p:cNvPr id="8" name="Table 7"/>
          <p:cNvGraphicFramePr>
            <a:graphicFrameLocks noGrp="1"/>
          </p:cNvGraphicFramePr>
          <p:nvPr>
            <p:extLst>
              <p:ext uri="{D42A27DB-BD31-4B8C-83A1-F6EECF244321}">
                <p14:modId xmlns:p14="http://schemas.microsoft.com/office/powerpoint/2010/main" val="1114139383"/>
              </p:ext>
            </p:extLst>
          </p:nvPr>
        </p:nvGraphicFramePr>
        <p:xfrm>
          <a:off x="211784" y="5028877"/>
          <a:ext cx="9523973" cy="1777561"/>
        </p:xfrm>
        <a:graphic>
          <a:graphicData uri="http://schemas.openxmlformats.org/drawingml/2006/table">
            <a:tbl>
              <a:tblPr firstRow="1" bandRow="1">
                <a:tableStyleId>{5940675A-B579-460E-94D1-54222C63F5DA}</a:tableStyleId>
              </a:tblPr>
              <a:tblGrid>
                <a:gridCol w="783076"/>
                <a:gridCol w="1479147"/>
                <a:gridCol w="1683543"/>
                <a:gridCol w="3346025"/>
                <a:gridCol w="2232182"/>
              </a:tblGrid>
              <a:tr h="268801">
                <a:tc>
                  <a:txBody>
                    <a:bodyPr/>
                    <a:lstStyle/>
                    <a:p>
                      <a:endParaRPr lang="en-GB" sz="900" dirty="0"/>
                    </a:p>
                  </a:txBody>
                  <a:tcPr/>
                </a:tc>
                <a:tc>
                  <a:txBody>
                    <a:bodyPr/>
                    <a:lstStyle/>
                    <a:p>
                      <a:r>
                        <a:rPr lang="en-GB" sz="900" dirty="0" smtClean="0"/>
                        <a:t>Physical properties</a:t>
                      </a:r>
                      <a:endParaRPr lang="en-GB" sz="900" dirty="0"/>
                    </a:p>
                  </a:txBody>
                  <a:tcPr/>
                </a:tc>
                <a:tc>
                  <a:txBody>
                    <a:bodyPr/>
                    <a:lstStyle/>
                    <a:p>
                      <a:r>
                        <a:rPr lang="en-GB" sz="900" dirty="0" smtClean="0"/>
                        <a:t>Chemical Properties</a:t>
                      </a:r>
                      <a:endParaRPr lang="en-GB" sz="900" dirty="0"/>
                    </a:p>
                  </a:txBody>
                  <a:tcPr/>
                </a:tc>
                <a:tc>
                  <a:txBody>
                    <a:bodyPr/>
                    <a:lstStyle/>
                    <a:p>
                      <a:r>
                        <a:rPr lang="en-GB" sz="900" dirty="0" smtClean="0"/>
                        <a:t>Equation</a:t>
                      </a:r>
                      <a:endParaRPr lang="en-GB" sz="900" dirty="0"/>
                    </a:p>
                  </a:txBody>
                  <a:tcPr/>
                </a:tc>
                <a:tc>
                  <a:txBody>
                    <a:bodyPr/>
                    <a:lstStyle/>
                    <a:p>
                      <a:r>
                        <a:rPr lang="en-GB" sz="900" dirty="0" smtClean="0"/>
                        <a:t>Trends/Explanation</a:t>
                      </a:r>
                      <a:endParaRPr lang="en-GB" sz="900" dirty="0"/>
                    </a:p>
                  </a:txBody>
                  <a:tcPr/>
                </a:tc>
              </a:tr>
              <a:tr h="435291">
                <a:tc>
                  <a:txBody>
                    <a:bodyPr/>
                    <a:lstStyle/>
                    <a:p>
                      <a:r>
                        <a:rPr lang="en-GB" sz="900" dirty="0" smtClean="0"/>
                        <a:t>Group 1 (Alkali metals)</a:t>
                      </a:r>
                      <a:endParaRPr lang="en-GB" sz="900" dirty="0"/>
                    </a:p>
                  </a:txBody>
                  <a:tcPr/>
                </a:tc>
                <a:tc>
                  <a:txBody>
                    <a:bodyPr/>
                    <a:lstStyle/>
                    <a:p>
                      <a:r>
                        <a:rPr lang="en-GB" sz="900" dirty="0" smtClean="0"/>
                        <a:t>Soft, low</a:t>
                      </a:r>
                      <a:r>
                        <a:rPr lang="en-GB" sz="900" baseline="0" dirty="0" smtClean="0"/>
                        <a:t> density</a:t>
                      </a:r>
                      <a:endParaRPr lang="en-GB" sz="900" dirty="0"/>
                    </a:p>
                  </a:txBody>
                  <a:tcPr/>
                </a:tc>
                <a:tc>
                  <a:txBody>
                    <a:bodyPr/>
                    <a:lstStyle/>
                    <a:p>
                      <a:r>
                        <a:rPr lang="en-GB" sz="900" dirty="0" smtClean="0"/>
                        <a:t>React vigorously</a:t>
                      </a:r>
                      <a:r>
                        <a:rPr lang="en-GB" sz="900" baseline="0" dirty="0" smtClean="0"/>
                        <a:t> with water releasing hydrogen</a:t>
                      </a:r>
                      <a:endParaRPr lang="en-GB" sz="900" dirty="0"/>
                    </a:p>
                  </a:txBody>
                  <a:tcPr/>
                </a:tc>
                <a:tc>
                  <a:txBody>
                    <a:bodyPr/>
                    <a:lstStyle/>
                    <a:p>
                      <a:r>
                        <a:rPr lang="en-GB" sz="900" dirty="0" smtClean="0"/>
                        <a:t>Sodium + Water</a:t>
                      </a:r>
                      <a:r>
                        <a:rPr lang="en-GB" sz="900" baseline="0" dirty="0" smtClean="0">
                          <a:sym typeface="Wingdings" panose="05000000000000000000" pitchFamily="2" charset="2"/>
                        </a:rPr>
                        <a:t> Sodium Hydroxide + Hydrogen</a:t>
                      </a:r>
                      <a:endParaRPr lang="en-GB" sz="900" dirty="0"/>
                    </a:p>
                  </a:txBody>
                  <a:tcPr/>
                </a:tc>
                <a:tc>
                  <a:txBody>
                    <a:bodyPr/>
                    <a:lstStyle/>
                    <a:p>
                      <a:r>
                        <a:rPr lang="en-GB" sz="900" dirty="0" smtClean="0"/>
                        <a:t>More</a:t>
                      </a:r>
                      <a:r>
                        <a:rPr lang="en-GB" sz="900" baseline="0" dirty="0" smtClean="0"/>
                        <a:t> reactive as you go down, outermost electron further from the nucleus  so it’s easier to lose</a:t>
                      </a:r>
                      <a:endParaRPr lang="en-GB" sz="900" dirty="0"/>
                    </a:p>
                  </a:txBody>
                  <a:tcPr/>
                </a:tc>
              </a:tr>
              <a:tr h="356147">
                <a:tc>
                  <a:txBody>
                    <a:bodyPr/>
                    <a:lstStyle/>
                    <a:p>
                      <a:r>
                        <a:rPr lang="en-GB" sz="900" dirty="0" smtClean="0"/>
                        <a:t>Group 7 (Halogens)</a:t>
                      </a:r>
                    </a:p>
                  </a:txBody>
                  <a:tcPr/>
                </a:tc>
                <a:tc>
                  <a:txBody>
                    <a:bodyPr/>
                    <a:lstStyle/>
                    <a:p>
                      <a:r>
                        <a:rPr lang="en-GB" sz="900" dirty="0" smtClean="0"/>
                        <a:t>Low melting point, exist</a:t>
                      </a:r>
                      <a:r>
                        <a:rPr lang="en-GB" sz="900" baseline="0" dirty="0" smtClean="0"/>
                        <a:t> as pair (Cl</a:t>
                      </a:r>
                      <a:r>
                        <a:rPr lang="en-GB" sz="900" baseline="-25000" dirty="0" smtClean="0"/>
                        <a:t>2</a:t>
                      </a:r>
                      <a:r>
                        <a:rPr lang="en-GB" sz="900" baseline="0" dirty="0" smtClean="0"/>
                        <a:t>)</a:t>
                      </a:r>
                      <a:endParaRPr lang="en-GB" sz="900" dirty="0"/>
                    </a:p>
                  </a:txBody>
                  <a:tcPr/>
                </a:tc>
                <a:tc>
                  <a:txBody>
                    <a:bodyPr/>
                    <a:lstStyle/>
                    <a:p>
                      <a:r>
                        <a:rPr lang="en-GB" sz="900" dirty="0" smtClean="0"/>
                        <a:t>React with</a:t>
                      </a:r>
                      <a:r>
                        <a:rPr lang="en-GB" sz="900" baseline="0" dirty="0" smtClean="0"/>
                        <a:t> group 1 metals to form compounds . Can carry out displacement reactions</a:t>
                      </a:r>
                      <a:endParaRPr lang="en-GB" sz="900" dirty="0"/>
                    </a:p>
                  </a:txBody>
                  <a:tcPr/>
                </a:tc>
                <a:tc>
                  <a:txBody>
                    <a:bodyPr/>
                    <a:lstStyle/>
                    <a:p>
                      <a:r>
                        <a:rPr lang="en-GB" sz="900" dirty="0" smtClean="0"/>
                        <a:t>Sodium</a:t>
                      </a:r>
                      <a:r>
                        <a:rPr lang="en-GB" sz="900" baseline="0" dirty="0" smtClean="0"/>
                        <a:t> + Chlorine </a:t>
                      </a:r>
                      <a:r>
                        <a:rPr lang="en-GB" sz="900" baseline="0" dirty="0" smtClean="0">
                          <a:sym typeface="Wingdings" panose="05000000000000000000" pitchFamily="2" charset="2"/>
                        </a:rPr>
                        <a:t> Sodium Chloride</a:t>
                      </a:r>
                    </a:p>
                    <a:p>
                      <a:r>
                        <a:rPr lang="en-GB" sz="900" baseline="0" dirty="0" smtClean="0">
                          <a:sym typeface="Wingdings" panose="05000000000000000000" pitchFamily="2" charset="2"/>
                        </a:rPr>
                        <a:t>Sodium Bromide + Chlorine  Sodium Chloride + Bromine</a:t>
                      </a:r>
                      <a:endParaRPr lang="en-GB" sz="900" dirty="0"/>
                    </a:p>
                  </a:txBody>
                  <a:tcPr/>
                </a:tc>
                <a:tc>
                  <a:txBody>
                    <a:bodyPr/>
                    <a:lstStyle/>
                    <a:p>
                      <a:r>
                        <a:rPr lang="en-GB" sz="900" dirty="0" smtClean="0"/>
                        <a:t>Higher melting point as</a:t>
                      </a:r>
                      <a:r>
                        <a:rPr lang="en-GB" sz="900" baseline="0" dirty="0" smtClean="0"/>
                        <a:t> you go down the group (higher molecular mass). Less reactive as you  go down the group.</a:t>
                      </a:r>
                      <a:endParaRPr lang="en-GB" sz="900" dirty="0"/>
                    </a:p>
                  </a:txBody>
                  <a:tcPr/>
                </a:tc>
              </a:tr>
              <a:tr h="494649">
                <a:tc>
                  <a:txBody>
                    <a:bodyPr/>
                    <a:lstStyle/>
                    <a:p>
                      <a:r>
                        <a:rPr lang="en-GB" sz="900" dirty="0" smtClean="0"/>
                        <a:t>Group 0 (Noble Gases)</a:t>
                      </a:r>
                      <a:endParaRPr lang="en-GB" sz="900" dirty="0"/>
                    </a:p>
                  </a:txBody>
                  <a:tcPr/>
                </a:tc>
                <a:tc>
                  <a:txBody>
                    <a:bodyPr/>
                    <a:lstStyle/>
                    <a:p>
                      <a:r>
                        <a:rPr lang="en-GB" sz="900" dirty="0" smtClean="0"/>
                        <a:t>Low melting</a:t>
                      </a:r>
                      <a:r>
                        <a:rPr lang="en-GB" sz="900" baseline="0" dirty="0" smtClean="0"/>
                        <a:t> point/boiling point Eight electrons in outer shell (except helium)</a:t>
                      </a:r>
                      <a:endParaRPr lang="en-GB" sz="900" dirty="0"/>
                    </a:p>
                  </a:txBody>
                  <a:tcPr/>
                </a:tc>
                <a:tc>
                  <a:txBody>
                    <a:bodyPr/>
                    <a:lstStyle/>
                    <a:p>
                      <a:r>
                        <a:rPr lang="en-GB" sz="900" dirty="0" smtClean="0"/>
                        <a:t>Unreactive, as they have a full outer shell</a:t>
                      </a:r>
                      <a:endParaRPr lang="en-GB" sz="900" dirty="0"/>
                    </a:p>
                  </a:txBody>
                  <a:tcPr/>
                </a:tc>
                <a:tc>
                  <a:txBody>
                    <a:bodyPr/>
                    <a:lstStyle/>
                    <a:p>
                      <a:r>
                        <a:rPr lang="en-GB" sz="900" dirty="0" smtClean="0"/>
                        <a:t>N/A</a:t>
                      </a:r>
                      <a:endParaRPr lang="en-GB" sz="900" dirty="0"/>
                    </a:p>
                  </a:txBody>
                  <a:tcPr/>
                </a:tc>
                <a:tc>
                  <a:txBody>
                    <a:bodyPr/>
                    <a:lstStyle/>
                    <a:p>
                      <a:r>
                        <a:rPr lang="en-GB" sz="900" dirty="0" smtClean="0"/>
                        <a:t>Higher</a:t>
                      </a:r>
                      <a:r>
                        <a:rPr lang="en-GB" sz="900" baseline="0" dirty="0" smtClean="0"/>
                        <a:t> melting point and boiling point as you go down the group (due to increase in density)</a:t>
                      </a:r>
                      <a:endParaRPr lang="en-GB" sz="900" dirty="0"/>
                    </a:p>
                  </a:txBody>
                  <a:tcPr/>
                </a:tc>
              </a:tr>
            </a:tbl>
          </a:graphicData>
        </a:graphic>
      </p:graphicFrame>
    </p:spTree>
    <p:extLst>
      <p:ext uri="{BB962C8B-B14F-4D97-AF65-F5344CB8AC3E}">
        <p14:creationId xmlns:p14="http://schemas.microsoft.com/office/powerpoint/2010/main" val="387807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92" y="116632"/>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smtClean="0">
                <a:latin typeface="Berlin Sans FB Demi" panose="020E0802020502020306" pitchFamily="34" charset="0"/>
              </a:rPr>
              <a:t>Chemistry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5: The Periodic Table- Trends and Patterns</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07904057"/>
              </p:ext>
            </p:extLst>
          </p:nvPr>
        </p:nvGraphicFramePr>
        <p:xfrm>
          <a:off x="5457056" y="116633"/>
          <a:ext cx="4310112" cy="2431550"/>
        </p:xfrm>
        <a:graphic>
          <a:graphicData uri="http://schemas.openxmlformats.org/drawingml/2006/table">
            <a:tbl>
              <a:tblPr firstRow="1" bandRow="1">
                <a:tableStyleId>{5940675A-B579-460E-94D1-54222C63F5DA}</a:tableStyleId>
              </a:tblPr>
              <a:tblGrid>
                <a:gridCol w="1069752"/>
                <a:gridCol w="3240360"/>
              </a:tblGrid>
              <a:tr h="302947">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6759">
                <a:tc>
                  <a:txBody>
                    <a:bodyPr/>
                    <a:lstStyle/>
                    <a:p>
                      <a:r>
                        <a:rPr lang="en-GB" sz="1000" dirty="0" smtClean="0"/>
                        <a:t>Pure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substance made of only ONE type of element or compound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7811">
                <a:tc>
                  <a:txBody>
                    <a:bodyPr/>
                    <a:lstStyle/>
                    <a:p>
                      <a:r>
                        <a:rPr lang="en-GB" sz="1000" dirty="0" smtClean="0"/>
                        <a:t>Impure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dirty="0" smtClean="0"/>
                        <a:t>A mixture of elements and/or compounds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3124">
                <a:tc>
                  <a:txBody>
                    <a:bodyPr/>
                    <a:lstStyle/>
                    <a:p>
                      <a:r>
                        <a:rPr lang="en-GB" sz="1000" dirty="0" smtClean="0"/>
                        <a:t>Chromatography</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technique where</a:t>
                      </a:r>
                      <a:r>
                        <a:rPr lang="en-GB" sz="1000" baseline="0" dirty="0" smtClean="0"/>
                        <a:t> mixtures can be separated based on their solubility. </a:t>
                      </a:r>
                      <a:endParaRPr lang="en-GB"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7811">
                <a:tc>
                  <a:txBody>
                    <a:bodyPr/>
                    <a:lstStyle/>
                    <a:p>
                      <a:r>
                        <a:rPr lang="en-GB" sz="1000" dirty="0" smtClean="0"/>
                        <a:t>Distillation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a:t>
                      </a:r>
                      <a:r>
                        <a:rPr lang="en-GB" sz="1000" baseline="0" dirty="0" smtClean="0"/>
                        <a:t> separation technique which means a mixture of two liquids is heated </a:t>
                      </a:r>
                      <a:endParaRPr lang="en-GB"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7811">
                <a:tc>
                  <a:txBody>
                    <a:bodyPr/>
                    <a:lstStyle/>
                    <a:p>
                      <a:r>
                        <a:rPr lang="en-GB" sz="1000" dirty="0" smtClean="0"/>
                        <a:t>Crystallisation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Method of mixture separation where a solvent is evaporated,</a:t>
                      </a:r>
                      <a:r>
                        <a:rPr lang="en-GB" sz="1000" baseline="0" dirty="0" smtClean="0"/>
                        <a:t> leaving the solute behind.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97392" y="836712"/>
            <a:ext cx="5256584" cy="1885131"/>
          </a:xfrm>
          <a:prstGeom prst="rect">
            <a:avLst/>
          </a:prstGeom>
          <a:noFill/>
          <a:ln w="19050">
            <a:solidFill>
              <a:schemeClr val="accent2"/>
            </a:solidFill>
          </a:ln>
        </p:spPr>
        <p:txBody>
          <a:bodyPr wrap="square" rtlCol="0">
            <a:spAutoFit/>
          </a:bodyPr>
          <a:lstStyle/>
          <a:p>
            <a:r>
              <a:rPr lang="en-GB" sz="1100" dirty="0" smtClean="0">
                <a:latin typeface="Berlin Sans FB Demi" panose="020E0802020502020306" pitchFamily="34" charset="0"/>
              </a:rPr>
              <a:t>Pure and Impure Substances</a:t>
            </a:r>
          </a:p>
          <a:p>
            <a:pPr marL="285750" indent="-285750">
              <a:buFont typeface="Arial" panose="020B0604020202020204" pitchFamily="34" charset="0"/>
              <a:buChar char="•"/>
            </a:pPr>
            <a:r>
              <a:rPr lang="en-GB" sz="1050" dirty="0"/>
              <a:t>A pure substance contains only </a:t>
            </a:r>
            <a:r>
              <a:rPr lang="en-GB" sz="1050" u="sng" dirty="0"/>
              <a:t>one</a:t>
            </a:r>
            <a:r>
              <a:rPr lang="en-GB" sz="1050" dirty="0"/>
              <a:t> type of </a:t>
            </a:r>
            <a:r>
              <a:rPr lang="en-GB" sz="1050" b="1" dirty="0"/>
              <a:t>element </a:t>
            </a:r>
            <a:r>
              <a:rPr lang="en-GB" sz="1050" dirty="0"/>
              <a:t>or</a:t>
            </a:r>
            <a:r>
              <a:rPr lang="en-GB" sz="1050" b="1" dirty="0"/>
              <a:t> compound. </a:t>
            </a:r>
          </a:p>
          <a:p>
            <a:pPr marL="285750" indent="-285750">
              <a:buFont typeface="Arial" panose="020B0604020202020204" pitchFamily="34" charset="0"/>
              <a:buChar char="•"/>
            </a:pPr>
            <a:r>
              <a:rPr lang="en-GB" sz="1050" b="1" dirty="0"/>
              <a:t>An impure substance </a:t>
            </a:r>
            <a:r>
              <a:rPr lang="en-GB" sz="1050" dirty="0"/>
              <a:t>contains more than one type of element or compound in a mixture, for example salt water contains </a:t>
            </a:r>
            <a:r>
              <a:rPr lang="en-GB" sz="1050" dirty="0" err="1"/>
              <a:t>NaCl</a:t>
            </a:r>
            <a:r>
              <a:rPr lang="en-GB" sz="1050" dirty="0"/>
              <a:t> and </a:t>
            </a:r>
            <a:r>
              <a:rPr lang="en-GB" sz="1050" dirty="0" smtClean="0"/>
              <a:t>H</a:t>
            </a:r>
            <a:r>
              <a:rPr lang="en-GB" sz="1050" baseline="-25000" dirty="0" smtClean="0"/>
              <a:t>2</a:t>
            </a:r>
            <a:r>
              <a:rPr lang="en-GB" sz="1050" dirty="0" smtClean="0"/>
              <a:t>O. All mixtures are impure substances.</a:t>
            </a:r>
          </a:p>
          <a:p>
            <a:pPr marL="285750" indent="-285750">
              <a:buFont typeface="Arial" panose="020B0604020202020204" pitchFamily="34" charset="0"/>
              <a:buChar char="•"/>
            </a:pPr>
            <a:r>
              <a:rPr lang="en-GB" sz="1050" dirty="0" smtClean="0"/>
              <a:t>Mixtures are much easier to separate than elements or compounds as they are not chemically bonded</a:t>
            </a:r>
          </a:p>
          <a:p>
            <a:pPr marL="285750" indent="-285750">
              <a:buFont typeface="Arial" panose="020B0604020202020204" pitchFamily="34" charset="0"/>
              <a:buChar char="•"/>
            </a:pPr>
            <a:r>
              <a:rPr lang="en-GB" sz="1050" dirty="0" smtClean="0"/>
              <a:t>There are a variety of ways that  mixtures can be separated and they are outlined below. Remember that these are all physical changes and chemical bonds are not broken during any of these processes.</a:t>
            </a:r>
          </a:p>
          <a:p>
            <a:endParaRPr lang="en-GB" sz="1100" dirty="0"/>
          </a:p>
        </p:txBody>
      </p:sp>
      <p:sp>
        <p:nvSpPr>
          <p:cNvPr id="24" name="TextBox 23"/>
          <p:cNvSpPr txBox="1"/>
          <p:nvPr/>
        </p:nvSpPr>
        <p:spPr>
          <a:xfrm>
            <a:off x="97392" y="2721843"/>
            <a:ext cx="9649072" cy="3985706"/>
          </a:xfrm>
          <a:prstGeom prst="rect">
            <a:avLst/>
          </a:prstGeom>
          <a:noFill/>
          <a:ln w="19050">
            <a:solidFill>
              <a:schemeClr val="accent2"/>
            </a:solidFill>
          </a:ln>
        </p:spPr>
        <p:txBody>
          <a:bodyPr wrap="square" rtlCol="0">
            <a:spAutoFit/>
          </a:bodyPr>
          <a:lstStyle/>
          <a:p>
            <a:r>
              <a:rPr lang="en-GB" sz="1100" dirty="0" smtClean="0">
                <a:latin typeface="Berlin Sans FB Demi" panose="020E0802020502020306" pitchFamily="34" charset="0"/>
              </a:rPr>
              <a:t>Separating Impure Substance</a:t>
            </a:r>
          </a:p>
          <a:p>
            <a:endParaRPr lang="en-GB" sz="1100" dirty="0" smtClean="0">
              <a:latin typeface="Berlin Sans FB Demi" panose="020E0802020502020306" pitchFamily="34" charset="0"/>
            </a:endParaRPr>
          </a:p>
          <a:p>
            <a:endParaRPr lang="en-GB" sz="1100" dirty="0" smtClean="0">
              <a:latin typeface="Berlin Sans FB Demi" panose="020E0802020502020306" pitchFamily="34" charset="0"/>
            </a:endParaRPr>
          </a:p>
          <a:p>
            <a:endParaRPr lang="en-GB" sz="1100" dirty="0">
              <a:latin typeface="Berlin Sans FB Demi" panose="020E0802020502020306" pitchFamily="34" charset="0"/>
            </a:endParaRPr>
          </a:p>
          <a:p>
            <a:endParaRPr lang="en-GB" sz="1100" dirty="0" smtClean="0">
              <a:latin typeface="Berlin Sans FB Demi" panose="020E0802020502020306" pitchFamily="34" charset="0"/>
            </a:endParaRPr>
          </a:p>
          <a:p>
            <a:endParaRPr lang="en-GB" sz="1100" dirty="0">
              <a:latin typeface="Berlin Sans FB Demi" panose="020E0802020502020306" pitchFamily="34" charset="0"/>
            </a:endParaRPr>
          </a:p>
          <a:p>
            <a:endParaRPr lang="en-GB" sz="1100" dirty="0" smtClean="0">
              <a:latin typeface="Berlin Sans FB Demi" panose="020E0802020502020306" pitchFamily="34" charset="0"/>
            </a:endParaRPr>
          </a:p>
          <a:p>
            <a:endParaRPr lang="en-GB" sz="1100" dirty="0">
              <a:latin typeface="Berlin Sans FB Demi" panose="020E0802020502020306" pitchFamily="34" charset="0"/>
            </a:endParaRPr>
          </a:p>
          <a:p>
            <a:endParaRPr lang="en-GB" sz="1100" dirty="0" smtClean="0">
              <a:latin typeface="Berlin Sans FB Demi" panose="020E0802020502020306" pitchFamily="34" charset="0"/>
            </a:endParaRPr>
          </a:p>
          <a:p>
            <a:endParaRPr lang="en-GB" sz="1100" dirty="0" smtClean="0">
              <a:latin typeface="Berlin Sans FB Demi" panose="020E0802020502020306" pitchFamily="34" charset="0"/>
            </a:endParaRPr>
          </a:p>
          <a:p>
            <a:endParaRPr lang="en-GB" sz="1100" dirty="0">
              <a:latin typeface="Berlin Sans FB Demi" panose="020E0802020502020306" pitchFamily="34" charset="0"/>
            </a:endParaRPr>
          </a:p>
          <a:p>
            <a:endParaRPr lang="en-GB" sz="1100" dirty="0" smtClean="0">
              <a:latin typeface="Berlin Sans FB Demi" panose="020E0802020502020306" pitchFamily="34" charset="0"/>
            </a:endParaRPr>
          </a:p>
          <a:p>
            <a:endParaRPr lang="en-GB" sz="1100" dirty="0">
              <a:latin typeface="Berlin Sans FB Demi" panose="020E0802020502020306" pitchFamily="34" charset="0"/>
            </a:endParaRPr>
          </a:p>
          <a:p>
            <a:endParaRPr lang="en-GB" sz="1100" dirty="0" smtClean="0">
              <a:latin typeface="Berlin Sans FB Demi" panose="020E0802020502020306" pitchFamily="34" charset="0"/>
            </a:endParaRPr>
          </a:p>
          <a:p>
            <a:endParaRPr lang="en-GB" sz="1100" dirty="0">
              <a:latin typeface="Berlin Sans FB Demi" panose="020E0802020502020306" pitchFamily="34" charset="0"/>
            </a:endParaRPr>
          </a:p>
          <a:p>
            <a:endParaRPr lang="en-GB" sz="1100" dirty="0">
              <a:latin typeface="Berlin Sans FB Demi" panose="020E0802020502020306" pitchFamily="34" charset="0"/>
            </a:endParaRPr>
          </a:p>
          <a:p>
            <a:endParaRPr lang="en-GB" sz="1100" dirty="0" smtClean="0">
              <a:latin typeface="Berlin Sans FB Demi" panose="020E0802020502020306" pitchFamily="34" charset="0"/>
            </a:endParaRPr>
          </a:p>
          <a:p>
            <a:endParaRPr lang="en-GB" sz="1100" dirty="0">
              <a:latin typeface="Berlin Sans FB Demi" panose="020E0802020502020306" pitchFamily="34" charset="0"/>
            </a:endParaRPr>
          </a:p>
          <a:p>
            <a:endParaRPr lang="en-GB" sz="1100" dirty="0" smtClean="0">
              <a:latin typeface="Berlin Sans FB Demi" panose="020E0802020502020306" pitchFamily="34" charset="0"/>
            </a:endParaRPr>
          </a:p>
          <a:p>
            <a:endParaRPr lang="en-GB" sz="1100" dirty="0">
              <a:latin typeface="Berlin Sans FB Demi" panose="020E0802020502020306" pitchFamily="34" charset="0"/>
            </a:endParaRPr>
          </a:p>
          <a:p>
            <a:endParaRPr lang="en-GB" sz="1100" dirty="0" smtClean="0">
              <a:latin typeface="Berlin Sans FB Demi" panose="020E0802020502020306" pitchFamily="34" charset="0"/>
            </a:endParaRPr>
          </a:p>
          <a:p>
            <a:endParaRPr lang="en-GB" sz="1100" dirty="0">
              <a:latin typeface="Berlin Sans FB Demi" panose="020E0802020502020306" pitchFamily="34" charset="0"/>
            </a:endParaRPr>
          </a:p>
          <a:p>
            <a:endParaRPr lang="en-GB" sz="1100" dirty="0" smtClean="0">
              <a:latin typeface="Berlin Sans FB Demi" panose="020E0802020502020306" pitchFamily="34" charset="0"/>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56629380"/>
                  </p:ext>
                </p:extLst>
              </p:nvPr>
            </p:nvGraphicFramePr>
            <p:xfrm>
              <a:off x="349419" y="3068961"/>
              <a:ext cx="9145017" cy="3635071"/>
            </p:xfrm>
            <a:graphic>
              <a:graphicData uri="http://schemas.openxmlformats.org/drawingml/2006/table">
                <a:tbl>
                  <a:tblPr firstRow="1" bandRow="1">
                    <a:tableStyleId>{5940675A-B579-460E-94D1-54222C63F5DA}</a:tableStyleId>
                  </a:tblPr>
                  <a:tblGrid>
                    <a:gridCol w="1295544"/>
                    <a:gridCol w="3092013"/>
                    <a:gridCol w="4757460"/>
                  </a:tblGrid>
                  <a:tr h="292677">
                    <a:tc>
                      <a:txBody>
                        <a:bodyPr/>
                        <a:lstStyle/>
                        <a:p>
                          <a:pPr algn="ctr"/>
                          <a:r>
                            <a:rPr lang="en-GB" sz="1400" b="1" dirty="0" smtClean="0"/>
                            <a:t>Name </a:t>
                          </a:r>
                          <a:endParaRPr lang="en-GB" sz="1400" b="1" dirty="0"/>
                        </a:p>
                      </a:txBody>
                      <a:tcPr/>
                    </a:tc>
                    <a:tc>
                      <a:txBody>
                        <a:bodyPr/>
                        <a:lstStyle/>
                        <a:p>
                          <a:pPr algn="ctr"/>
                          <a:r>
                            <a:rPr lang="en-GB" sz="1400" b="1" dirty="0" smtClean="0"/>
                            <a:t>Diagram </a:t>
                          </a:r>
                          <a:endParaRPr lang="en-GB" sz="1400" b="1" dirty="0"/>
                        </a:p>
                      </a:txBody>
                      <a:tcPr/>
                    </a:tc>
                    <a:tc>
                      <a:txBody>
                        <a:bodyPr/>
                        <a:lstStyle/>
                        <a:p>
                          <a:pPr algn="ctr"/>
                          <a:r>
                            <a:rPr lang="en-GB" sz="1400" b="1" dirty="0" smtClean="0"/>
                            <a:t>Explanation</a:t>
                          </a:r>
                          <a:endParaRPr lang="en-GB" sz="1400" b="1" dirty="0"/>
                        </a:p>
                      </a:txBody>
                      <a:tcPr/>
                    </a:tc>
                  </a:tr>
                  <a:tr h="1141441">
                    <a:tc>
                      <a:txBody>
                        <a:bodyPr/>
                        <a:lstStyle/>
                        <a:p>
                          <a:pPr algn="ctr"/>
                          <a:r>
                            <a:rPr lang="en-GB" sz="1200" dirty="0" smtClean="0"/>
                            <a:t>Chromatography</a:t>
                          </a:r>
                          <a:endParaRPr lang="en-GB" sz="1200" dirty="0"/>
                        </a:p>
                      </a:txBody>
                      <a:tcPr/>
                    </a:tc>
                    <a:tc>
                      <a:txBody>
                        <a:bodyPr/>
                        <a:lstStyle/>
                        <a:p>
                          <a:endParaRPr lang="en-GB" dirty="0" smtClean="0"/>
                        </a:p>
                        <a:p>
                          <a:endParaRPr lang="en-GB" dirty="0" smtClean="0"/>
                        </a:p>
                        <a:p>
                          <a:endParaRPr lang="en-GB" dirty="0" smtClean="0"/>
                        </a:p>
                        <a:p>
                          <a:endParaRPr lang="en-GB" dirty="0"/>
                        </a:p>
                      </a:txBody>
                      <a:tcPr/>
                    </a:tc>
                    <a:tc>
                      <a:txBody>
                        <a:bodyPr/>
                        <a:lstStyle/>
                        <a:p>
                          <a:pPr marL="171450" indent="-171450">
                            <a:buFont typeface="Arial" panose="020B0604020202020204" pitchFamily="34" charset="0"/>
                            <a:buChar char="•"/>
                          </a:pPr>
                          <a:r>
                            <a:rPr lang="en-GB" sz="1000" kern="1200" dirty="0" smtClean="0">
                              <a:solidFill>
                                <a:schemeClr val="tx1"/>
                              </a:solidFill>
                              <a:effectLst/>
                              <a:latin typeface="+mn-lt"/>
                              <a:ea typeface="+mn-ea"/>
                              <a:cs typeface="+mn-cs"/>
                            </a:rPr>
                            <a:t>Different substances travel different distances</a:t>
                          </a:r>
                          <a:r>
                            <a:rPr lang="en-GB" sz="1000" kern="1200" baseline="0" dirty="0" smtClean="0">
                              <a:solidFill>
                                <a:schemeClr val="tx1"/>
                              </a:solidFill>
                              <a:effectLst/>
                              <a:latin typeface="+mn-lt"/>
                              <a:ea typeface="+mn-ea"/>
                              <a:cs typeface="+mn-cs"/>
                            </a:rPr>
                            <a:t> up the paper depending on their solubility in the solvent used (it is often water but not always). The more soluble, the further it moves up the paper</a:t>
                          </a:r>
                        </a:p>
                        <a:p>
                          <a:pPr marL="171450" indent="-171450">
                            <a:buFont typeface="Arial" panose="020B0604020202020204" pitchFamily="34" charset="0"/>
                            <a:buChar char="•"/>
                          </a:pPr>
                          <a:r>
                            <a:rPr lang="en-GB" sz="1000" kern="1200" dirty="0" smtClean="0">
                              <a:solidFill>
                                <a:schemeClr val="tx1"/>
                              </a:solidFill>
                              <a:effectLst/>
                              <a:latin typeface="+mn-lt"/>
                              <a:ea typeface="+mn-ea"/>
                              <a:cs typeface="+mn-cs"/>
                            </a:rPr>
                            <a:t>Line must be drawn with pencil because pencil will not run.</a:t>
                          </a:r>
                        </a:p>
                        <a:p>
                          <a:pPr marL="171450" indent="-171450">
                            <a:buFont typeface="Arial" panose="020B0604020202020204" pitchFamily="34" charset="0"/>
                            <a:buChar char="•"/>
                          </a:pPr>
                          <a:r>
                            <a:rPr lang="en-GB" sz="1000" kern="1200" dirty="0" smtClean="0">
                              <a:solidFill>
                                <a:schemeClr val="tx1"/>
                              </a:solidFill>
                              <a:effectLst/>
                              <a:latin typeface="+mn-lt"/>
                              <a:ea typeface="+mn-ea"/>
                              <a:cs typeface="+mn-cs"/>
                            </a:rPr>
                            <a:t>Artificial colours in foods can be identified using chromatography. Additives do not necessarily have a colour and therefore are identified using chemical analysis</a:t>
                          </a:r>
                          <a:r>
                            <a:rPr lang="en-GB" sz="1050" kern="1200" dirty="0" smtClean="0">
                              <a:solidFill>
                                <a:schemeClr val="tx1"/>
                              </a:solidFill>
                              <a:effectLst/>
                              <a:latin typeface="+mn-lt"/>
                              <a:ea typeface="+mn-ea"/>
                              <a:cs typeface="+mn-cs"/>
                            </a:rPr>
                            <a:t>. </a:t>
                          </a:r>
                        </a:p>
                      </a:txBody>
                      <a:tcPr/>
                    </a:tc>
                  </a:tr>
                  <a:tr h="1141441">
                    <a:tc>
                      <a:txBody>
                        <a:bodyPr/>
                        <a:lstStyle/>
                        <a:p>
                          <a:r>
                            <a:rPr lang="en-GB" sz="1400" dirty="0" smtClean="0"/>
                            <a:t>Distillation</a:t>
                          </a:r>
                          <a:endParaRPr lang="en-GB" sz="1400" dirty="0"/>
                        </a:p>
                      </a:txBody>
                      <a:tcPr/>
                    </a:tc>
                    <a:tc>
                      <a:txBody>
                        <a:bodyPr/>
                        <a:lstStyle/>
                        <a:p>
                          <a:endParaRPr lang="en-GB" dirty="0" smtClean="0"/>
                        </a:p>
                        <a:p>
                          <a:endParaRPr lang="en-GB" dirty="0" smtClean="0"/>
                        </a:p>
                        <a:p>
                          <a:endParaRPr lang="en-GB" dirty="0" smtClean="0"/>
                        </a:p>
                        <a:p>
                          <a:endParaRPr lang="en-GB" dirty="0" smtClean="0"/>
                        </a:p>
                      </a:txBody>
                      <a:tcPr/>
                    </a:tc>
                    <a:tc>
                      <a:txBody>
                        <a:bodyPr/>
                        <a:lstStyle/>
                        <a:p>
                          <a:pPr marL="171450" indent="-171450">
                            <a:buFont typeface="Arial" panose="020B0604020202020204" pitchFamily="34" charset="0"/>
                            <a:buChar char="•"/>
                          </a:pPr>
                          <a:r>
                            <a:rPr lang="en-GB" sz="1050" b="1" dirty="0" smtClean="0"/>
                            <a:t>Distillation is </a:t>
                          </a:r>
                          <a:r>
                            <a:rPr lang="en-GB" sz="1050" dirty="0" smtClean="0"/>
                            <a:t>when two liquids with </a:t>
                          </a:r>
                          <a:r>
                            <a:rPr lang="en-GB" sz="1050" i="1" dirty="0" smtClean="0"/>
                            <a:t>different boiling points </a:t>
                          </a:r>
                          <a:r>
                            <a:rPr lang="en-GB" sz="1050" dirty="0" smtClean="0"/>
                            <a:t>are separated</a:t>
                          </a:r>
                        </a:p>
                        <a:p>
                          <a:pPr marL="171450" indent="-171450">
                            <a:buFont typeface="Arial" panose="020B0604020202020204" pitchFamily="34" charset="0"/>
                            <a:buChar char="•"/>
                          </a:pPr>
                          <a:r>
                            <a:rPr lang="en-GB" sz="1050" dirty="0" smtClean="0"/>
                            <a:t>For example ethanol (alcohol) boils at 78 </a:t>
                          </a:r>
                          <a14:m>
                            <m:oMath xmlns:m="http://schemas.openxmlformats.org/officeDocument/2006/math">
                              <m:r>
                                <a:rPr lang="en-GB" sz="1050" i="1" smtClean="0">
                                  <a:latin typeface="Cambria Math"/>
                                  <a:ea typeface="Cambria Math"/>
                                </a:rPr>
                                <m:t>℃</m:t>
                              </m:r>
                            </m:oMath>
                          </a14:m>
                          <a:r>
                            <a:rPr lang="en-GB" sz="1050" dirty="0" smtClean="0"/>
                            <a:t>  and water boils at 100 </a:t>
                          </a:r>
                          <a14:m>
                            <m:oMath xmlns:m="http://schemas.openxmlformats.org/officeDocument/2006/math">
                              <m:r>
                                <a:rPr lang="en-GB" sz="1050" i="1" smtClean="0">
                                  <a:latin typeface="Cambria Math"/>
                                  <a:ea typeface="Cambria Math"/>
                                </a:rPr>
                                <m:t>℃</m:t>
                              </m:r>
                            </m:oMath>
                          </a14:m>
                          <a:endParaRPr lang="en-GB" sz="1050" dirty="0" smtClean="0"/>
                        </a:p>
                        <a:p>
                          <a:pPr marL="171450" indent="-171450">
                            <a:buFont typeface="Arial" panose="020B0604020202020204" pitchFamily="34" charset="0"/>
                            <a:buChar char="•"/>
                          </a:pPr>
                          <a:r>
                            <a:rPr lang="en-GB" sz="1050" dirty="0" smtClean="0"/>
                            <a:t>If you heat a mixture of water and ethanol to 80</a:t>
                          </a:r>
                          <a14:m>
                            <m:oMath xmlns:m="http://schemas.openxmlformats.org/officeDocument/2006/math">
                              <m:r>
                                <a:rPr lang="en-GB" sz="1050" i="1" smtClean="0">
                                  <a:latin typeface="Cambria Math"/>
                                  <a:ea typeface="Cambria Math"/>
                                </a:rPr>
                                <m:t>℃</m:t>
                              </m:r>
                            </m:oMath>
                          </a14:m>
                          <a:r>
                            <a:rPr lang="en-GB" sz="1050" dirty="0" smtClean="0"/>
                            <a:t>  the ethanol will </a:t>
                          </a:r>
                          <a:r>
                            <a:rPr lang="en-GB" sz="1050" b="1" dirty="0" smtClean="0"/>
                            <a:t>evaporate</a:t>
                          </a:r>
                          <a:r>
                            <a:rPr lang="en-GB" sz="1050" dirty="0" smtClean="0"/>
                            <a:t> but the water will not.</a:t>
                          </a:r>
                        </a:p>
                        <a:p>
                          <a:pPr marL="171450" indent="-171450">
                            <a:buFont typeface="Arial" panose="020B0604020202020204" pitchFamily="34" charset="0"/>
                            <a:buChar char="•"/>
                          </a:pPr>
                          <a:r>
                            <a:rPr lang="en-GB" sz="1050" dirty="0" smtClean="0"/>
                            <a:t>You then </a:t>
                          </a:r>
                          <a:r>
                            <a:rPr lang="en-GB" sz="1050" b="1" dirty="0" smtClean="0"/>
                            <a:t>condense</a:t>
                          </a:r>
                          <a:r>
                            <a:rPr lang="en-GB" sz="1050" dirty="0" smtClean="0"/>
                            <a:t> the ethanol and collect the pure ethanol</a:t>
                          </a:r>
                        </a:p>
                        <a:p>
                          <a:endParaRPr lang="en-GB" sz="1400" dirty="0"/>
                        </a:p>
                      </a:txBody>
                      <a:tcPr/>
                    </a:tc>
                  </a:tr>
                  <a:tr h="952831">
                    <a:tc>
                      <a:txBody>
                        <a:bodyPr/>
                        <a:lstStyle/>
                        <a:p>
                          <a:r>
                            <a:rPr lang="en-GB" sz="1400" dirty="0" smtClean="0"/>
                            <a:t>Crystallisation</a:t>
                          </a:r>
                          <a:endParaRPr lang="en-GB" sz="1400" dirty="0"/>
                        </a:p>
                      </a:txBody>
                      <a:tcPr/>
                    </a:tc>
                    <a:tc>
                      <a:txBody>
                        <a:bodyPr/>
                        <a:lstStyle/>
                        <a:p>
                          <a:endParaRPr lang="en-GB" dirty="0" smtClean="0"/>
                        </a:p>
                        <a:p>
                          <a:endParaRPr lang="en-GB" dirty="0" smtClean="0"/>
                        </a:p>
                        <a:p>
                          <a:endParaRPr lang="en-GB" dirty="0"/>
                        </a:p>
                      </a:txBody>
                      <a:tcPr/>
                    </a:tc>
                    <a:tc>
                      <a:txBody>
                        <a:bodyPr/>
                        <a:lstStyle/>
                        <a:p>
                          <a:pPr marL="285750" indent="-285750">
                            <a:buFont typeface="Arial" panose="020B0604020202020204" pitchFamily="34" charset="0"/>
                            <a:buChar char="•"/>
                          </a:pPr>
                          <a:r>
                            <a:rPr lang="en-GB" sz="1050" dirty="0" smtClean="0"/>
                            <a:t>Crystallisation</a:t>
                          </a:r>
                          <a:r>
                            <a:rPr lang="en-GB" sz="1050" baseline="0" dirty="0" smtClean="0"/>
                            <a:t> is when a solvent is evaporated from a solute. The evaporation should happen until the solution is </a:t>
                          </a:r>
                          <a:r>
                            <a:rPr lang="en-GB" sz="1050" b="1" baseline="0" dirty="0" smtClean="0"/>
                            <a:t>saturated</a:t>
                          </a:r>
                          <a:r>
                            <a:rPr lang="en-GB" sz="1050" baseline="0" dirty="0" smtClean="0"/>
                            <a:t> (has as much solid dissolved in the solution as possible). The solution should the be allowed to cool, as the solution cools crystals will grow. The crystals can then be separated and dried.</a:t>
                          </a:r>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56629380"/>
                  </p:ext>
                </p:extLst>
              </p:nvPr>
            </p:nvGraphicFramePr>
            <p:xfrm>
              <a:off x="349419" y="3068961"/>
              <a:ext cx="9145017" cy="3635071"/>
            </p:xfrm>
            <a:graphic>
              <a:graphicData uri="http://schemas.openxmlformats.org/drawingml/2006/table">
                <a:tbl>
                  <a:tblPr firstRow="1" bandRow="1">
                    <a:tableStyleId>{5940675A-B579-460E-94D1-54222C63F5DA}</a:tableStyleId>
                  </a:tblPr>
                  <a:tblGrid>
                    <a:gridCol w="1295544"/>
                    <a:gridCol w="3092013"/>
                    <a:gridCol w="4757460"/>
                  </a:tblGrid>
                  <a:tr h="304800">
                    <a:tc>
                      <a:txBody>
                        <a:bodyPr/>
                        <a:lstStyle/>
                        <a:p>
                          <a:pPr algn="ctr"/>
                          <a:r>
                            <a:rPr lang="en-GB" sz="1400" b="1" dirty="0" smtClean="0"/>
                            <a:t>Name </a:t>
                          </a:r>
                          <a:endParaRPr lang="en-GB" sz="1400" b="1" dirty="0"/>
                        </a:p>
                      </a:txBody>
                      <a:tcPr/>
                    </a:tc>
                    <a:tc>
                      <a:txBody>
                        <a:bodyPr/>
                        <a:lstStyle/>
                        <a:p>
                          <a:pPr algn="ctr"/>
                          <a:r>
                            <a:rPr lang="en-GB" sz="1400" b="1" dirty="0" smtClean="0"/>
                            <a:t>Diagram </a:t>
                          </a:r>
                          <a:endParaRPr lang="en-GB" sz="1400" b="1" dirty="0"/>
                        </a:p>
                      </a:txBody>
                      <a:tcPr/>
                    </a:tc>
                    <a:tc>
                      <a:txBody>
                        <a:bodyPr/>
                        <a:lstStyle/>
                        <a:p>
                          <a:pPr algn="ctr"/>
                          <a:r>
                            <a:rPr lang="en-GB" sz="1400" b="1" dirty="0" smtClean="0"/>
                            <a:t>Explanation</a:t>
                          </a:r>
                          <a:endParaRPr lang="en-GB" sz="1400" b="1" dirty="0"/>
                        </a:p>
                      </a:txBody>
                      <a:tcPr/>
                    </a:tc>
                  </a:tr>
                  <a:tr h="1188720">
                    <a:tc>
                      <a:txBody>
                        <a:bodyPr/>
                        <a:lstStyle/>
                        <a:p>
                          <a:pPr algn="ctr"/>
                          <a:r>
                            <a:rPr lang="en-GB" sz="1200" dirty="0" smtClean="0"/>
                            <a:t>Chromatography</a:t>
                          </a:r>
                          <a:endParaRPr lang="en-GB" sz="1200" dirty="0"/>
                        </a:p>
                      </a:txBody>
                      <a:tcPr/>
                    </a:tc>
                    <a:tc>
                      <a:txBody>
                        <a:bodyPr/>
                        <a:lstStyle/>
                        <a:p>
                          <a:endParaRPr lang="en-GB" dirty="0" smtClean="0"/>
                        </a:p>
                        <a:p>
                          <a:endParaRPr lang="en-GB" dirty="0" smtClean="0"/>
                        </a:p>
                        <a:p>
                          <a:endParaRPr lang="en-GB" dirty="0" smtClean="0"/>
                        </a:p>
                        <a:p>
                          <a:endParaRPr lang="en-GB" dirty="0"/>
                        </a:p>
                      </a:txBody>
                      <a:tcPr/>
                    </a:tc>
                    <a:tc>
                      <a:txBody>
                        <a:bodyPr/>
                        <a:lstStyle/>
                        <a:p>
                          <a:pPr marL="171450" indent="-171450">
                            <a:buFont typeface="Arial" panose="020B0604020202020204" pitchFamily="34" charset="0"/>
                            <a:buChar char="•"/>
                          </a:pPr>
                          <a:r>
                            <a:rPr lang="en-GB" sz="1000" kern="1200" dirty="0" smtClean="0">
                              <a:solidFill>
                                <a:schemeClr val="tx1"/>
                              </a:solidFill>
                              <a:effectLst/>
                              <a:latin typeface="+mn-lt"/>
                              <a:ea typeface="+mn-ea"/>
                              <a:cs typeface="+mn-cs"/>
                            </a:rPr>
                            <a:t>Different substances travel different distances</a:t>
                          </a:r>
                          <a:r>
                            <a:rPr lang="en-GB" sz="1000" kern="1200" baseline="0" dirty="0" smtClean="0">
                              <a:solidFill>
                                <a:schemeClr val="tx1"/>
                              </a:solidFill>
                              <a:effectLst/>
                              <a:latin typeface="+mn-lt"/>
                              <a:ea typeface="+mn-ea"/>
                              <a:cs typeface="+mn-cs"/>
                            </a:rPr>
                            <a:t> up the paper depending on their solubility in the solvent used (it is often water but not always). The more soluble, the further it moves up the paper</a:t>
                          </a:r>
                        </a:p>
                        <a:p>
                          <a:pPr marL="171450" indent="-171450">
                            <a:buFont typeface="Arial" panose="020B0604020202020204" pitchFamily="34" charset="0"/>
                            <a:buChar char="•"/>
                          </a:pPr>
                          <a:r>
                            <a:rPr lang="en-GB" sz="1000" kern="1200" dirty="0" smtClean="0">
                              <a:solidFill>
                                <a:schemeClr val="tx1"/>
                              </a:solidFill>
                              <a:effectLst/>
                              <a:latin typeface="+mn-lt"/>
                              <a:ea typeface="+mn-ea"/>
                              <a:cs typeface="+mn-cs"/>
                            </a:rPr>
                            <a:t>Line must be drawn with pencil because pencil will not run.</a:t>
                          </a:r>
                        </a:p>
                        <a:p>
                          <a:pPr marL="171450" indent="-171450">
                            <a:buFont typeface="Arial" panose="020B0604020202020204" pitchFamily="34" charset="0"/>
                            <a:buChar char="•"/>
                          </a:pPr>
                          <a:r>
                            <a:rPr lang="en-GB" sz="1000" kern="1200" dirty="0" smtClean="0">
                              <a:solidFill>
                                <a:schemeClr val="tx1"/>
                              </a:solidFill>
                              <a:effectLst/>
                              <a:latin typeface="+mn-lt"/>
                              <a:ea typeface="+mn-ea"/>
                              <a:cs typeface="+mn-cs"/>
                            </a:rPr>
                            <a:t>Artificial colours in foods can be identified using chromatography. Additives do not necessarily have a colour and therefore are identified using chemical analysis</a:t>
                          </a:r>
                          <a:r>
                            <a:rPr lang="en-GB" sz="1050" kern="1200" dirty="0" smtClean="0">
                              <a:solidFill>
                                <a:schemeClr val="tx1"/>
                              </a:solidFill>
                              <a:effectLst/>
                              <a:latin typeface="+mn-lt"/>
                              <a:ea typeface="+mn-ea"/>
                              <a:cs typeface="+mn-cs"/>
                            </a:rPr>
                            <a:t>. </a:t>
                          </a:r>
                        </a:p>
                      </a:txBody>
                      <a:tcPr/>
                    </a:tc>
                  </a:tr>
                  <a:tr h="1188720">
                    <a:tc>
                      <a:txBody>
                        <a:bodyPr/>
                        <a:lstStyle/>
                        <a:p>
                          <a:r>
                            <a:rPr lang="en-GB" sz="1400" dirty="0" smtClean="0"/>
                            <a:t>Distillation</a:t>
                          </a:r>
                          <a:endParaRPr lang="en-GB" sz="1400" dirty="0"/>
                        </a:p>
                      </a:txBody>
                      <a:tcPr/>
                    </a:tc>
                    <a:tc>
                      <a:txBody>
                        <a:bodyPr/>
                        <a:lstStyle/>
                        <a:p>
                          <a:endParaRPr lang="en-GB" dirty="0" smtClean="0"/>
                        </a:p>
                        <a:p>
                          <a:endParaRPr lang="en-GB" dirty="0" smtClean="0"/>
                        </a:p>
                        <a:p>
                          <a:endParaRPr lang="en-GB" dirty="0" smtClean="0"/>
                        </a:p>
                        <a:p>
                          <a:endParaRPr lang="en-GB" dirty="0" smtClean="0"/>
                        </a:p>
                      </a:txBody>
                      <a:tcPr/>
                    </a:tc>
                    <a:tc>
                      <a:txBody>
                        <a:bodyPr/>
                        <a:lstStyle/>
                        <a:p>
                          <a:endParaRPr lang="en-US"/>
                        </a:p>
                      </a:txBody>
                      <a:tcPr>
                        <a:blipFill rotWithShape="1">
                          <a:blip r:embed="rId3"/>
                          <a:stretch>
                            <a:fillRect l="-92308" t="-125510" r="-128" b="-79592"/>
                          </a:stretch>
                        </a:blipFill>
                      </a:tcPr>
                    </a:tc>
                  </a:tr>
                  <a:tr h="952831">
                    <a:tc>
                      <a:txBody>
                        <a:bodyPr/>
                        <a:lstStyle/>
                        <a:p>
                          <a:r>
                            <a:rPr lang="en-GB" sz="1400" dirty="0" smtClean="0"/>
                            <a:t>Crystallisation</a:t>
                          </a:r>
                          <a:endParaRPr lang="en-GB" sz="1400" dirty="0"/>
                        </a:p>
                      </a:txBody>
                      <a:tcPr/>
                    </a:tc>
                    <a:tc>
                      <a:txBody>
                        <a:bodyPr/>
                        <a:lstStyle/>
                        <a:p>
                          <a:endParaRPr lang="en-GB" dirty="0" smtClean="0"/>
                        </a:p>
                        <a:p>
                          <a:endParaRPr lang="en-GB" dirty="0" smtClean="0"/>
                        </a:p>
                        <a:p>
                          <a:endParaRPr lang="en-GB" dirty="0"/>
                        </a:p>
                      </a:txBody>
                      <a:tcPr/>
                    </a:tc>
                    <a:tc>
                      <a:txBody>
                        <a:bodyPr/>
                        <a:lstStyle/>
                        <a:p>
                          <a:pPr marL="285750" indent="-285750">
                            <a:buFont typeface="Arial" panose="020B0604020202020204" pitchFamily="34" charset="0"/>
                            <a:buChar char="•"/>
                          </a:pPr>
                          <a:r>
                            <a:rPr lang="en-GB" sz="1050" dirty="0" smtClean="0"/>
                            <a:t>Crystallisation</a:t>
                          </a:r>
                          <a:r>
                            <a:rPr lang="en-GB" sz="1050" baseline="0" dirty="0" smtClean="0"/>
                            <a:t> is when a solvent is evaporated from a </a:t>
                          </a:r>
                          <a:r>
                            <a:rPr lang="en-GB" sz="1050" baseline="0" dirty="0" smtClean="0"/>
                            <a:t>solute. The evaporation should happen until the solution is </a:t>
                          </a:r>
                          <a:r>
                            <a:rPr lang="en-GB" sz="1050" b="1" baseline="0" dirty="0" smtClean="0"/>
                            <a:t>saturated</a:t>
                          </a:r>
                          <a:r>
                            <a:rPr lang="en-GB" sz="1050" baseline="0" dirty="0" smtClean="0"/>
                            <a:t> (has as much solid dissolved in the solution as possible). The solution should the be allowed to cool, as the solution cools crystals will grow. The crystals can then be separated and dried.</a:t>
                          </a:r>
                          <a:endParaRPr lang="en-GB" sz="1050" baseline="0" dirty="0" smtClean="0"/>
                        </a:p>
                      </a:txBody>
                      <a:tcPr/>
                    </a:tc>
                  </a:tr>
                </a:tbl>
              </a:graphicData>
            </a:graphic>
          </p:graphicFrame>
        </mc:Fallback>
      </mc:AlternateContent>
      <p:pic>
        <p:nvPicPr>
          <p:cNvPr id="13" name="Picture 4" descr="A pencil line is drawn, and spots of ink or plant dye are placed on it. There is a basin containing solv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8971" y="3645024"/>
            <a:ext cx="814899" cy="5641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temperature reaches 78 degrees celcius, vapour condenses in a condenser, ethanol drips out into a bea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4688" y="4609828"/>
            <a:ext cx="1512168" cy="11072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8971" y="5814858"/>
            <a:ext cx="1008112" cy="71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45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smtClean="0">
                <a:latin typeface="Berlin Sans FB Demi" panose="020E0802020502020306" pitchFamily="34" charset="0"/>
              </a:rPr>
              <a:t>Chemistry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5: The Periodic Table- Trends and Patterns</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5464440"/>
              </p:ext>
            </p:extLst>
          </p:nvPr>
        </p:nvGraphicFramePr>
        <p:xfrm>
          <a:off x="5457056" y="116633"/>
          <a:ext cx="4310112" cy="719706"/>
        </p:xfrm>
        <a:graphic>
          <a:graphicData uri="http://schemas.openxmlformats.org/drawingml/2006/table">
            <a:tbl>
              <a:tblPr firstRow="1" bandRow="1">
                <a:tableStyleId>{5940675A-B579-460E-94D1-54222C63F5DA}</a:tableStyleId>
              </a:tblPr>
              <a:tblGrid>
                <a:gridCol w="1069752"/>
                <a:gridCol w="3240360"/>
              </a:tblGrid>
              <a:tr h="302947">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6759">
                <a:tc>
                  <a:txBody>
                    <a:bodyPr/>
                    <a:lstStyle/>
                    <a:p>
                      <a:r>
                        <a:rPr lang="en-GB" sz="1000" dirty="0" smtClean="0"/>
                        <a:t>Retention</a:t>
                      </a:r>
                      <a:r>
                        <a:rPr lang="en-GB" sz="1000" baseline="0" dirty="0" smtClean="0"/>
                        <a:t> Factor</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ratio</a:t>
                      </a:r>
                      <a:r>
                        <a:rPr lang="en-GB" sz="1000" baseline="0" dirty="0" smtClean="0"/>
                        <a:t> between the distance travelled by the substance and the distance travelled by the solvent.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97392" y="836712"/>
                <a:ext cx="5256584" cy="4705519"/>
              </a:xfrm>
              <a:prstGeom prst="rect">
                <a:avLst/>
              </a:prstGeom>
              <a:noFill/>
              <a:ln w="19050">
                <a:solidFill>
                  <a:schemeClr val="accent2"/>
                </a:solidFill>
              </a:ln>
            </p:spPr>
            <p:txBody>
              <a:bodyPr wrap="square" rtlCol="0">
                <a:spAutoFit/>
              </a:bodyPr>
              <a:lstStyle/>
              <a:p>
                <a:r>
                  <a:rPr lang="en-GB" sz="1200" dirty="0" smtClean="0">
                    <a:latin typeface="Berlin Sans FB Demi" panose="020E0802020502020306" pitchFamily="34" charset="0"/>
                  </a:rPr>
                  <a:t>Chromatography and Rf values</a:t>
                </a:r>
              </a:p>
              <a:p>
                <a:pPr marL="171450" indent="-171450">
                  <a:buFont typeface="Arial" panose="020B0604020202020204" pitchFamily="34" charset="0"/>
                  <a:buChar char="•"/>
                </a:pPr>
                <a:r>
                  <a:rPr lang="en-GB" sz="1100" dirty="0" smtClean="0"/>
                  <a:t>When carrying out chromatography we can calculate an Rf (retention factor) value/</a:t>
                </a:r>
              </a:p>
              <a:p>
                <a:pPr marL="171450" indent="-171450">
                  <a:buFont typeface="Arial" panose="020B0604020202020204" pitchFamily="34" charset="0"/>
                  <a:buChar char="•"/>
                </a:pPr>
                <a:r>
                  <a:rPr lang="en-GB" sz="1100" dirty="0" smtClean="0"/>
                  <a:t>The retention factor is a ratio between the distance travelled by the solvent and the distance travelled by a compound.</a:t>
                </a:r>
              </a:p>
              <a:p>
                <a:pPr marL="171450" indent="-171450">
                  <a:buFont typeface="Arial" panose="020B0604020202020204" pitchFamily="34" charset="0"/>
                  <a:buChar char="•"/>
                </a:pPr>
                <a:r>
                  <a:rPr lang="en-GB" sz="1100" dirty="0" smtClean="0"/>
                  <a:t>Chromatography has two phases- a stationary phase where particles can’t move (the filter paper in most cases), a mobile phase where particles can move (a solvent for example water). </a:t>
                </a:r>
              </a:p>
              <a:p>
                <a:pPr marL="171450" indent="-171450">
                  <a:buFont typeface="Arial" panose="020B0604020202020204" pitchFamily="34" charset="0"/>
                  <a:buChar char="•"/>
                </a:pPr>
                <a:r>
                  <a:rPr lang="en-GB" sz="1100" dirty="0" smtClean="0"/>
                  <a:t>Different compounds will have different Rf values in different solvents, this allow us to see whether a substance is pure or impure.</a:t>
                </a:r>
              </a:p>
              <a:p>
                <a:pPr marL="171450" indent="-171450">
                  <a:buFont typeface="Arial" panose="020B0604020202020204" pitchFamily="34" charset="0"/>
                  <a:buChar char="•"/>
                </a:pPr>
                <a:r>
                  <a:rPr lang="en-GB" sz="1100" dirty="0" smtClean="0"/>
                  <a:t>To calculate Rf value you need to divide the distance moved by the solvent by the distance moved by the spot.</a:t>
                </a:r>
              </a:p>
              <a:p>
                <a:pPr marL="171450" indent="-171450">
                  <a:buFont typeface="Arial" panose="020B0604020202020204" pitchFamily="34" charset="0"/>
                  <a:buChar char="•"/>
                </a:pPr>
                <a:r>
                  <a:rPr lang="en-GB" sz="1100" dirty="0" smtClean="0"/>
                  <a:t>For example to work out the Rf for the spot further up the paper:</a:t>
                </a:r>
              </a:p>
              <a:p>
                <a:pPr marL="171450" indent="-171450">
                  <a:buFont typeface="Arial" panose="020B0604020202020204" pitchFamily="34" charset="0"/>
                  <a:buChar char="•"/>
                </a:pPr>
                <a:r>
                  <a:rPr lang="en-GB" sz="1100" dirty="0"/>
                  <a:t>Rf</a:t>
                </a:r>
                <a14:m>
                  <m:oMath xmlns:m="http://schemas.openxmlformats.org/officeDocument/2006/math">
                    <m:r>
                      <a:rPr lang="en-GB" sz="1100" i="1">
                        <a:latin typeface="Cambria Math"/>
                      </a:rPr>
                      <m:t>=</m:t>
                    </m:r>
                    <m:f>
                      <m:fPr>
                        <m:ctrlPr>
                          <a:rPr lang="en-GB" sz="1100" i="1">
                            <a:latin typeface="Cambria Math" panose="02040503050406030204" pitchFamily="18" charset="0"/>
                          </a:rPr>
                        </m:ctrlPr>
                      </m:fPr>
                      <m:num>
                        <m:r>
                          <a:rPr lang="en-GB" sz="1100" i="1">
                            <a:latin typeface="Cambria Math"/>
                          </a:rPr>
                          <m:t>𝐵</m:t>
                        </m:r>
                      </m:num>
                      <m:den>
                        <m:r>
                          <a:rPr lang="en-GB" sz="1100" i="1">
                            <a:latin typeface="Cambria Math"/>
                          </a:rPr>
                          <m:t>𝐴</m:t>
                        </m:r>
                      </m:den>
                    </m:f>
                  </m:oMath>
                </a14:m>
                <a:r>
                  <a:rPr lang="en-GB" sz="1100" dirty="0" smtClean="0"/>
                  <a:t>  </a:t>
                </a:r>
                <a:r>
                  <a:rPr lang="en-GB" sz="1100" dirty="0"/>
                  <a:t>Rf</a:t>
                </a:r>
                <a14:m>
                  <m:oMath xmlns:m="http://schemas.openxmlformats.org/officeDocument/2006/math">
                    <m:r>
                      <a:rPr lang="en-GB" sz="1100" i="1">
                        <a:latin typeface="Cambria Math"/>
                      </a:rPr>
                      <m:t>=</m:t>
                    </m:r>
                    <m:f>
                      <m:fPr>
                        <m:ctrlPr>
                          <a:rPr lang="en-GB" sz="1100" b="0" i="1" smtClean="0">
                            <a:latin typeface="Cambria Math" panose="02040503050406030204" pitchFamily="18" charset="0"/>
                          </a:rPr>
                        </m:ctrlPr>
                      </m:fPr>
                      <m:num>
                        <m:r>
                          <a:rPr lang="en-GB" sz="1100" b="0" i="1" smtClean="0">
                            <a:latin typeface="Cambria Math"/>
                          </a:rPr>
                          <m:t>7.5</m:t>
                        </m:r>
                      </m:num>
                      <m:den>
                        <m:r>
                          <a:rPr lang="en-GB" sz="1100" b="0" i="1" smtClean="0">
                            <a:latin typeface="Cambria Math"/>
                          </a:rPr>
                          <m:t>10</m:t>
                        </m:r>
                      </m:den>
                    </m:f>
                    <m:r>
                      <a:rPr lang="en-GB" sz="1100" b="0" i="1" smtClean="0">
                        <a:latin typeface="Cambria Math"/>
                      </a:rPr>
                      <m:t>=0.75</m:t>
                    </m:r>
                  </m:oMath>
                </a14:m>
                <a:endParaRPr lang="en-GB" sz="1100" dirty="0"/>
              </a:p>
              <a:p>
                <a:pPr marL="171450" indent="-171450">
                  <a:buFont typeface="Arial" panose="020B0604020202020204" pitchFamily="34" charset="0"/>
                  <a:buChar char="•"/>
                </a:pPr>
                <a:r>
                  <a:rPr lang="en-GB" sz="1100" dirty="0" smtClean="0"/>
                  <a:t>There are no units as the answer is a ratio</a:t>
                </a:r>
              </a:p>
              <a:p>
                <a:pPr marL="171450" indent="-171450">
                  <a:buFont typeface="Arial" panose="020B0604020202020204" pitchFamily="34" charset="0"/>
                  <a:buChar char="•"/>
                </a:pPr>
                <a:r>
                  <a:rPr lang="en-GB" sz="1100" dirty="0" smtClean="0"/>
                  <a:t>The higher the Rf the further the spot has moved up the paper, compared to the solvent.</a:t>
                </a:r>
                <a:endParaRPr lang="en-GB" sz="1100" dirty="0"/>
              </a:p>
              <a:p>
                <a:pPr marL="171450" indent="-171450">
                  <a:buFont typeface="Arial" panose="020B0604020202020204" pitchFamily="34" charset="0"/>
                  <a:buChar char="•"/>
                </a:pPr>
                <a:endParaRPr lang="en-GB" sz="1200" dirty="0"/>
              </a:p>
              <a:p>
                <a:endParaRPr lang="en-GB" sz="1200" dirty="0" smtClean="0"/>
              </a:p>
              <a:p>
                <a:endParaRPr lang="en-GB" sz="1200" dirty="0"/>
              </a:p>
              <a:p>
                <a:endParaRPr lang="en-GB" sz="1200" dirty="0" smtClean="0">
                  <a:latin typeface="Berlin Sans FB Demi" panose="020E0802020502020306" pitchFamily="34" charset="0"/>
                </a:endParaRPr>
              </a:p>
              <a:p>
                <a:endParaRPr lang="en-GB" sz="1200" dirty="0">
                  <a:latin typeface="Berlin Sans FB Demi" panose="020E0802020502020306" pitchFamily="34" charset="0"/>
                </a:endParaRPr>
              </a:p>
              <a:p>
                <a:endParaRPr lang="en-GB" sz="1200" dirty="0" smtClean="0">
                  <a:latin typeface="Berlin Sans FB Demi" panose="020E0802020502020306" pitchFamily="34" charset="0"/>
                </a:endParaRPr>
              </a:p>
              <a:p>
                <a:endParaRPr lang="en-GB" sz="1200" dirty="0">
                  <a:latin typeface="Berlin Sans FB Demi" panose="020E0802020502020306" pitchFamily="34" charset="0"/>
                </a:endParaRPr>
              </a:p>
              <a:p>
                <a:endParaRPr lang="en-GB" sz="1200" dirty="0" smtClean="0">
                  <a:latin typeface="Berlin Sans FB Demi" panose="020E0802020502020306" pitchFamily="34" charset="0"/>
                </a:endParaRPr>
              </a:p>
              <a:p>
                <a:endParaRPr lang="en-GB" sz="1100" dirty="0" smtClean="0"/>
              </a:p>
              <a:p>
                <a:endParaRPr lang="en-GB" sz="1100" dirty="0"/>
              </a:p>
            </p:txBody>
          </p:sp>
        </mc:Choice>
        <mc:Fallback xmlns="">
          <p:sp>
            <p:nvSpPr>
              <p:cNvPr id="3" name="TextBox 2"/>
              <p:cNvSpPr txBox="1">
                <a:spLocks noRot="1" noChangeAspect="1" noMove="1" noResize="1" noEditPoints="1" noAdjustHandles="1" noChangeArrowheads="1" noChangeShapeType="1" noTextEdit="1"/>
              </p:cNvSpPr>
              <p:nvPr/>
            </p:nvSpPr>
            <p:spPr>
              <a:xfrm>
                <a:off x="97392" y="836712"/>
                <a:ext cx="5256584" cy="4705519"/>
              </a:xfrm>
              <a:prstGeom prst="rect">
                <a:avLst/>
              </a:prstGeom>
              <a:blipFill rotWithShape="1">
                <a:blip r:embed="rId3"/>
                <a:stretch>
                  <a:fillRect/>
                </a:stretch>
              </a:blipFill>
              <a:ln w="19050">
                <a:solidFill>
                  <a:schemeClr val="accent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419491836"/>
                  </p:ext>
                </p:extLst>
              </p:nvPr>
            </p:nvGraphicFramePr>
            <p:xfrm>
              <a:off x="5529064" y="980728"/>
              <a:ext cx="4109641" cy="1161835"/>
            </p:xfrm>
            <a:graphic>
              <a:graphicData uri="http://schemas.openxmlformats.org/drawingml/2006/table">
                <a:tbl>
                  <a:tblPr firstRow="1" bandRow="1">
                    <a:tableStyleId>{5940675A-B579-460E-94D1-54222C63F5DA}</a:tableStyleId>
                  </a:tblPr>
                  <a:tblGrid>
                    <a:gridCol w="864096"/>
                    <a:gridCol w="3245545"/>
                  </a:tblGrid>
                  <a:tr h="390514">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 and units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71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t>Rf</a:t>
                          </a:r>
                          <a14:m>
                            <m:oMath xmlns:m="http://schemas.openxmlformats.org/officeDocument/2006/math">
                              <m:r>
                                <a:rPr lang="en-GB" sz="1000" b="0" i="1" smtClean="0">
                                  <a:latin typeface="Cambria Math"/>
                                </a:rPr>
                                <m:t>=</m:t>
                              </m:r>
                              <m:f>
                                <m:fPr>
                                  <m:ctrlPr>
                                    <a:rPr lang="en-GB" sz="1000" b="0" i="1" smtClean="0">
                                      <a:latin typeface="Cambria Math" panose="02040503050406030204" pitchFamily="18" charset="0"/>
                                    </a:rPr>
                                  </m:ctrlPr>
                                </m:fPr>
                                <m:num>
                                  <m:r>
                                    <a:rPr lang="en-GB" sz="1000" b="0" i="1" smtClean="0">
                                      <a:latin typeface="Cambria Math"/>
                                    </a:rPr>
                                    <m:t>𝐵</m:t>
                                  </m:r>
                                </m:num>
                                <m:den>
                                  <m:r>
                                    <a:rPr lang="en-GB" sz="1000" b="0" i="1" smtClean="0">
                                      <a:latin typeface="Cambria Math"/>
                                    </a:rPr>
                                    <m:t>𝐴</m:t>
                                  </m:r>
                                </m:den>
                              </m:f>
                            </m:oMath>
                          </a14:m>
                          <a:endParaRPr lang="en-GB"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1" dirty="0" smtClean="0">
                            <a:latin typeface="Cambria Math"/>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baseline="0" dirty="0" smtClean="0"/>
                            <a:t>Rf = Retention Factor (no units)</a:t>
                          </a:r>
                        </a:p>
                        <a:p>
                          <a:r>
                            <a:rPr lang="en-GB" sz="1000" i="1" baseline="0" dirty="0" smtClean="0"/>
                            <a:t>B = Distance travelled by substance (cm)</a:t>
                          </a:r>
                        </a:p>
                        <a:p>
                          <a:r>
                            <a:rPr lang="en-GB" sz="1000" i="1" baseline="0" dirty="0" smtClean="0"/>
                            <a:t>A= Distance travelled by solvent (cm)</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892643337"/>
                  </p:ext>
                </p:extLst>
              </p:nvPr>
            </p:nvGraphicFramePr>
            <p:xfrm>
              <a:off x="5529064" y="980728"/>
              <a:ext cx="4109641" cy="1161835"/>
            </p:xfrm>
            <a:graphic>
              <a:graphicData uri="http://schemas.openxmlformats.org/drawingml/2006/table">
                <a:tbl>
                  <a:tblPr firstRow="1" bandRow="1">
                    <a:tableStyleId>{5940675A-B579-460E-94D1-54222C63F5DA}</a:tableStyleId>
                  </a:tblPr>
                  <a:tblGrid>
                    <a:gridCol w="864096"/>
                    <a:gridCol w="3245545"/>
                  </a:tblGrid>
                  <a:tr h="390514">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 and units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7132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4"/>
                          <a:stretch>
                            <a:fillRect l="-704" t="-51587" r="-375352" b="-794"/>
                          </a:stretch>
                        </a:blipFill>
                      </a:tcPr>
                    </a:tc>
                    <a:tc>
                      <a:txBody>
                        <a:bodyPr/>
                        <a:lstStyle/>
                        <a:p>
                          <a:r>
                            <a:rPr lang="en-GB" sz="1000" i="1" baseline="0" dirty="0" smtClean="0"/>
                            <a:t>Rf = Retention Factor (no units)</a:t>
                          </a:r>
                        </a:p>
                        <a:p>
                          <a:r>
                            <a:rPr lang="en-GB" sz="1000" i="1" baseline="0" dirty="0" smtClean="0"/>
                            <a:t>B = Distance travelled by substance (cm)</a:t>
                          </a:r>
                        </a:p>
                        <a:p>
                          <a:r>
                            <a:rPr lang="en-GB" sz="1000" i="1" baseline="0" dirty="0" smtClean="0"/>
                            <a:t>A= Distance travelled by </a:t>
                          </a:r>
                          <a:r>
                            <a:rPr lang="en-GB" sz="1000" i="1" baseline="0" dirty="0" smtClean="0"/>
                            <a:t>solvent (</a:t>
                          </a:r>
                          <a:r>
                            <a:rPr lang="en-GB" sz="1000" i="1" baseline="0" dirty="0" smtClean="0"/>
                            <a:t>cm)</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pic>
        <p:nvPicPr>
          <p:cNvPr id="1026" name="Picture 2" descr="Image resul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9845" y="3685799"/>
            <a:ext cx="1949921" cy="16561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517518" y="2276872"/>
            <a:ext cx="4116002" cy="1384995"/>
          </a:xfrm>
          <a:prstGeom prst="rect">
            <a:avLst/>
          </a:prstGeom>
          <a:noFill/>
          <a:ln w="19050">
            <a:solidFill>
              <a:schemeClr val="accent2"/>
            </a:solidFill>
          </a:ln>
        </p:spPr>
        <p:txBody>
          <a:bodyPr wrap="square" rtlCol="0">
            <a:spAutoFit/>
          </a:bodyPr>
          <a:lstStyle/>
          <a:p>
            <a:r>
              <a:rPr lang="en-GB" sz="1200" dirty="0" smtClean="0">
                <a:latin typeface="Berlin Sans FB Demi" panose="020E0802020502020306" pitchFamily="34" charset="0"/>
              </a:rPr>
              <a:t>Melting Point and </a:t>
            </a:r>
            <a:r>
              <a:rPr lang="en-GB" sz="1200" dirty="0">
                <a:latin typeface="Berlin Sans FB Demi" panose="020E0802020502020306" pitchFamily="34" charset="0"/>
              </a:rPr>
              <a:t>B</a:t>
            </a:r>
            <a:r>
              <a:rPr lang="en-GB" sz="1200" dirty="0" smtClean="0">
                <a:latin typeface="Berlin Sans FB Demi" panose="020E0802020502020306" pitchFamily="34" charset="0"/>
              </a:rPr>
              <a:t>oiling point</a:t>
            </a:r>
            <a:endParaRPr lang="en-GB" sz="1200" dirty="0">
              <a:latin typeface="Berlin Sans FB Demi" panose="020E0802020502020306" pitchFamily="34" charset="0"/>
            </a:endParaRPr>
          </a:p>
          <a:p>
            <a:pPr marL="171450" indent="-171450">
              <a:buFont typeface="Arial" panose="020B0604020202020204" pitchFamily="34" charset="0"/>
              <a:buChar char="•"/>
            </a:pPr>
            <a:r>
              <a:rPr lang="en-GB" sz="1200" dirty="0" smtClean="0"/>
              <a:t>A chemically pure substance will melt or boil at a very specific temperature. </a:t>
            </a:r>
          </a:p>
          <a:p>
            <a:pPr marL="171450" indent="-171450">
              <a:buFont typeface="Arial" panose="020B0604020202020204" pitchFamily="34" charset="0"/>
              <a:buChar char="•"/>
            </a:pPr>
            <a:r>
              <a:rPr lang="en-GB" sz="1200" dirty="0"/>
              <a:t> </a:t>
            </a:r>
            <a:r>
              <a:rPr lang="en-GB" sz="1200" dirty="0" smtClean="0"/>
              <a:t>If a substance is chemically impure it will melt or boil at a lower temperature and across a broader range.</a:t>
            </a:r>
          </a:p>
          <a:p>
            <a:pPr marL="171450" indent="-171450">
              <a:buFont typeface="Arial" panose="020B0604020202020204" pitchFamily="34" charset="0"/>
              <a:buChar char="•"/>
            </a:pPr>
            <a:r>
              <a:rPr lang="en-GB" sz="1200" dirty="0"/>
              <a:t> </a:t>
            </a:r>
            <a:r>
              <a:rPr lang="en-GB" sz="1200" dirty="0" smtClean="0"/>
              <a:t>The closer the substance is to the melting point the purer the substance.</a:t>
            </a:r>
          </a:p>
        </p:txBody>
      </p:sp>
      <p:sp>
        <p:nvSpPr>
          <p:cNvPr id="14" name="TextBox 13"/>
          <p:cNvSpPr txBox="1"/>
          <p:nvPr/>
        </p:nvSpPr>
        <p:spPr>
          <a:xfrm>
            <a:off x="5523046" y="3814267"/>
            <a:ext cx="4116002" cy="830997"/>
          </a:xfrm>
          <a:prstGeom prst="rect">
            <a:avLst/>
          </a:prstGeom>
          <a:noFill/>
          <a:ln w="19050">
            <a:solidFill>
              <a:schemeClr val="accent2"/>
            </a:solidFill>
          </a:ln>
        </p:spPr>
        <p:txBody>
          <a:bodyPr wrap="square" rtlCol="0">
            <a:spAutoFit/>
          </a:bodyPr>
          <a:lstStyle/>
          <a:p>
            <a:r>
              <a:rPr lang="en-GB" sz="1200" dirty="0" smtClean="0">
                <a:latin typeface="Berlin Sans FB Demi" panose="020E0802020502020306" pitchFamily="34" charset="0"/>
              </a:rPr>
              <a:t>Formulations</a:t>
            </a:r>
          </a:p>
          <a:p>
            <a:pPr marL="171450" indent="-171450">
              <a:buFont typeface="Arial" panose="020B0604020202020204" pitchFamily="34" charset="0"/>
              <a:buChar char="•"/>
            </a:pPr>
            <a:r>
              <a:rPr lang="en-GB" sz="1200" dirty="0" smtClean="0"/>
              <a:t>Formulations are mixtures made using a precise amount of each substance, so they can serve a particular purpose. </a:t>
            </a:r>
          </a:p>
          <a:p>
            <a:pPr marL="171450" indent="-171450">
              <a:buFont typeface="Arial" panose="020B0604020202020204" pitchFamily="34" charset="0"/>
              <a:buChar char="•"/>
            </a:pPr>
            <a:r>
              <a:rPr lang="en-GB" sz="1200" dirty="0" smtClean="0"/>
              <a:t>For example in paints or </a:t>
            </a:r>
            <a:r>
              <a:rPr lang="en-GB" sz="1200" smtClean="0"/>
              <a:t>in pills.</a:t>
            </a:r>
            <a:endParaRPr lang="en-GB" sz="1200" dirty="0" smtClean="0"/>
          </a:p>
        </p:txBody>
      </p:sp>
    </p:spTree>
    <p:extLst>
      <p:ext uri="{BB962C8B-B14F-4D97-AF65-F5344CB8AC3E}">
        <p14:creationId xmlns:p14="http://schemas.microsoft.com/office/powerpoint/2010/main" val="1606104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6: What is an Organism?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80582442"/>
              </p:ext>
            </p:extLst>
          </p:nvPr>
        </p:nvGraphicFramePr>
        <p:xfrm>
          <a:off x="5457056" y="116632"/>
          <a:ext cx="4310112" cy="4253344"/>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Unicellular</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Describes organisms formed</a:t>
                      </a:r>
                      <a:r>
                        <a:rPr lang="en-GB" sz="1000" baseline="0" dirty="0" smtClean="0"/>
                        <a:t> of only one cell: like all prokaryotic organisms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Multicellular</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Describes</a:t>
                      </a:r>
                      <a:r>
                        <a:rPr lang="en-GB" sz="1000" baseline="0" dirty="0" smtClean="0"/>
                        <a:t> organisms made of many cells.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Differentiation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process</a:t>
                      </a:r>
                      <a:r>
                        <a:rPr lang="en-GB" sz="1000" baseline="0" dirty="0" smtClean="0"/>
                        <a:t> of becoming a specialised cell. Specialised cells are the result of differentiation of </a:t>
                      </a:r>
                      <a:r>
                        <a:rPr lang="en-GB" sz="1000" b="1" baseline="0" dirty="0" smtClean="0"/>
                        <a:t>stem cells</a:t>
                      </a:r>
                      <a:r>
                        <a:rPr lang="en-GB" sz="1000" b="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Stem cells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Cells that are undifferentiated. Stem cells are capable of forming many more cells of the same type (by cell division), and forming certain</a:t>
                      </a:r>
                      <a:r>
                        <a:rPr lang="en-GB" sz="1000" baseline="0" dirty="0" smtClean="0"/>
                        <a:t> types of specialised cell by cell division.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Embryo</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a:t>
                      </a:r>
                      <a:r>
                        <a:rPr lang="en-GB" sz="1000" baseline="0" dirty="0" smtClean="0"/>
                        <a:t> very young multicellular organism, formed by fertilisation. Embryos are made of stem cells.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00" dirty="0" smtClean="0"/>
                        <a:t>Cell cycle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a:t>
                      </a:r>
                      <a:r>
                        <a:rPr lang="en-GB" sz="1000" baseline="0" dirty="0" smtClean="0"/>
                        <a:t> series of stages during which cells divide to make new cells. In the cell cycle, the DNA is replicated (copied exactly) and the cell splits by mitosis into two cells with one set of DNA each.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Mitosis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specific part of the cell cycle</a:t>
                      </a:r>
                      <a:r>
                        <a:rPr lang="en-GB" sz="1000" baseline="0" dirty="0" smtClean="0"/>
                        <a:t> where the cell divides to make two new cells, which are identical.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Chromosome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structure</a:t>
                      </a:r>
                      <a:r>
                        <a:rPr lang="en-GB" sz="1000" baseline="0" dirty="0" smtClean="0"/>
                        <a:t> containing one </a:t>
                      </a:r>
                      <a:r>
                        <a:rPr lang="en-GB" sz="1000" dirty="0" smtClean="0"/>
                        <a:t>molecule</a:t>
                      </a:r>
                      <a:r>
                        <a:rPr lang="en-GB" sz="1000" baseline="0" dirty="0" smtClean="0"/>
                        <a:t> of DNA. One chromosome contains many genes. In body cells, chromosomes are found in </a:t>
                      </a:r>
                      <a:r>
                        <a:rPr lang="en-GB" sz="1000" b="1" baseline="0" dirty="0" smtClean="0"/>
                        <a:t>pairs</a:t>
                      </a:r>
                      <a:r>
                        <a:rPr lang="en-GB" sz="1000" baseline="0" dirty="0" smtClean="0"/>
                        <a:t> (since you inherit one copy of each chromosome from your mother and one copy from your father).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908719"/>
            <a:ext cx="3928239" cy="201622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Unicellular vs. multicellular organisms</a:t>
            </a:r>
          </a:p>
          <a:p>
            <a:pPr algn="l"/>
            <a:endParaRPr lang="en-GB" sz="1000" u="sng" dirty="0" smtClean="0">
              <a:latin typeface="+mj-lt"/>
            </a:endParaRPr>
          </a:p>
          <a:p>
            <a:pPr algn="l"/>
            <a:r>
              <a:rPr lang="en-GB" sz="1000" b="1" dirty="0" smtClean="0">
                <a:latin typeface="+mj-lt"/>
              </a:rPr>
              <a:t>Unicellular</a:t>
            </a:r>
            <a:r>
              <a:rPr lang="en-GB" sz="1000" dirty="0" smtClean="0">
                <a:latin typeface="+mj-lt"/>
              </a:rPr>
              <a:t> organisms’ bodies are simply one cell. All bacteria and other prokaryotic organisms are unicellular. </a:t>
            </a:r>
            <a:r>
              <a:rPr lang="en-GB" sz="1000" b="1" dirty="0" smtClean="0">
                <a:latin typeface="+mj-lt"/>
              </a:rPr>
              <a:t>Multicellular</a:t>
            </a:r>
            <a:r>
              <a:rPr lang="en-GB" sz="1000" dirty="0" smtClean="0">
                <a:latin typeface="+mj-lt"/>
              </a:rPr>
              <a:t> organisms are made of many cells and are much more complex. In multicellular organisms, cells </a:t>
            </a:r>
            <a:r>
              <a:rPr lang="en-GB" sz="1000" b="1" dirty="0" smtClean="0">
                <a:latin typeface="+mj-lt"/>
              </a:rPr>
              <a:t>differentiate</a:t>
            </a:r>
            <a:r>
              <a:rPr lang="en-GB" sz="1000" dirty="0" smtClean="0">
                <a:latin typeface="+mj-lt"/>
              </a:rPr>
              <a:t> to become </a:t>
            </a:r>
            <a:r>
              <a:rPr lang="en-GB" sz="1000" b="1" dirty="0" smtClean="0">
                <a:latin typeface="+mj-lt"/>
              </a:rPr>
              <a:t>specialised cells</a:t>
            </a:r>
            <a:r>
              <a:rPr lang="en-GB" sz="1000" dirty="0" smtClean="0">
                <a:latin typeface="+mj-lt"/>
              </a:rPr>
              <a:t>, carrying out specific roles in the organism. </a:t>
            </a:r>
          </a:p>
          <a:p>
            <a:pPr algn="l"/>
            <a:endParaRPr lang="en-GB" sz="1000" dirty="0">
              <a:latin typeface="+mj-lt"/>
            </a:endParaRPr>
          </a:p>
          <a:p>
            <a:pPr algn="l"/>
            <a:r>
              <a:rPr lang="en-GB" sz="1000" dirty="0" smtClean="0">
                <a:latin typeface="+mj-lt"/>
              </a:rPr>
              <a:t>The levels of organisation in multicellular organisms form a </a:t>
            </a:r>
            <a:r>
              <a:rPr lang="en-GB" sz="1000" b="1" dirty="0" smtClean="0">
                <a:latin typeface="+mj-lt"/>
              </a:rPr>
              <a:t>hierarchy</a:t>
            </a:r>
            <a:r>
              <a:rPr lang="en-GB" sz="1000" dirty="0" smtClean="0">
                <a:latin typeface="+mj-lt"/>
              </a:rPr>
              <a:t>. In biology, hierarchies get simpler as you go down; or more complex as you go up because the upper things are made up of the things below them. The organisational hierarchy in multicellular organisms is shown here. </a:t>
            </a:r>
          </a:p>
          <a:p>
            <a:pPr algn="l"/>
            <a:endParaRPr lang="en-GB" sz="1000" dirty="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sp>
        <p:nvSpPr>
          <p:cNvPr id="27" name="Title 1"/>
          <p:cNvSpPr txBox="1">
            <a:spLocks/>
          </p:cNvSpPr>
          <p:nvPr/>
        </p:nvSpPr>
        <p:spPr>
          <a:xfrm>
            <a:off x="128464" y="2996953"/>
            <a:ext cx="3900606" cy="244827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Stem cells</a:t>
            </a:r>
          </a:p>
          <a:p>
            <a:pPr algn="l"/>
            <a:endParaRPr lang="en-GB" sz="1000" u="sng" dirty="0" smtClean="0">
              <a:latin typeface="+mj-lt"/>
            </a:endParaRPr>
          </a:p>
          <a:p>
            <a:pPr algn="l"/>
            <a:r>
              <a:rPr lang="en-GB" sz="1000" dirty="0" smtClean="0">
                <a:latin typeface="+mj-lt"/>
              </a:rPr>
              <a:t>Once cells are specialised, they can’t go back to being an unspecialised cell. This is why we all start life as a mass of unspecialised cells, called </a:t>
            </a:r>
            <a:r>
              <a:rPr lang="en-GB" sz="1000" b="1" dirty="0" smtClean="0">
                <a:latin typeface="+mj-lt"/>
              </a:rPr>
              <a:t>stem cells </a:t>
            </a:r>
            <a:r>
              <a:rPr lang="en-GB" sz="1000" dirty="0" smtClean="0">
                <a:latin typeface="+mj-lt"/>
              </a:rPr>
              <a:t>– this is what an embryo is. Stem cells can divide to make new cells and can differentiate to become specialised cells. </a:t>
            </a:r>
          </a:p>
          <a:p>
            <a:pPr algn="l"/>
            <a:endParaRPr lang="en-GB" sz="1000" dirty="0">
              <a:latin typeface="+mj-lt"/>
            </a:endParaRPr>
          </a:p>
          <a:p>
            <a:pPr algn="l"/>
            <a:r>
              <a:rPr lang="en-GB" sz="1000" dirty="0" smtClean="0">
                <a:latin typeface="+mj-lt"/>
              </a:rPr>
              <a:t>In an young embryo, all the cells are stem cells, so they can be taken, cloned and used to produce any human cells by differentiation. </a:t>
            </a:r>
          </a:p>
          <a:p>
            <a:pPr algn="l"/>
            <a:r>
              <a:rPr lang="en-GB" sz="1000" dirty="0" smtClean="0">
                <a:latin typeface="+mj-lt"/>
              </a:rPr>
              <a:t>In adults, there are not many stem cells left – most have differentiated. But there are some, for repair and replacement of specialised cells. For instance, there are stem cells in the bone marrow. These can be collected, cloned and made to differentiate into any type of blood cell. Using stem cells in this way is an active area of medical research, to treat conditions like diabetes and paralysis. </a:t>
            </a: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pic>
        <p:nvPicPr>
          <p:cNvPr id="13" name="Picture 2" descr="http://images.slideplayer.com/28/9413208/slides/slide_3.jpg"/>
          <p:cNvPicPr>
            <a:picLocks noChangeAspect="1" noChangeArrowheads="1"/>
          </p:cNvPicPr>
          <p:nvPr/>
        </p:nvPicPr>
        <p:blipFill rotWithShape="1">
          <a:blip r:embed="rId2">
            <a:extLst>
              <a:ext uri="{28A0092B-C50C-407E-A947-70E740481C1C}">
                <a14:useLocalDpi xmlns:a14="http://schemas.microsoft.com/office/drawing/2010/main" val="0"/>
              </a:ext>
            </a:extLst>
          </a:blip>
          <a:srcRect l="76090" t="23437"/>
          <a:stretch/>
        </p:blipFill>
        <p:spPr bwMode="auto">
          <a:xfrm>
            <a:off x="4056703" y="908719"/>
            <a:ext cx="1228704" cy="2950843"/>
          </a:xfrm>
          <a:prstGeom prst="rect">
            <a:avLst/>
          </a:prstGeom>
          <a:noFill/>
          <a:ln>
            <a:solidFill>
              <a:srgbClr val="92D050"/>
            </a:solidFill>
          </a:ln>
          <a:extLst>
            <a:ext uri="{909E8E84-426E-40DD-AFC4-6F175D3DCCD1}">
              <a14:hiddenFill xmlns:a14="http://schemas.microsoft.com/office/drawing/2010/main">
                <a:solidFill>
                  <a:srgbClr val="FFFFFF"/>
                </a:solidFill>
              </a14:hiddenFill>
            </a:ext>
          </a:extLst>
        </p:spPr>
      </p:pic>
      <p:sp>
        <p:nvSpPr>
          <p:cNvPr id="38" name="Title 1"/>
          <p:cNvSpPr txBox="1">
            <a:spLocks/>
          </p:cNvSpPr>
          <p:nvPr/>
        </p:nvSpPr>
        <p:spPr>
          <a:xfrm>
            <a:off x="5457056" y="4387655"/>
            <a:ext cx="4310111" cy="2353713"/>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cell cycle – </a:t>
            </a:r>
            <a:r>
              <a:rPr lang="en-GB" sz="900" dirty="0" smtClean="0">
                <a:latin typeface="Berlin Sans FB Demi" panose="020E0802020502020306" pitchFamily="34" charset="0"/>
              </a:rPr>
              <a:t>diagram bottom left</a:t>
            </a:r>
            <a:endParaRPr lang="en-GB" sz="1200" dirty="0" smtClean="0">
              <a:latin typeface="Berlin Sans FB Demi" panose="020E0802020502020306" pitchFamily="34" charset="0"/>
            </a:endParaRPr>
          </a:p>
          <a:p>
            <a:pPr algn="l"/>
            <a:endParaRPr lang="en-GB" sz="1000" u="sng" dirty="0" smtClean="0">
              <a:latin typeface="+mj-lt"/>
            </a:endParaRPr>
          </a:p>
          <a:p>
            <a:pPr algn="l"/>
            <a:r>
              <a:rPr lang="en-GB" sz="1000" dirty="0" smtClean="0">
                <a:latin typeface="+mj-lt"/>
              </a:rPr>
              <a:t>Cells divide to make new cells, for growth and repair, in the </a:t>
            </a:r>
            <a:r>
              <a:rPr lang="en-GB" sz="1000" b="1" dirty="0" smtClean="0">
                <a:latin typeface="+mj-lt"/>
              </a:rPr>
              <a:t>cell cycle</a:t>
            </a:r>
            <a:r>
              <a:rPr lang="en-GB" sz="1000" dirty="0" smtClean="0">
                <a:latin typeface="+mj-lt"/>
              </a:rPr>
              <a:t>. It isn’t as simple as the cell splitting in two: it must prepare before doing that. </a:t>
            </a:r>
          </a:p>
          <a:p>
            <a:pPr marL="228600" indent="-228600" algn="l">
              <a:buAutoNum type="arabicPeriod"/>
            </a:pPr>
            <a:r>
              <a:rPr lang="en-GB" sz="1000" dirty="0" smtClean="0">
                <a:latin typeface="+mj-lt"/>
              </a:rPr>
              <a:t>The cell grows larger and makes more sub-cellular structures, such as ribosomes and mitochondria. (It makes enough for two cells!)</a:t>
            </a:r>
          </a:p>
          <a:p>
            <a:pPr marL="228600" indent="-228600" algn="l">
              <a:buAutoNum type="arabicPeriod"/>
            </a:pPr>
            <a:r>
              <a:rPr lang="en-GB" sz="1000" dirty="0" smtClean="0">
                <a:latin typeface="+mj-lt"/>
              </a:rPr>
              <a:t>The genetic material (</a:t>
            </a:r>
            <a:r>
              <a:rPr lang="en-GB" sz="1000" b="1" dirty="0" smtClean="0">
                <a:latin typeface="+mj-lt"/>
              </a:rPr>
              <a:t>DNA</a:t>
            </a:r>
            <a:r>
              <a:rPr lang="en-GB" sz="1000" dirty="0" smtClean="0">
                <a:latin typeface="+mj-lt"/>
              </a:rPr>
              <a:t>) is doubled by making an </a:t>
            </a:r>
            <a:r>
              <a:rPr lang="en-GB" sz="1000" u="sng" dirty="0" smtClean="0">
                <a:latin typeface="+mj-lt"/>
              </a:rPr>
              <a:t>exact replica </a:t>
            </a:r>
            <a:r>
              <a:rPr lang="en-GB" sz="1000" dirty="0" smtClean="0">
                <a:latin typeface="+mj-lt"/>
              </a:rPr>
              <a:t>of the chromosomes. So, there are two copies of every chromosome at this point (labelled S on the cell cycle diagram). </a:t>
            </a:r>
          </a:p>
          <a:p>
            <a:pPr marL="228600" indent="-228600" algn="l">
              <a:buAutoNum type="arabicPeriod"/>
            </a:pPr>
            <a:r>
              <a:rPr lang="en-GB" sz="1000" dirty="0" smtClean="0">
                <a:latin typeface="+mj-lt"/>
              </a:rPr>
              <a:t>Tiny fibres in the cell pull the copies of each chromosome to opposite ends of the cell, breaking the replica chromosomes apart. This means the nucleus can divide into two, each with the full set of chromosomes. </a:t>
            </a:r>
          </a:p>
          <a:p>
            <a:pPr marL="228600" indent="-228600" algn="l">
              <a:buAutoNum type="arabicPeriod"/>
            </a:pPr>
            <a:r>
              <a:rPr lang="en-GB" sz="1000" dirty="0" smtClean="0">
                <a:latin typeface="+mj-lt"/>
              </a:rPr>
              <a:t>The cytoplasm and cell membranes divide to form two </a:t>
            </a:r>
            <a:r>
              <a:rPr lang="en-GB" sz="1000" u="sng" dirty="0" smtClean="0">
                <a:latin typeface="+mj-lt"/>
              </a:rPr>
              <a:t>genetically identical </a:t>
            </a:r>
            <a:r>
              <a:rPr lang="en-GB" sz="1000" dirty="0" smtClean="0">
                <a:latin typeface="+mj-lt"/>
              </a:rPr>
              <a:t>cells. This is summarised in the diagram left. </a:t>
            </a:r>
            <a:endParaRPr lang="en-GB" sz="1000" dirty="0">
              <a:latin typeface="+mj-lt"/>
            </a:endParaRPr>
          </a:p>
        </p:txBody>
      </p:sp>
      <p:pic>
        <p:nvPicPr>
          <p:cNvPr id="18" name="Picture 4" descr="https://upload.wikimedia.org/wikipedia/commons/f/f7/Cell_cycle_simp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80" y="5528219"/>
            <a:ext cx="1884904" cy="10691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regentsprep.org/regents/biology/2011%20Web%20Pages/Mitosis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8705" y="5517815"/>
            <a:ext cx="2973576" cy="107953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779181" y="5949280"/>
            <a:ext cx="533859"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ln w="0">
                  <a:noFill/>
                </a:ln>
                <a:solidFill>
                  <a:schemeClr val="tx1"/>
                </a:solidFill>
              </a:rPr>
              <a:t>T</a:t>
            </a:r>
            <a:r>
              <a:rPr lang="en-GB" sz="500" dirty="0" smtClean="0">
                <a:ln w="0">
                  <a:noFill/>
                </a:ln>
                <a:solidFill>
                  <a:schemeClr val="tx1"/>
                </a:solidFill>
              </a:rPr>
              <a:t>wo identical cells</a:t>
            </a:r>
            <a:endParaRPr lang="en-GB" sz="500" dirty="0">
              <a:ln w="0">
                <a:noFill/>
              </a:ln>
              <a:solidFill>
                <a:schemeClr val="tx1"/>
              </a:solidFill>
            </a:endParaRPr>
          </a:p>
        </p:txBody>
      </p:sp>
    </p:spTree>
    <p:extLst>
      <p:ext uri="{BB962C8B-B14F-4D97-AF65-F5344CB8AC3E}">
        <p14:creationId xmlns:p14="http://schemas.microsoft.com/office/powerpoint/2010/main" val="301380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 Physics Threshold Concepts</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21050548"/>
              </p:ext>
            </p:extLst>
          </p:nvPr>
        </p:nvGraphicFramePr>
        <p:xfrm>
          <a:off x="5457056" y="116632"/>
          <a:ext cx="4310113" cy="3031232"/>
        </p:xfrm>
        <a:graphic>
          <a:graphicData uri="http://schemas.openxmlformats.org/drawingml/2006/table">
            <a:tbl>
              <a:tblPr firstRow="1" bandRow="1">
                <a:tableStyleId>{5940675A-B579-460E-94D1-54222C63F5DA}</a:tableStyleId>
              </a:tblPr>
              <a:tblGrid>
                <a:gridCol w="1069752"/>
                <a:gridCol w="3240361"/>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Work done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measure of how much energy is transferred  when a force makes an object. You can say: ‘a force does work on an object when it makes</a:t>
                      </a:r>
                      <a:r>
                        <a:rPr lang="en-GB" sz="1000" baseline="0" dirty="0" smtClean="0"/>
                        <a:t> it move’. Doing work always involves the transfer of energy. </a:t>
                      </a:r>
                    </a:p>
                    <a:p>
                      <a:r>
                        <a:rPr lang="en-GB" sz="1000" baseline="0" dirty="0" smtClean="0"/>
                        <a:t>This is a scalar quantity.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Joule</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unit joule (J) is</a:t>
                      </a:r>
                      <a:r>
                        <a:rPr lang="en-GB" sz="1000" baseline="0" dirty="0" smtClean="0"/>
                        <a:t> how the amount of energy transferred by doing work is measured. 1 joule = 1 newton metre (thanks to the equation, below).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Distance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How far</a:t>
                      </a:r>
                      <a:r>
                        <a:rPr lang="en-GB" sz="1000" baseline="0" dirty="0" smtClean="0"/>
                        <a:t> an object moves. It does not include direction , so distance is a scalar quantity.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Displacement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distance an object moves from where it started. This is measured in metres. It is a vector</a:t>
                      </a:r>
                      <a:r>
                        <a:rPr lang="en-GB" sz="1000" baseline="0" dirty="0" smtClean="0"/>
                        <a:t> quantity, because it includes the direction an object moved.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Friction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contact force that results when two objects</a:t>
                      </a:r>
                      <a:r>
                        <a:rPr lang="en-GB" sz="1000" baseline="0" dirty="0" smtClean="0"/>
                        <a:t> move past each other. They have to be touching.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AlternateContent xmlns:mc="http://schemas.openxmlformats.org/markup-compatibility/2006" xmlns:a14="http://schemas.microsoft.com/office/drawing/2010/main">
        <mc:Choice Requires="a14">
          <p:sp>
            <p:nvSpPr>
              <p:cNvPr id="6" name="Title 1"/>
              <p:cNvSpPr txBox="1">
                <a:spLocks/>
              </p:cNvSpPr>
              <p:nvPr/>
            </p:nvSpPr>
            <p:spPr>
              <a:xfrm>
                <a:off x="128464" y="908720"/>
                <a:ext cx="5184576" cy="18002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Work Done and Energy Transfer</a:t>
                </a:r>
              </a:p>
              <a:p>
                <a:pPr algn="l"/>
                <a:endParaRPr lang="en-GB" sz="1000" u="sng" dirty="0" smtClean="0">
                  <a:latin typeface="+mj-lt"/>
                </a:endParaRPr>
              </a:p>
              <a:p>
                <a:pPr algn="l"/>
                <a:r>
                  <a:rPr lang="en-GB" sz="1000" dirty="0" smtClean="0">
                    <a:latin typeface="+mj-lt"/>
                  </a:rPr>
                  <a:t>‘Work’ has a particular meaning in physics. Whenever work is done, it means that energy has been transferred (in other words, energy has changed form). Work is always done as a result of a force acting on an object. The amount of work done is easily calculated: </a:t>
                </a:r>
                <a14:m>
                  <m:oMath xmlns:m="http://schemas.openxmlformats.org/officeDocument/2006/math">
                    <m:r>
                      <a:rPr lang="en-GB" sz="1000" i="1">
                        <a:latin typeface="Cambria Math"/>
                      </a:rPr>
                      <m:t>𝑊</m:t>
                    </m:r>
                    <m:r>
                      <a:rPr lang="en-GB" sz="1000" i="1">
                        <a:latin typeface="Cambria Math"/>
                      </a:rPr>
                      <m:t>=</m:t>
                    </m:r>
                    <m:r>
                      <a:rPr lang="en-GB" sz="1000" i="1">
                        <a:latin typeface="Cambria Math"/>
                      </a:rPr>
                      <m:t>𝐹</m:t>
                    </m:r>
                    <m:r>
                      <a:rPr lang="en-GB" sz="1000" i="1">
                        <a:latin typeface="Cambria Math"/>
                      </a:rPr>
                      <m:t> </m:t>
                    </m:r>
                    <m:r>
                      <a:rPr lang="en-GB" sz="1000" i="1">
                        <a:latin typeface="Cambria Math"/>
                      </a:rPr>
                      <m:t>𝑠</m:t>
                    </m:r>
                  </m:oMath>
                </a14:m>
                <a:endParaRPr lang="en-GB" sz="1000" dirty="0"/>
              </a:p>
              <a:p>
                <a:pPr algn="l"/>
                <a:endParaRPr lang="en-GB" sz="1000" dirty="0" smtClean="0">
                  <a:latin typeface="+mj-lt"/>
                </a:endParaRPr>
              </a:p>
              <a:p>
                <a:pPr algn="l"/>
                <a:r>
                  <a:rPr lang="en-GB" sz="1000" dirty="0" smtClean="0">
                    <a:latin typeface="+mj-lt"/>
                  </a:rPr>
                  <a:t>For example, if a force of 1000 N makes this car move 200 m to the left…</a:t>
                </a:r>
              </a:p>
              <a:p>
                <a:pPr algn="l"/>
                <a:endParaRPr lang="en-GB" sz="1000" dirty="0">
                  <a:latin typeface="+mj-lt"/>
                </a:endParaRPr>
              </a:p>
              <a:p>
                <a:pPr algn="l"/>
                <a:endParaRPr lang="en-GB" sz="1000" dirty="0" smtClean="0">
                  <a:latin typeface="+mj-lt"/>
                </a:endParaRPr>
              </a:p>
              <a:p>
                <a:pPr algn="l"/>
                <a:r>
                  <a:rPr lang="en-GB" sz="1000" dirty="0" smtClean="0">
                    <a:latin typeface="+mj-lt"/>
                  </a:rPr>
                  <a:t>The work done is calculated by: </a:t>
                </a:r>
                <a:r>
                  <a:rPr lang="en-GB" sz="1000" i="1" dirty="0" smtClean="0">
                    <a:latin typeface="+mj-lt"/>
                  </a:rPr>
                  <a:t>W = </a:t>
                </a:r>
                <a:r>
                  <a:rPr lang="en-GB" sz="1000" dirty="0" smtClean="0">
                    <a:latin typeface="+mj-lt"/>
                  </a:rPr>
                  <a:t>1000 x 200 = 200 000 J</a:t>
                </a:r>
              </a:p>
              <a:p>
                <a:pPr algn="l"/>
                <a:r>
                  <a:rPr lang="en-GB" sz="1000" dirty="0" smtClean="0">
                    <a:latin typeface="+mj-lt"/>
                  </a:rPr>
                  <a:t>This means 200 000 J of energy was transferred. </a:t>
                </a:r>
                <a:endParaRPr lang="en-GB" sz="1000" dirty="0">
                  <a:latin typeface="+mj-lt"/>
                </a:endParaRPr>
              </a:p>
              <a:p>
                <a:pPr algn="l"/>
                <a:endParaRPr lang="en-GB" sz="1000" dirty="0" smtClean="0">
                  <a:latin typeface="+mj-lt"/>
                </a:endParaRPr>
              </a:p>
              <a:p>
                <a:pPr algn="l"/>
                <a:endParaRPr lang="en-GB" sz="1000" dirty="0">
                  <a:latin typeface="+mj-lt"/>
                </a:endParaRPr>
              </a:p>
            </p:txBody>
          </p:sp>
        </mc:Choice>
        <mc:Fallback xmlns="">
          <p:sp>
            <p:nvSpPr>
              <p:cNvPr id="6" name="Title 1"/>
              <p:cNvSpPr txBox="1">
                <a:spLocks noRot="1" noChangeAspect="1" noMove="1" noResize="1" noEditPoints="1" noAdjustHandles="1" noChangeArrowheads="1" noChangeShapeType="1" noTextEdit="1"/>
              </p:cNvSpPr>
              <p:nvPr/>
            </p:nvSpPr>
            <p:spPr>
              <a:xfrm>
                <a:off x="128464" y="908720"/>
                <a:ext cx="5184576" cy="1800200"/>
              </a:xfrm>
              <a:prstGeom prst="rect">
                <a:avLst/>
              </a:prstGeom>
              <a:blipFill rotWithShape="1">
                <a:blip r:embed="rId2"/>
                <a:stretch>
                  <a:fillRect b="-13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81862452"/>
                  </p:ext>
                </p:extLst>
              </p:nvPr>
            </p:nvGraphicFramePr>
            <p:xfrm>
              <a:off x="5457056" y="3284984"/>
              <a:ext cx="4310113" cy="836672"/>
            </p:xfrm>
            <a:graphic>
              <a:graphicData uri="http://schemas.openxmlformats.org/drawingml/2006/table">
                <a:tbl>
                  <a:tblPr firstRow="1" bandRow="1">
                    <a:tableStyleId>{5940675A-B579-460E-94D1-54222C63F5DA}</a:tableStyleId>
                  </a:tblPr>
                  <a:tblGrid>
                    <a:gridCol w="1069752"/>
                    <a:gridCol w="3240361"/>
                  </a:tblGrid>
                  <a:tr h="288032">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 and units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b="0" i="1" smtClean="0">
                                    <a:latin typeface="Cambria Math"/>
                                  </a:rPr>
                                  <m:t>𝑊</m:t>
                                </m:r>
                                <m:r>
                                  <a:rPr lang="en-GB" sz="1000" b="0" i="1" smtClean="0">
                                    <a:latin typeface="Cambria Math"/>
                                  </a:rPr>
                                  <m:t>=</m:t>
                                </m:r>
                                <m:r>
                                  <a:rPr lang="en-GB" sz="1000" b="0" i="1" smtClean="0">
                                    <a:latin typeface="Cambria Math"/>
                                  </a:rPr>
                                  <m:t>𝐹</m:t>
                                </m:r>
                                <m:r>
                                  <a:rPr lang="en-GB" sz="1000" b="0" i="1" smtClean="0">
                                    <a:latin typeface="Cambria Math"/>
                                  </a:rPr>
                                  <m:t> </m:t>
                                </m:r>
                                <m:r>
                                  <a:rPr lang="en-GB" sz="1000" b="0" i="1" smtClean="0">
                                    <a:latin typeface="Cambria Math"/>
                                  </a:rPr>
                                  <m:t>𝑠</m:t>
                                </m:r>
                              </m:oMath>
                            </m:oMathPara>
                          </a14:m>
                          <a:endParaRPr lang="en-GB" sz="1000" dirty="0" smtClean="0"/>
                        </a:p>
                        <a:p>
                          <a:endParaRPr lang="en-GB" sz="1000" dirty="0" smtClean="0"/>
                        </a:p>
                        <a:p>
                          <a:r>
                            <a:rPr lang="en-GB" sz="1000" dirty="0" smtClean="0"/>
                            <a: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dirty="0" smtClean="0"/>
                            <a:t>W = work done (joules,</a:t>
                          </a:r>
                          <a:r>
                            <a:rPr lang="en-GB" sz="1000" i="1" baseline="0" dirty="0" smtClean="0"/>
                            <a:t> J)</a:t>
                          </a:r>
                        </a:p>
                        <a:p>
                          <a:r>
                            <a:rPr lang="en-GB" sz="1000" i="1" baseline="0" dirty="0" smtClean="0"/>
                            <a:t>F = force (</a:t>
                          </a:r>
                          <a:r>
                            <a:rPr lang="en-GB" sz="1000" i="1" baseline="0" dirty="0" err="1" smtClean="0"/>
                            <a:t>newtons</a:t>
                          </a:r>
                          <a:r>
                            <a:rPr lang="en-GB" sz="1000" i="1" baseline="0" dirty="0" smtClean="0"/>
                            <a:t>, N)</a:t>
                          </a:r>
                        </a:p>
                        <a:p>
                          <a:r>
                            <a:rPr lang="en-GB" sz="1000" i="1" baseline="0" dirty="0" smtClean="0"/>
                            <a:t>s = distance (metres, m) – aka displacement</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528280337"/>
                  </p:ext>
                </p:extLst>
              </p:nvPr>
            </p:nvGraphicFramePr>
            <p:xfrm>
              <a:off x="5457056" y="3284984"/>
              <a:ext cx="4310113" cy="836672"/>
            </p:xfrm>
            <a:graphic>
              <a:graphicData uri="http://schemas.openxmlformats.org/drawingml/2006/table">
                <a:tbl>
                  <a:tblPr firstRow="1" bandRow="1">
                    <a:tableStyleId>{5940675A-B579-460E-94D1-54222C63F5DA}</a:tableStyleId>
                  </a:tblPr>
                  <a:tblGrid>
                    <a:gridCol w="1069752"/>
                    <a:gridCol w="3240361"/>
                  </a:tblGrid>
                  <a:tr h="288032">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 and units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3"/>
                          <a:stretch>
                            <a:fillRect t="-53333" r="-304571" b="-6667"/>
                          </a:stretch>
                        </a:blipFill>
                      </a:tcPr>
                    </a:tc>
                    <a:tc>
                      <a:txBody>
                        <a:bodyPr/>
                        <a:lstStyle/>
                        <a:p>
                          <a:r>
                            <a:rPr lang="en-GB" sz="1000" i="1" dirty="0" smtClean="0"/>
                            <a:t>W = work done (joules,</a:t>
                          </a:r>
                          <a:r>
                            <a:rPr lang="en-GB" sz="1000" i="1" baseline="0" dirty="0" smtClean="0"/>
                            <a:t> J)</a:t>
                          </a:r>
                        </a:p>
                        <a:p>
                          <a:r>
                            <a:rPr lang="en-GB" sz="1000" i="1" baseline="0" dirty="0" smtClean="0"/>
                            <a:t>F = force (</a:t>
                          </a:r>
                          <a:r>
                            <a:rPr lang="en-GB" sz="1000" i="1" baseline="0" dirty="0" err="1" smtClean="0"/>
                            <a:t>newtons</a:t>
                          </a:r>
                          <a:r>
                            <a:rPr lang="en-GB" sz="1000" i="1" baseline="0" dirty="0" smtClean="0"/>
                            <a:t>, N)</a:t>
                          </a:r>
                        </a:p>
                        <a:p>
                          <a:r>
                            <a:rPr lang="en-GB" sz="1000" i="1" baseline="0" dirty="0" smtClean="0"/>
                            <a:t>s = distance (metres, m) – aka displacement</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
        <p:nvSpPr>
          <p:cNvPr id="13" name="Title 1"/>
          <p:cNvSpPr txBox="1">
            <a:spLocks/>
          </p:cNvSpPr>
          <p:nvPr/>
        </p:nvSpPr>
        <p:spPr>
          <a:xfrm>
            <a:off x="140693" y="2780928"/>
            <a:ext cx="5184576" cy="158417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Work Done Against Frictional Forces</a:t>
            </a:r>
          </a:p>
          <a:p>
            <a:pPr algn="l"/>
            <a:endParaRPr lang="en-GB" sz="1000" u="sng" dirty="0" smtClean="0">
              <a:latin typeface="+mj-lt"/>
            </a:endParaRPr>
          </a:p>
          <a:p>
            <a:pPr algn="l"/>
            <a:r>
              <a:rPr lang="en-GB" sz="1000" dirty="0" smtClean="0">
                <a:latin typeface="+mj-lt"/>
              </a:rPr>
              <a:t>When objects move, they are almost always moving </a:t>
            </a:r>
            <a:r>
              <a:rPr lang="en-GB" sz="1000" i="1" dirty="0" smtClean="0">
                <a:latin typeface="+mj-lt"/>
              </a:rPr>
              <a:t>against </a:t>
            </a:r>
            <a:r>
              <a:rPr lang="en-GB" sz="1000" dirty="0" smtClean="0">
                <a:latin typeface="+mj-lt"/>
              </a:rPr>
              <a:t>frictional forces – so the friction arrow is opposite to the direction of motion. As you know if you rub your hands together, doing work against frictional forces causes an energy transfer to heat (thermal) energy. This raises the temperature of the object (and the surrounding air!). </a:t>
            </a:r>
          </a:p>
          <a:p>
            <a:pPr algn="l"/>
            <a:endParaRPr lang="en-GB" sz="1000" dirty="0">
              <a:latin typeface="+mj-lt"/>
            </a:endParaRPr>
          </a:p>
          <a:p>
            <a:pPr algn="l"/>
            <a:r>
              <a:rPr lang="en-GB" sz="1000" dirty="0" smtClean="0">
                <a:latin typeface="+mj-lt"/>
              </a:rPr>
              <a:t>Remember, there are frictional forces even when an object moves through the air – often this is called air resistance (but it’s just a type of friction). </a:t>
            </a:r>
            <a:endParaRPr lang="en-GB" sz="1000" dirty="0">
              <a:latin typeface="+mj-lt"/>
            </a:endParaRPr>
          </a:p>
        </p:txBody>
      </p:sp>
      <mc:AlternateContent xmlns:mc="http://schemas.openxmlformats.org/markup-compatibility/2006" xmlns:a14="http://schemas.microsoft.com/office/drawing/2010/main">
        <mc:Choice Requires="a14">
          <p:sp>
            <p:nvSpPr>
              <p:cNvPr id="24" name="Title 1"/>
              <p:cNvSpPr txBox="1">
                <a:spLocks/>
              </p:cNvSpPr>
              <p:nvPr/>
            </p:nvSpPr>
            <p:spPr>
              <a:xfrm>
                <a:off x="140693" y="4437114"/>
                <a:ext cx="5184576" cy="104241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Joule</a:t>
                </a:r>
              </a:p>
              <a:p>
                <a:pPr algn="l"/>
                <a:endParaRPr lang="en-GB" sz="1000" u="sng" dirty="0" smtClean="0">
                  <a:latin typeface="+mj-lt"/>
                </a:endParaRPr>
              </a:p>
              <a:p>
                <a:pPr algn="l"/>
                <a:r>
                  <a:rPr lang="en-GB" sz="1000" dirty="0" smtClean="0">
                    <a:latin typeface="+mj-lt"/>
                  </a:rPr>
                  <a:t>The joule (J) is the unit for energy, and therefore the unit for work done. It </a:t>
                </a:r>
                <a:r>
                  <a:rPr lang="en-GB" sz="1000" dirty="0">
                    <a:latin typeface="+mj-lt"/>
                  </a:rPr>
                  <a:t>h</a:t>
                </a:r>
                <a:r>
                  <a:rPr lang="en-GB" sz="1000" dirty="0" smtClean="0">
                    <a:latin typeface="+mj-lt"/>
                  </a:rPr>
                  <a:t>as a particular definition, based on the equation for work done. 1 joule = 1 newton metre. This means that 1 J is the amount of work done when a force of 1 N causes an object to move 1 m. This is because </a:t>
                </a:r>
                <a14:m>
                  <m:oMath xmlns:m="http://schemas.openxmlformats.org/officeDocument/2006/math">
                    <m:r>
                      <a:rPr lang="en-GB" sz="1000" i="1">
                        <a:latin typeface="Cambria Math"/>
                      </a:rPr>
                      <m:t>𝑊</m:t>
                    </m:r>
                    <m:r>
                      <a:rPr lang="en-GB" sz="1000" i="1">
                        <a:latin typeface="Cambria Math"/>
                      </a:rPr>
                      <m:t>=</m:t>
                    </m:r>
                    <m:r>
                      <a:rPr lang="en-GB" sz="1000" i="1">
                        <a:latin typeface="Cambria Math"/>
                      </a:rPr>
                      <m:t>𝐹</m:t>
                    </m:r>
                    <m:r>
                      <a:rPr lang="en-GB" sz="1000" i="1">
                        <a:latin typeface="Cambria Math"/>
                      </a:rPr>
                      <m:t> </m:t>
                    </m:r>
                    <m:r>
                      <a:rPr lang="en-GB" sz="1000" i="1">
                        <a:latin typeface="Cambria Math"/>
                      </a:rPr>
                      <m:t>𝑠</m:t>
                    </m:r>
                  </m:oMath>
                </a14:m>
                <a:r>
                  <a:rPr lang="en-GB" sz="1000" dirty="0" smtClean="0"/>
                  <a:t> and 1 = 1 x 1! </a:t>
                </a:r>
                <a:endParaRPr lang="en-GB" sz="1000" dirty="0"/>
              </a:p>
              <a:p>
                <a:pPr algn="l"/>
                <a:endParaRPr lang="en-GB" sz="1000" dirty="0">
                  <a:latin typeface="+mj-lt"/>
                </a:endParaRPr>
              </a:p>
            </p:txBody>
          </p:sp>
        </mc:Choice>
        <mc:Fallback xmlns="">
          <p:sp>
            <p:nvSpPr>
              <p:cNvPr id="24" name="Title 1"/>
              <p:cNvSpPr txBox="1">
                <a:spLocks noRot="1" noChangeAspect="1" noMove="1" noResize="1" noEditPoints="1" noAdjustHandles="1" noChangeArrowheads="1" noChangeShapeType="1" noTextEdit="1"/>
              </p:cNvSpPr>
              <p:nvPr/>
            </p:nvSpPr>
            <p:spPr>
              <a:xfrm>
                <a:off x="140693" y="4437114"/>
                <a:ext cx="5184576" cy="1042417"/>
              </a:xfrm>
              <a:prstGeom prst="rect">
                <a:avLst/>
              </a:prstGeom>
              <a:blipFill rotWithShape="1">
                <a:blip r:embed="rId4"/>
                <a:stretch>
                  <a:fillRect b="-1714"/>
                </a:stretch>
              </a:blipFill>
            </p:spPr>
            <p:txBody>
              <a:bodyPr/>
              <a:lstStyle/>
              <a:p>
                <a:r>
                  <a:rPr lang="en-GB">
                    <a:noFill/>
                  </a:rPr>
                  <a:t> </a:t>
                </a:r>
              </a:p>
            </p:txBody>
          </p:sp>
        </mc:Fallback>
      </mc:AlternateContent>
      <p:sp>
        <p:nvSpPr>
          <p:cNvPr id="27" name="Title 1"/>
          <p:cNvSpPr txBox="1">
            <a:spLocks/>
          </p:cNvSpPr>
          <p:nvPr/>
        </p:nvSpPr>
        <p:spPr>
          <a:xfrm>
            <a:off x="128464" y="5554937"/>
            <a:ext cx="5184576" cy="104241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Distance vs. Displacement</a:t>
            </a:r>
          </a:p>
          <a:p>
            <a:pPr algn="l"/>
            <a:endParaRPr lang="en-GB" sz="1000" u="sng" dirty="0" smtClean="0">
              <a:latin typeface="+mj-lt"/>
            </a:endParaRPr>
          </a:p>
          <a:p>
            <a:pPr algn="l"/>
            <a:r>
              <a:rPr lang="en-GB" sz="1000" dirty="0" smtClean="0">
                <a:latin typeface="+mj-lt"/>
              </a:rPr>
              <a:t>Displacement is different to distance because it involves the direction that an object has moved. The displacement is always measured in a straight line from start to end of a journey, missing out any wiggles along the way. </a:t>
            </a:r>
            <a:endParaRPr lang="en-GB" sz="1000" dirty="0"/>
          </a:p>
          <a:p>
            <a:pPr algn="l"/>
            <a:endParaRPr lang="en-GB" sz="1000" dirty="0">
              <a:latin typeface="+mj-lt"/>
            </a:endParaRPr>
          </a:p>
        </p:txBody>
      </p:sp>
      <p:sp>
        <p:nvSpPr>
          <p:cNvPr id="28" name="Title 1"/>
          <p:cNvSpPr txBox="1">
            <a:spLocks/>
          </p:cNvSpPr>
          <p:nvPr/>
        </p:nvSpPr>
        <p:spPr>
          <a:xfrm>
            <a:off x="5457057" y="4254574"/>
            <a:ext cx="4320480" cy="234277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Distance vs. Displacement Diagram</a:t>
            </a:r>
          </a:p>
          <a:p>
            <a:pPr algn="l"/>
            <a:endParaRPr lang="en-GB" sz="1000" u="sng" dirty="0" smtClean="0">
              <a:latin typeface="+mj-lt"/>
            </a:endParaRPr>
          </a:p>
          <a:p>
            <a:pPr algn="l"/>
            <a:r>
              <a:rPr lang="en-GB" sz="1000" dirty="0" smtClean="0">
                <a:latin typeface="+mj-lt"/>
              </a:rPr>
              <a:t>Look how displacement is simply a </a:t>
            </a:r>
          </a:p>
          <a:p>
            <a:pPr algn="l"/>
            <a:r>
              <a:rPr lang="en-GB" sz="1000" dirty="0" smtClean="0">
                <a:latin typeface="+mj-lt"/>
              </a:rPr>
              <a:t>straight line from A to B. </a:t>
            </a:r>
          </a:p>
          <a:p>
            <a:pPr algn="l"/>
            <a:r>
              <a:rPr lang="en-GB" sz="1000" dirty="0" smtClean="0">
                <a:latin typeface="+mj-lt"/>
              </a:rPr>
              <a:t>Distance is the total, with visits to C</a:t>
            </a:r>
          </a:p>
          <a:p>
            <a:pPr algn="l"/>
            <a:r>
              <a:rPr lang="en-GB" sz="1000" dirty="0" smtClean="0">
                <a:latin typeface="+mj-lt"/>
              </a:rPr>
              <a:t>and D during the journey. </a:t>
            </a:r>
            <a:endParaRPr lang="en-GB" sz="1000" dirty="0">
              <a:latin typeface="+mj-lt"/>
            </a:endParaRPr>
          </a:p>
        </p:txBody>
      </p:sp>
      <p:pic>
        <p:nvPicPr>
          <p:cNvPr id="1026" name="Picture 2" descr="http://www.livindiagroup.com/images/wash/car-3.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3723" y="1914793"/>
            <a:ext cx="1949317" cy="890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stack.imgur.com/els7b.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1272" y="4695607"/>
            <a:ext cx="2232248" cy="175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40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6: What is an Organism?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67429409"/>
              </p:ext>
            </p:extLst>
          </p:nvPr>
        </p:nvGraphicFramePr>
        <p:xfrm>
          <a:off x="5457056" y="116632"/>
          <a:ext cx="4310112" cy="4829552"/>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00" dirty="0" smtClean="0"/>
                        <a:t>Classification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Sorting into groups. Traditional</a:t>
                      </a:r>
                      <a:r>
                        <a:rPr lang="en-GB" sz="1000" baseline="0" dirty="0" smtClean="0"/>
                        <a:t> classification of organisms depends on their structure, but more modern methods involve analysing the biochemical similarities between organisms to classify them.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Kingdom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largest group in the Linnaean</a:t>
                      </a:r>
                      <a:r>
                        <a:rPr lang="en-GB" sz="1000" baseline="0" dirty="0" smtClean="0"/>
                        <a:t> system. In this model, there are five kingdoms (animals, plants, fungi, bacteria and </a:t>
                      </a:r>
                      <a:r>
                        <a:rPr lang="en-GB" sz="1000" baseline="0" dirty="0" err="1" smtClean="0"/>
                        <a:t>protists</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040">
                <a:tc>
                  <a:txBody>
                    <a:bodyPr/>
                    <a:lstStyle/>
                    <a:p>
                      <a:r>
                        <a:rPr lang="en-GB" sz="1000" dirty="0" smtClean="0"/>
                        <a:t>Biochemistry</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a:t>
                      </a:r>
                      <a:r>
                        <a:rPr lang="en-GB" sz="1000" baseline="0" dirty="0" smtClean="0"/>
                        <a:t> study of chemicals in living organisms, such as DNA, proteins, carbohydrates and lipids.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Three-domain system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modern model of classification, based on the genetic differences</a:t>
                      </a:r>
                      <a:r>
                        <a:rPr lang="en-GB" sz="1000" baseline="0" dirty="0" smtClean="0"/>
                        <a:t> between organisms.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Archaea</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Unicellular, like bacteria, but biochemically very different. These organisms</a:t>
                      </a:r>
                      <a:r>
                        <a:rPr lang="en-GB" sz="1000" baseline="0" dirty="0" smtClean="0"/>
                        <a:t> often live in extreme environments, like very hot water around geysers. No-one realised that they were fundamentally different to bacteria before the chemical analysis was performed.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Bacteria</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Also called ‘true bacteria’ – the prokaryotic</a:t>
                      </a:r>
                      <a:r>
                        <a:rPr lang="en-GB" sz="1000" baseline="0" dirty="0" smtClean="0"/>
                        <a:t> organisms you think of as bacteria. (Check your knowledge on prokaryotic cells)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err="1" smtClean="0"/>
                        <a:t>Eukaryota</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All organisms with a nucleus, like us, plants, fungi and </a:t>
                      </a:r>
                      <a:r>
                        <a:rPr lang="en-GB" sz="1000" dirty="0" err="1" smtClean="0"/>
                        <a:t>protists</a:t>
                      </a:r>
                      <a:r>
                        <a:rPr lang="en-GB" sz="1000" dirty="0" smtClean="0"/>
                        <a:t>.</a:t>
                      </a:r>
                      <a:r>
                        <a:rPr lang="en-GB" sz="1000" baseline="0" dirty="0" smtClean="0"/>
                        <a:t> All multicellular organisms fit into this domain (but it does include many unicellular organisms!).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Evolutionary tree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method used to show how closely related organisms are. For</a:t>
                      </a:r>
                      <a:r>
                        <a:rPr lang="en-GB" sz="1000" baseline="0" dirty="0" smtClean="0"/>
                        <a:t> living organisms, we can use genetic analysis; for extinct organisms, the fossil record suggest the relationships.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908720"/>
            <a:ext cx="5184576" cy="259228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Classification the traditional way</a:t>
            </a:r>
          </a:p>
          <a:p>
            <a:pPr algn="l"/>
            <a:endParaRPr lang="en-GB" sz="1000" u="sng" dirty="0" smtClean="0">
              <a:latin typeface="+mj-lt"/>
            </a:endParaRPr>
          </a:p>
          <a:p>
            <a:pPr algn="l"/>
            <a:r>
              <a:rPr lang="en-GB" sz="1000" dirty="0" smtClean="0">
                <a:latin typeface="+mj-lt"/>
              </a:rPr>
              <a:t>People have always given living organisms names and attempted to group them together based on their similarities. The first system that has stuck around is the classification system described by Carl Linnaeus, in which he sorted organisms according to their </a:t>
            </a:r>
            <a:r>
              <a:rPr lang="en-GB" sz="1000" b="1" dirty="0" smtClean="0">
                <a:latin typeface="+mj-lt"/>
              </a:rPr>
              <a:t>structure</a:t>
            </a:r>
            <a:r>
              <a:rPr lang="en-GB" sz="1000" dirty="0" smtClean="0">
                <a:latin typeface="+mj-lt"/>
              </a:rPr>
              <a:t> (anatomy) and </a:t>
            </a:r>
            <a:r>
              <a:rPr lang="en-GB" sz="1000" b="1" dirty="0" smtClean="0">
                <a:latin typeface="+mj-lt"/>
              </a:rPr>
              <a:t>characteristics</a:t>
            </a:r>
            <a:r>
              <a:rPr lang="en-GB" sz="1000" dirty="0" smtClean="0">
                <a:latin typeface="+mj-lt"/>
              </a:rPr>
              <a:t>. He came up with a </a:t>
            </a:r>
            <a:r>
              <a:rPr lang="en-GB" sz="1000" b="1" dirty="0" smtClean="0">
                <a:latin typeface="+mj-lt"/>
              </a:rPr>
              <a:t>hierarchical</a:t>
            </a:r>
            <a:r>
              <a:rPr lang="en-GB" sz="1000" dirty="0" smtClean="0">
                <a:latin typeface="+mj-lt"/>
              </a:rPr>
              <a:t> system, where the larger groups contain all the smaller groups below them. It is called the </a:t>
            </a:r>
            <a:r>
              <a:rPr lang="en-GB" sz="1000" u="sng" dirty="0" smtClean="0">
                <a:latin typeface="+mj-lt"/>
              </a:rPr>
              <a:t>Linnaean system</a:t>
            </a:r>
            <a:r>
              <a:rPr lang="en-GB" sz="1000" dirty="0" smtClean="0">
                <a:latin typeface="+mj-lt"/>
              </a:rPr>
              <a:t>, after him.</a:t>
            </a:r>
          </a:p>
          <a:p>
            <a:pPr algn="l"/>
            <a:endParaRPr lang="en-GB" sz="1000" dirty="0">
              <a:latin typeface="+mj-lt"/>
            </a:endParaRPr>
          </a:p>
          <a:p>
            <a:pPr algn="l"/>
            <a:r>
              <a:rPr lang="en-GB" sz="1000" dirty="0"/>
              <a:t>These groups, in order of size (based on how many organisms fit in each one) are called: </a:t>
            </a:r>
            <a:r>
              <a:rPr lang="en-GB" sz="1000" b="1" dirty="0"/>
              <a:t>kingdom, phylum, class, order, family, genus </a:t>
            </a:r>
            <a:r>
              <a:rPr lang="en-GB" sz="1000" dirty="0"/>
              <a:t>and </a:t>
            </a:r>
            <a:r>
              <a:rPr lang="en-GB" sz="1000" b="1" dirty="0"/>
              <a:t>species</a:t>
            </a:r>
            <a:r>
              <a:rPr lang="en-GB" sz="1000" dirty="0"/>
              <a:t>. </a:t>
            </a:r>
            <a:r>
              <a:rPr lang="en-GB" sz="1000" dirty="0" smtClean="0"/>
              <a:t>Species are what you think of as individual types of organism – like tigers, oak trees or great white sharks. It is worth remembering that some organisms that are given one name in everyday language actually represent many species. For instance, there are many species of eagle and many species of shark. </a:t>
            </a:r>
          </a:p>
          <a:p>
            <a:pPr algn="l"/>
            <a:endParaRPr lang="en-GB" sz="1000" dirty="0"/>
          </a:p>
          <a:p>
            <a:pPr algn="l"/>
            <a:r>
              <a:rPr lang="en-GB" sz="1000" dirty="0"/>
              <a:t>When giving the scientific name of an organism, you give the genus and species. E.g. great white sharks are </a:t>
            </a:r>
            <a:r>
              <a:rPr lang="en-GB" sz="1000" i="1" dirty="0" err="1"/>
              <a:t>Carcharodon</a:t>
            </a:r>
            <a:r>
              <a:rPr lang="en-GB" sz="1000" i="1" dirty="0"/>
              <a:t> </a:t>
            </a:r>
            <a:r>
              <a:rPr lang="en-GB" sz="1000" i="1" dirty="0" err="1"/>
              <a:t>carcharias</a:t>
            </a:r>
            <a:r>
              <a:rPr lang="en-GB" sz="1000" dirty="0"/>
              <a:t>, humans are </a:t>
            </a:r>
            <a:r>
              <a:rPr lang="en-GB" sz="1000" i="1" dirty="0"/>
              <a:t>Homo sapiens</a:t>
            </a:r>
            <a:r>
              <a:rPr lang="en-GB" sz="1000" dirty="0"/>
              <a:t>. </a:t>
            </a:r>
            <a:r>
              <a:rPr lang="en-GB" sz="1000" dirty="0" smtClean="0"/>
              <a:t>This is called the </a:t>
            </a:r>
            <a:r>
              <a:rPr lang="en-GB" sz="1000" b="1" dirty="0" smtClean="0"/>
              <a:t>binomial system</a:t>
            </a:r>
            <a:r>
              <a:rPr lang="en-GB" sz="1000" dirty="0" smtClean="0"/>
              <a:t> for naming species. </a:t>
            </a:r>
            <a:endParaRPr lang="en-GB" sz="1000" dirty="0"/>
          </a:p>
          <a:p>
            <a:pPr algn="l"/>
            <a:endParaRPr lang="en-GB" sz="1000" dirty="0"/>
          </a:p>
          <a:p>
            <a:pPr algn="l"/>
            <a:endParaRPr lang="en-GB" sz="1000" dirty="0" smtClean="0">
              <a:latin typeface="+mj-lt"/>
            </a:endParaRPr>
          </a:p>
          <a:p>
            <a:pPr algn="l"/>
            <a:endParaRPr lang="en-GB" sz="1000" dirty="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sp>
        <p:nvSpPr>
          <p:cNvPr id="8" name="Title 1"/>
          <p:cNvSpPr txBox="1">
            <a:spLocks/>
          </p:cNvSpPr>
          <p:nvPr/>
        </p:nvSpPr>
        <p:spPr>
          <a:xfrm>
            <a:off x="129425" y="3645024"/>
            <a:ext cx="5184576" cy="302433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Classification the modern way</a:t>
            </a:r>
          </a:p>
          <a:p>
            <a:pPr algn="l"/>
            <a:endParaRPr lang="en-GB" sz="1000" u="sng" dirty="0" smtClean="0">
              <a:latin typeface="+mj-lt"/>
            </a:endParaRPr>
          </a:p>
          <a:p>
            <a:pPr algn="l"/>
            <a:r>
              <a:rPr lang="en-GB" sz="1000" dirty="0" smtClean="0">
                <a:latin typeface="+mj-lt"/>
              </a:rPr>
              <a:t>The Linnaean system dates back to the 18</a:t>
            </a:r>
            <a:r>
              <a:rPr lang="en-GB" sz="1000" baseline="30000" dirty="0" smtClean="0">
                <a:latin typeface="+mj-lt"/>
              </a:rPr>
              <a:t>th</a:t>
            </a:r>
            <a:r>
              <a:rPr lang="en-GB" sz="1000" dirty="0" smtClean="0">
                <a:latin typeface="+mj-lt"/>
              </a:rPr>
              <a:t> century. Since then, knowledge and understanding of the internal structure of cells and biochemistry has developed significantly. Analysis of genetic material in cells has shown that the five kingdoms suggested by Linnaeus are not the best way to divide up life. A </a:t>
            </a:r>
            <a:r>
              <a:rPr lang="en-GB" sz="1000" b="1" dirty="0" smtClean="0">
                <a:latin typeface="+mj-lt"/>
              </a:rPr>
              <a:t>three-domain system </a:t>
            </a:r>
            <a:r>
              <a:rPr lang="en-GB" sz="1000" dirty="0" smtClean="0">
                <a:latin typeface="+mj-lt"/>
              </a:rPr>
              <a:t>is now used (although the Linnaean system is still very useful, and commonly used). The three-domain system was suggested by </a:t>
            </a:r>
            <a:r>
              <a:rPr lang="en-GB" sz="1000" u="sng" dirty="0" smtClean="0">
                <a:latin typeface="+mj-lt"/>
              </a:rPr>
              <a:t>Carl </a:t>
            </a:r>
            <a:r>
              <a:rPr lang="en-GB" sz="1000" u="sng" dirty="0" err="1" smtClean="0">
                <a:latin typeface="+mj-lt"/>
              </a:rPr>
              <a:t>Woese</a:t>
            </a:r>
            <a:r>
              <a:rPr lang="en-GB" sz="1000" dirty="0" smtClean="0">
                <a:latin typeface="+mj-lt"/>
              </a:rPr>
              <a:t>. </a:t>
            </a:r>
          </a:p>
          <a:p>
            <a:pPr algn="l"/>
            <a:endParaRPr lang="en-GB" sz="1000" dirty="0">
              <a:latin typeface="+mj-lt"/>
            </a:endParaRPr>
          </a:p>
          <a:p>
            <a:pPr algn="l"/>
            <a:r>
              <a:rPr lang="en-GB" sz="1000" dirty="0" err="1" smtClean="0">
                <a:latin typeface="+mj-lt"/>
              </a:rPr>
              <a:t>Woese’s</a:t>
            </a:r>
            <a:r>
              <a:rPr lang="en-GB" sz="1000" dirty="0" smtClean="0">
                <a:latin typeface="+mj-lt"/>
              </a:rPr>
              <a:t> chemical analysis showed that there are three distinct groups of life, into which all organisms can fit without overlapping. These are called domains: the Archaea, Bacteria, and </a:t>
            </a:r>
            <a:r>
              <a:rPr lang="en-GB" sz="1000" dirty="0" err="1" smtClean="0">
                <a:latin typeface="+mj-lt"/>
              </a:rPr>
              <a:t>Eukaryota</a:t>
            </a:r>
            <a:r>
              <a:rPr lang="en-GB" sz="1000" dirty="0" smtClean="0">
                <a:latin typeface="+mj-lt"/>
              </a:rPr>
              <a:t>. One of the key things about this system is that is recognised that two huge groups of organisms (archaea and bacteria) are actually different. In the Linnaean system, they were bunched together in the ‘bacteria’ kingdom. </a:t>
            </a:r>
          </a:p>
          <a:p>
            <a:pPr algn="l"/>
            <a:endParaRPr lang="en-GB" sz="1000" dirty="0">
              <a:latin typeface="+mj-lt"/>
            </a:endParaRPr>
          </a:p>
          <a:p>
            <a:pPr algn="l"/>
            <a:r>
              <a:rPr lang="en-GB" sz="1000" dirty="0" smtClean="0">
                <a:latin typeface="+mj-lt"/>
              </a:rPr>
              <a:t>Since it is based on genetic analysis, the three-domain system links to the closeness of the relationship between organisms. We know all life on Earth is related (since we all use the same genetic code). That’s why, when you draw an evolutionary tree (right), it starts with one ‘trunk’ – the first life on Earth (the </a:t>
            </a:r>
            <a:r>
              <a:rPr lang="en-GB" sz="1000" b="1" dirty="0" smtClean="0">
                <a:latin typeface="+mj-lt"/>
              </a:rPr>
              <a:t>common ancestor</a:t>
            </a:r>
            <a:r>
              <a:rPr lang="en-GB" sz="1000" dirty="0" smtClean="0">
                <a:latin typeface="+mj-lt"/>
              </a:rPr>
              <a:t> for us all). But, clearly, life has split into many different groups, as shown with the examples on the tree here. </a:t>
            </a:r>
            <a:endParaRPr lang="en-GB" sz="1000" dirty="0"/>
          </a:p>
          <a:p>
            <a:pPr algn="l"/>
            <a:endParaRPr lang="en-GB" sz="1000" dirty="0"/>
          </a:p>
          <a:p>
            <a:pPr algn="l"/>
            <a:endParaRPr lang="en-GB" sz="1000" dirty="0" smtClean="0">
              <a:latin typeface="+mj-lt"/>
            </a:endParaRPr>
          </a:p>
          <a:p>
            <a:pPr algn="l"/>
            <a:endParaRPr lang="en-GB" sz="1000" dirty="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pic>
        <p:nvPicPr>
          <p:cNvPr id="2050" name="Picture 2" descr="https://upload.wikimedia.org/wikipedia/commons/thumb/7/70/Phylogenetic_tree.svg/450px-Phylogenetic_tree.svg.png"/>
          <p:cNvPicPr>
            <a:picLocks noChangeAspect="1" noChangeArrowheads="1"/>
          </p:cNvPicPr>
          <p:nvPr/>
        </p:nvPicPr>
        <p:blipFill rotWithShape="1">
          <a:blip r:embed="rId2">
            <a:extLst>
              <a:ext uri="{28A0092B-C50C-407E-A947-70E740481C1C}">
                <a14:useLocalDpi xmlns:a14="http://schemas.microsoft.com/office/drawing/2010/main" val="0"/>
              </a:ext>
            </a:extLst>
          </a:blip>
          <a:srcRect t="16476"/>
          <a:stretch/>
        </p:blipFill>
        <p:spPr bwMode="auto">
          <a:xfrm>
            <a:off x="5313040" y="4988247"/>
            <a:ext cx="3234624" cy="1825129"/>
          </a:xfrm>
          <a:prstGeom prst="rect">
            <a:avLst/>
          </a:prstGeom>
          <a:noFill/>
          <a:ln>
            <a:solidFill>
              <a:srgbClr val="92D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01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7: How do Organisms Stay Alive?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31238479"/>
              </p:ext>
            </p:extLst>
          </p:nvPr>
        </p:nvGraphicFramePr>
        <p:xfrm>
          <a:off x="5457056" y="116632"/>
          <a:ext cx="4310112" cy="4981952"/>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Diffusion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net (overall) movement of particles from a higher concentration to a lower concentration, simply due to the random motion of particles in a liquid or gas. Diffusion happens across cell</a:t>
                      </a:r>
                      <a:r>
                        <a:rPr lang="en-GB" sz="1000" baseline="0" dirty="0" smtClean="0"/>
                        <a:t> membranes, from higher to lower concentration. It does not require any energy from the cell.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Concentration</a:t>
                      </a:r>
                      <a:r>
                        <a:rPr lang="en-GB" sz="1000" baseline="0" dirty="0" smtClean="0"/>
                        <a:t> gradient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difference in concentration</a:t>
                      </a:r>
                      <a:r>
                        <a:rPr lang="en-GB" sz="1000" baseline="0" dirty="0" smtClean="0"/>
                        <a:t> of a substance between two places. A ‘steeper’ concentration gradient means there is a bigger difference in concentration.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Surface area to volume ratio</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surface area divided by the volume</a:t>
                      </a:r>
                      <a:r>
                        <a:rPr lang="en-GB" sz="1000" baseline="0" dirty="0" smtClean="0"/>
                        <a:t> of an organism,  organ or cell. Generally, the smaller something is, the larger the surface area to volume ratio.</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Exchange</a:t>
                      </a:r>
                      <a:r>
                        <a:rPr lang="en-GB" sz="1000" baseline="0" dirty="0" smtClean="0"/>
                        <a:t> surface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place, such as the walls</a:t>
                      </a:r>
                      <a:r>
                        <a:rPr lang="en-GB" sz="1000" baseline="0" dirty="0" smtClean="0"/>
                        <a:t> of the small intestine, where exchange of substances takes place e.g. by diffusion across it.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Diffusion pathway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distance over which a substance must diffuse. A thin wall or membrane is a short diffusion pathway.</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00" dirty="0" smtClean="0"/>
                        <a:t>Osmosis </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Osmosis only describes the movement</a:t>
                      </a:r>
                      <a:r>
                        <a:rPr lang="en-GB" sz="1000" baseline="0" dirty="0" smtClean="0"/>
                        <a:t> of water. It is the diffusion of water from a dilute solution to a more concentrated solution across a partially permeable membrane.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Partially permeable</a:t>
                      </a:r>
                      <a:r>
                        <a:rPr lang="en-GB" sz="1000" baseline="0" dirty="0" smtClean="0"/>
                        <a:t> membrane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membrane that only allows some substances through</a:t>
                      </a:r>
                      <a:r>
                        <a:rPr lang="en-GB" sz="1000" baseline="0" dirty="0" smtClean="0"/>
                        <a:t> – others are prevented from travelling through.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Active transport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movement of substances </a:t>
                      </a:r>
                      <a:r>
                        <a:rPr lang="en-GB" sz="1000" b="1" dirty="0" smtClean="0"/>
                        <a:t>against</a:t>
                      </a:r>
                      <a:r>
                        <a:rPr lang="en-GB" sz="1000" b="0" dirty="0" smtClean="0"/>
                        <a:t> the concentration</a:t>
                      </a:r>
                      <a:r>
                        <a:rPr lang="en-GB" sz="1000" b="0" baseline="0" dirty="0" smtClean="0"/>
                        <a:t> gradient – from lower to higher concentration. This requires energy from respiration.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908719"/>
            <a:ext cx="5184576" cy="1224137"/>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Exchange and Transport</a:t>
            </a:r>
          </a:p>
          <a:p>
            <a:pPr algn="l"/>
            <a:endParaRPr lang="en-GB" sz="1000" u="sng" dirty="0" smtClean="0">
              <a:latin typeface="+mj-lt"/>
            </a:endParaRPr>
          </a:p>
          <a:p>
            <a:pPr algn="l"/>
            <a:r>
              <a:rPr lang="en-GB" sz="1000" dirty="0" smtClean="0">
                <a:latin typeface="+mj-lt"/>
              </a:rPr>
              <a:t>To stay alive, all organisms must exchange substances with their environment. This means they must transport </a:t>
            </a:r>
            <a:r>
              <a:rPr lang="en-GB" sz="1000" b="1" dirty="0" smtClean="0">
                <a:latin typeface="+mj-lt"/>
              </a:rPr>
              <a:t>into </a:t>
            </a:r>
            <a:r>
              <a:rPr lang="en-GB" sz="1000" dirty="0" smtClean="0">
                <a:latin typeface="+mj-lt"/>
              </a:rPr>
              <a:t>cells the substances they need from the environment and transport </a:t>
            </a:r>
            <a:r>
              <a:rPr lang="en-GB" sz="1000" b="1" dirty="0" smtClean="0">
                <a:latin typeface="+mj-lt"/>
              </a:rPr>
              <a:t>out</a:t>
            </a:r>
            <a:r>
              <a:rPr lang="en-GB" sz="1000" dirty="0" smtClean="0">
                <a:latin typeface="+mj-lt"/>
              </a:rPr>
              <a:t> waste products to the environment. </a:t>
            </a:r>
          </a:p>
          <a:p>
            <a:pPr algn="l"/>
            <a:endParaRPr lang="en-GB" sz="1000" dirty="0">
              <a:latin typeface="+mj-lt"/>
            </a:endParaRPr>
          </a:p>
          <a:p>
            <a:pPr algn="l"/>
            <a:r>
              <a:rPr lang="en-GB" sz="1000" dirty="0" smtClean="0">
                <a:latin typeface="+mj-lt"/>
              </a:rPr>
              <a:t>Substances can be transported into or out of cells by: </a:t>
            </a:r>
            <a:r>
              <a:rPr lang="en-GB" sz="1000" b="1" dirty="0" smtClean="0">
                <a:latin typeface="+mj-lt"/>
              </a:rPr>
              <a:t>diffusion, osmosis </a:t>
            </a:r>
            <a:r>
              <a:rPr lang="en-GB" sz="1000" dirty="0" smtClean="0">
                <a:latin typeface="+mj-lt"/>
              </a:rPr>
              <a:t>or</a:t>
            </a:r>
            <a:r>
              <a:rPr lang="en-GB" sz="1000" b="1" dirty="0" smtClean="0">
                <a:latin typeface="+mj-lt"/>
              </a:rPr>
              <a:t> active transport</a:t>
            </a:r>
            <a:r>
              <a:rPr lang="en-GB" sz="1000" dirty="0" smtClean="0">
                <a:latin typeface="+mj-lt"/>
              </a:rPr>
              <a:t>. </a:t>
            </a: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sp>
        <p:nvSpPr>
          <p:cNvPr id="11" name="Title 1"/>
          <p:cNvSpPr txBox="1">
            <a:spLocks/>
          </p:cNvSpPr>
          <p:nvPr/>
        </p:nvSpPr>
        <p:spPr>
          <a:xfrm>
            <a:off x="142839" y="2272766"/>
            <a:ext cx="3685144" cy="317245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Diffusion </a:t>
            </a:r>
          </a:p>
          <a:p>
            <a:pPr algn="l"/>
            <a:endParaRPr lang="en-GB" sz="1000" u="sng" dirty="0" smtClean="0">
              <a:latin typeface="+mj-lt"/>
            </a:endParaRPr>
          </a:p>
          <a:p>
            <a:pPr algn="l"/>
            <a:r>
              <a:rPr lang="en-GB" sz="1000" dirty="0" smtClean="0">
                <a:latin typeface="+mj-lt"/>
              </a:rPr>
              <a:t>Diffusion allows many substances to move into or out of cells. Thanks to the random motion of particles in liquids and gases, particles will spread out until the concentration is equal throughout. If there is a cell membrane that lets the substance through (is </a:t>
            </a:r>
            <a:r>
              <a:rPr lang="en-GB" sz="1000" b="1" dirty="0" smtClean="0">
                <a:latin typeface="+mj-lt"/>
              </a:rPr>
              <a:t>permeable</a:t>
            </a:r>
            <a:r>
              <a:rPr lang="en-GB" sz="1000" dirty="0" smtClean="0">
                <a:latin typeface="+mj-lt"/>
              </a:rPr>
              <a:t>) in the way, it doesn’t matter. Overall, the </a:t>
            </a:r>
            <a:r>
              <a:rPr lang="en-GB" sz="1000" b="1" dirty="0" smtClean="0">
                <a:latin typeface="+mj-lt"/>
              </a:rPr>
              <a:t>net movement</a:t>
            </a:r>
            <a:r>
              <a:rPr lang="en-GB" sz="1000" dirty="0" smtClean="0">
                <a:latin typeface="+mj-lt"/>
              </a:rPr>
              <a:t> of the substance will be from higher to lower concentration, as the diagram shows. </a:t>
            </a:r>
          </a:p>
          <a:p>
            <a:pPr algn="l"/>
            <a:endParaRPr lang="en-GB" sz="1000" dirty="0">
              <a:latin typeface="+mj-lt"/>
            </a:endParaRPr>
          </a:p>
          <a:p>
            <a:pPr algn="l"/>
            <a:r>
              <a:rPr lang="en-GB" sz="1000" dirty="0" smtClean="0">
                <a:latin typeface="+mj-lt"/>
              </a:rPr>
              <a:t>Diffusion is the process by which oxygen is transported into the bloodstream, and carbon dioxide is transported out (in the lungs, or gills of fish). It is also how the waste product </a:t>
            </a:r>
            <a:r>
              <a:rPr lang="en-GB" sz="1000" b="1" dirty="0" smtClean="0">
                <a:latin typeface="+mj-lt"/>
              </a:rPr>
              <a:t>urea</a:t>
            </a:r>
            <a:r>
              <a:rPr lang="en-GB" sz="1000" dirty="0" smtClean="0">
                <a:latin typeface="+mj-lt"/>
              </a:rPr>
              <a:t> moves from cells into the bloodstream, before removal in the urine. </a:t>
            </a:r>
          </a:p>
          <a:p>
            <a:pPr algn="l"/>
            <a:endParaRPr lang="en-GB" sz="1000" dirty="0">
              <a:latin typeface="+mj-lt"/>
            </a:endParaRPr>
          </a:p>
          <a:p>
            <a:pPr algn="l"/>
            <a:r>
              <a:rPr lang="en-GB" sz="1000" dirty="0" smtClean="0">
                <a:latin typeface="+mj-lt"/>
              </a:rPr>
              <a:t>The </a:t>
            </a:r>
            <a:r>
              <a:rPr lang="en-GB" sz="1000" b="1" u="sng" dirty="0" smtClean="0">
                <a:latin typeface="+mj-lt"/>
              </a:rPr>
              <a:t>rate</a:t>
            </a:r>
            <a:r>
              <a:rPr lang="en-GB" sz="1000" dirty="0" smtClean="0">
                <a:latin typeface="+mj-lt"/>
              </a:rPr>
              <a:t> of diffusion is affected by: </a:t>
            </a:r>
          </a:p>
          <a:p>
            <a:pPr marL="228600" indent="-228600" algn="l">
              <a:buFont typeface="+mj-lt"/>
              <a:buAutoNum type="arabicPeriod"/>
            </a:pPr>
            <a:r>
              <a:rPr lang="en-GB" sz="1000" dirty="0" smtClean="0">
                <a:latin typeface="+mj-lt"/>
              </a:rPr>
              <a:t>the steepness of the concentration gradient</a:t>
            </a:r>
          </a:p>
          <a:p>
            <a:pPr marL="228600" indent="-228600" algn="l">
              <a:buFont typeface="+mj-lt"/>
              <a:buAutoNum type="arabicPeriod"/>
            </a:pPr>
            <a:r>
              <a:rPr lang="en-GB" sz="1000" dirty="0" smtClean="0">
                <a:latin typeface="+mj-lt"/>
              </a:rPr>
              <a:t>the temperature (a higher temperature increases the rate of diffusion as particles have more kinetic energy)</a:t>
            </a:r>
          </a:p>
          <a:p>
            <a:pPr marL="228600" indent="-228600" algn="l">
              <a:buFont typeface="+mj-lt"/>
              <a:buAutoNum type="arabicPeriod"/>
            </a:pPr>
            <a:r>
              <a:rPr lang="en-GB" sz="1000" dirty="0" smtClean="0">
                <a:latin typeface="+mj-lt"/>
              </a:rPr>
              <a:t>The surface area of the membrane (a larger surface area  of cell membrane increases the rate of diffusion into/out of a cell). </a:t>
            </a:r>
            <a:endParaRPr lang="en-GB" sz="1000" dirty="0">
              <a:latin typeface="+mj-lt"/>
            </a:endParaRPr>
          </a:p>
        </p:txBody>
      </p:sp>
      <p:pic>
        <p:nvPicPr>
          <p:cNvPr id="1026" name="Picture 2" descr="http://biology-igcse.weebly.com/uploads/1/5/0/7/15070316/2900494_orig.jpg?3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7983" y="2272766"/>
            <a:ext cx="1557065" cy="145974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128464" y="5589240"/>
            <a:ext cx="5184576" cy="110248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Osmosis </a:t>
            </a:r>
          </a:p>
          <a:p>
            <a:pPr algn="l"/>
            <a:endParaRPr lang="en-GB" sz="1000" u="sng" dirty="0" smtClean="0">
              <a:latin typeface="+mj-lt"/>
            </a:endParaRPr>
          </a:p>
          <a:p>
            <a:pPr algn="l"/>
            <a:r>
              <a:rPr lang="en-GB" sz="1000" dirty="0" smtClean="0">
                <a:latin typeface="+mj-lt"/>
              </a:rPr>
              <a:t>Osmosis is the movement of water from a more dilute solution (more ‘watery’) to a more concentrated solution (less ‘watery’) across a </a:t>
            </a:r>
            <a:r>
              <a:rPr lang="en-GB" sz="1000" u="sng" dirty="0" smtClean="0">
                <a:latin typeface="+mj-lt"/>
              </a:rPr>
              <a:t>partially permeable membrane</a:t>
            </a:r>
            <a:r>
              <a:rPr lang="en-GB" sz="1000" dirty="0" smtClean="0">
                <a:latin typeface="+mj-lt"/>
              </a:rPr>
              <a:t>, such as a cell membrane. Osmosis causes cells to swell up if they are placed in a dilute solution, or shrivel up if they are placed in a concentrated solution (a solution of salt, for instance, or sugar). </a:t>
            </a: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sp>
        <p:nvSpPr>
          <p:cNvPr id="15" name="Title 1"/>
          <p:cNvSpPr txBox="1">
            <a:spLocks/>
          </p:cNvSpPr>
          <p:nvPr/>
        </p:nvSpPr>
        <p:spPr>
          <a:xfrm>
            <a:off x="5457056" y="5208285"/>
            <a:ext cx="4310112" cy="146107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Active transport</a:t>
            </a:r>
          </a:p>
          <a:p>
            <a:pPr algn="l"/>
            <a:endParaRPr lang="en-GB" sz="1000" u="sng" dirty="0" smtClean="0">
              <a:latin typeface="+mj-lt"/>
            </a:endParaRPr>
          </a:p>
          <a:p>
            <a:pPr algn="l"/>
            <a:r>
              <a:rPr lang="en-GB" sz="1000" dirty="0" smtClean="0">
                <a:latin typeface="+mj-lt"/>
              </a:rPr>
              <a:t>Active transport is so-named because it </a:t>
            </a:r>
            <a:r>
              <a:rPr lang="en-GB" sz="1000" u="sng" dirty="0" smtClean="0">
                <a:latin typeface="+mj-lt"/>
              </a:rPr>
              <a:t>requires energy</a:t>
            </a:r>
            <a:r>
              <a:rPr lang="en-GB" sz="1000" dirty="0" smtClean="0">
                <a:latin typeface="+mj-lt"/>
              </a:rPr>
              <a:t>. A good example of where it happens is in plant roots. Root hair cells (see specialised cells topic) absorb mineral ions (like magnesium ions and nitrate ions) from the very dilute solution in the soil by active transport. They need ions like these for healthy growth. An example in animals is absorption of sugar from the intestine into the blood – the blood has a higher sugar concentration so active transport is needed. The sugar is needed by all cells in the body for respiration. </a:t>
            </a: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pic>
        <p:nvPicPr>
          <p:cNvPr id="3074" name="Picture 2" descr="http://scienceaid.co.uk/biology/cell/images/osmos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207" y="4404370"/>
            <a:ext cx="1394833" cy="1544910"/>
          </a:xfrm>
          <a:prstGeom prst="rect">
            <a:avLst/>
          </a:prstGeom>
          <a:solidFill>
            <a:schemeClr val="bg1"/>
          </a:solidFill>
          <a:ln>
            <a:solidFill>
              <a:srgbClr val="92D050"/>
            </a:solidFill>
          </a:ln>
        </p:spPr>
      </p:pic>
    </p:spTree>
    <p:extLst>
      <p:ext uri="{BB962C8B-B14F-4D97-AF65-F5344CB8AC3E}">
        <p14:creationId xmlns:p14="http://schemas.microsoft.com/office/powerpoint/2010/main" val="1761328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a:t>
            </a:r>
            <a:r>
              <a:rPr lang="en-GB" sz="1600" u="sng" dirty="0">
                <a:latin typeface="Berlin Sans FB Demi" panose="020E0802020502020306" pitchFamily="34" charset="0"/>
              </a:rPr>
              <a:t>7</a:t>
            </a:r>
            <a:r>
              <a:rPr lang="en-GB" sz="1600" u="sng" dirty="0" smtClean="0">
                <a:latin typeface="Berlin Sans FB Demi" panose="020E0802020502020306" pitchFamily="34" charset="0"/>
              </a:rPr>
              <a:t>: How do Organisms Stay Alive?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17185326"/>
              </p:ext>
            </p:extLst>
          </p:nvPr>
        </p:nvGraphicFramePr>
        <p:xfrm>
          <a:off x="5457056" y="116632"/>
          <a:ext cx="4310112" cy="2749024"/>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Small intestine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organ</a:t>
                      </a:r>
                      <a:r>
                        <a:rPr lang="en-GB" sz="1000" baseline="0" dirty="0" smtClean="0"/>
                        <a:t> in the digestive system where products of digestion are absorbed into the bloodstream.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Lungs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organs were gas exchange</a:t>
                      </a:r>
                      <a:r>
                        <a:rPr lang="en-GB" sz="1000" baseline="0" dirty="0" smtClean="0"/>
                        <a:t> takes place. The air sacs where gases are actually exchanged are called </a:t>
                      </a:r>
                      <a:r>
                        <a:rPr lang="en-GB" sz="1000" b="1" baseline="0" dirty="0" smtClean="0"/>
                        <a:t>alveoli</a:t>
                      </a:r>
                      <a:r>
                        <a:rPr lang="en-GB" sz="1000" b="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Gills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organs</a:t>
                      </a:r>
                      <a:r>
                        <a:rPr lang="en-GB" sz="1000" baseline="0" dirty="0" smtClean="0"/>
                        <a:t> in fish where gas exchange takes place. Oxygen is absorbed from the water into the blood, and carbon dioxide is transferred to the water.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Leaves </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plant organs responsible for gas exchange.</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Ventilation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Technical term for breathing</a:t>
                      </a:r>
                      <a:r>
                        <a:rPr lang="en-GB" sz="1000" baseline="0" dirty="0" smtClean="0"/>
                        <a:t> in and out. Breathing in brings fresh air, with a relatively high oxygen concentration, into the lungs, and breathing out removes the air with a relatively high concentration of carbon dioxide (and low concentration of oxygen).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908719"/>
            <a:ext cx="5184576" cy="211522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Adaptations for efficient exchange and transport</a:t>
            </a:r>
          </a:p>
          <a:p>
            <a:pPr algn="l"/>
            <a:endParaRPr lang="en-GB" sz="1000" u="sng" dirty="0" smtClean="0">
              <a:latin typeface="+mj-lt"/>
            </a:endParaRPr>
          </a:p>
          <a:p>
            <a:pPr algn="l"/>
            <a:r>
              <a:rPr lang="en-GB" sz="1000" dirty="0" smtClean="0">
                <a:latin typeface="+mj-lt"/>
              </a:rPr>
              <a:t>Unicellular organisms have a </a:t>
            </a:r>
            <a:r>
              <a:rPr lang="en-GB" sz="1000" u="sng" dirty="0" smtClean="0">
                <a:latin typeface="+mj-lt"/>
              </a:rPr>
              <a:t>very large surface area to </a:t>
            </a:r>
          </a:p>
          <a:p>
            <a:pPr algn="l"/>
            <a:r>
              <a:rPr lang="en-GB" sz="1000" u="sng" dirty="0" smtClean="0">
                <a:latin typeface="+mj-lt"/>
              </a:rPr>
              <a:t>volume ratio</a:t>
            </a:r>
            <a:r>
              <a:rPr lang="en-GB" sz="1000" dirty="0" smtClean="0">
                <a:latin typeface="+mj-lt"/>
              </a:rPr>
              <a:t> compared to multicellular organisms. This </a:t>
            </a:r>
          </a:p>
          <a:p>
            <a:pPr algn="l"/>
            <a:r>
              <a:rPr lang="en-GB" sz="1000" dirty="0" smtClean="0">
                <a:latin typeface="+mj-lt"/>
              </a:rPr>
              <a:t>means that they simply exchange substances through their </a:t>
            </a:r>
          </a:p>
          <a:p>
            <a:pPr algn="l"/>
            <a:r>
              <a:rPr lang="en-GB" sz="1000" dirty="0" smtClean="0">
                <a:latin typeface="+mj-lt"/>
              </a:rPr>
              <a:t>cell membrane directly with their environment. They are </a:t>
            </a:r>
          </a:p>
          <a:p>
            <a:pPr algn="l"/>
            <a:r>
              <a:rPr lang="en-GB" sz="1000" dirty="0" smtClean="0">
                <a:latin typeface="+mj-lt"/>
              </a:rPr>
              <a:t>small enough that diffusion is sufficient to meet their needs (see diagram). </a:t>
            </a:r>
          </a:p>
          <a:p>
            <a:pPr algn="l"/>
            <a:endParaRPr lang="en-GB" sz="1000" dirty="0">
              <a:latin typeface="+mj-lt"/>
            </a:endParaRPr>
          </a:p>
          <a:p>
            <a:pPr algn="l"/>
            <a:r>
              <a:rPr lang="en-GB" sz="1000" dirty="0" smtClean="0">
                <a:latin typeface="+mj-lt"/>
              </a:rPr>
              <a:t>However in multicellular organisms, cells that are not at the surface wouldn’t be able to directly exchange substances with the environment. This is why organs with specialised exchange surfaces have evolved. Without lungs, gills, or leaves, for example, multicellular organisms wouldn’t be able to obtain all the substances they need to survive, or be able to get rid of waste products efficiently. </a:t>
            </a: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sp>
        <p:nvSpPr>
          <p:cNvPr id="14" name="Title 1"/>
          <p:cNvSpPr txBox="1">
            <a:spLocks/>
          </p:cNvSpPr>
          <p:nvPr/>
        </p:nvSpPr>
        <p:spPr>
          <a:xfrm>
            <a:off x="128464" y="3162784"/>
            <a:ext cx="5184575" cy="110248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Specialised exchange surfaces</a:t>
            </a:r>
          </a:p>
          <a:p>
            <a:pPr algn="l"/>
            <a:endParaRPr lang="en-GB" sz="1000" u="sng" dirty="0" smtClean="0">
              <a:latin typeface="+mj-lt"/>
            </a:endParaRPr>
          </a:p>
          <a:p>
            <a:pPr algn="l"/>
            <a:r>
              <a:rPr lang="en-GB" sz="1000" dirty="0" smtClean="0">
                <a:latin typeface="+mj-lt"/>
              </a:rPr>
              <a:t>To be effective at exchanging substances with the environment, any exchange surface must have a </a:t>
            </a:r>
            <a:r>
              <a:rPr lang="en-GB" sz="1000" b="1" dirty="0" smtClean="0">
                <a:latin typeface="+mj-lt"/>
              </a:rPr>
              <a:t>large surface area</a:t>
            </a:r>
            <a:r>
              <a:rPr lang="en-GB" sz="1000" dirty="0" smtClean="0">
                <a:latin typeface="+mj-lt"/>
              </a:rPr>
              <a:t>, and a thin wall/membrane for a </a:t>
            </a:r>
            <a:r>
              <a:rPr lang="en-GB" sz="1000" b="1" dirty="0" smtClean="0">
                <a:latin typeface="+mj-lt"/>
              </a:rPr>
              <a:t>short diffusion pathway</a:t>
            </a:r>
            <a:r>
              <a:rPr lang="en-GB" sz="1000" dirty="0" smtClean="0">
                <a:latin typeface="+mj-lt"/>
              </a:rPr>
              <a:t>. In animals, a constant blood supply also increases effectiveness, and in the lungs, ventilation (breathing in and out) increases effectiveness by refreshing the concentration gradient with each breath. </a:t>
            </a: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sp>
        <p:nvSpPr>
          <p:cNvPr id="15" name="Title 1"/>
          <p:cNvSpPr txBox="1">
            <a:spLocks/>
          </p:cNvSpPr>
          <p:nvPr/>
        </p:nvSpPr>
        <p:spPr>
          <a:xfrm>
            <a:off x="128811" y="4422093"/>
            <a:ext cx="5184228" cy="225160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Exchange in animals and plants</a:t>
            </a:r>
          </a:p>
          <a:p>
            <a:pPr algn="l"/>
            <a:endParaRPr lang="en-GB" sz="1000" u="sng" dirty="0" smtClean="0">
              <a:latin typeface="+mj-lt"/>
            </a:endParaRPr>
          </a:p>
          <a:p>
            <a:pPr algn="l"/>
            <a:r>
              <a:rPr lang="en-GB" sz="1000" dirty="0" smtClean="0">
                <a:latin typeface="+mj-lt"/>
              </a:rPr>
              <a:t>Gas exchange in many animals, including us, happens in the lungs. The structures in the lungs where it happens are the </a:t>
            </a:r>
            <a:r>
              <a:rPr lang="en-GB" sz="1000" b="1" dirty="0" smtClean="0">
                <a:latin typeface="+mj-lt"/>
              </a:rPr>
              <a:t>alveoli</a:t>
            </a:r>
            <a:r>
              <a:rPr lang="en-GB" sz="1000" dirty="0" smtClean="0">
                <a:latin typeface="+mj-lt"/>
              </a:rPr>
              <a:t>. There are millions of these tiny air sacs, so in total their surface area is gigantic. They also have a short diffusion pathway, a good blood supply and air supply due to </a:t>
            </a:r>
            <a:r>
              <a:rPr lang="en-GB" sz="1000" b="1" dirty="0" smtClean="0">
                <a:latin typeface="+mj-lt"/>
              </a:rPr>
              <a:t>ventilation</a:t>
            </a:r>
            <a:r>
              <a:rPr lang="en-GB" sz="1000" dirty="0" smtClean="0">
                <a:latin typeface="+mj-lt"/>
              </a:rPr>
              <a:t>. (look at the diagram of one alveolus) </a:t>
            </a:r>
          </a:p>
          <a:p>
            <a:pPr algn="l"/>
            <a:endParaRPr lang="en-GB" sz="1000" dirty="0">
              <a:latin typeface="+mj-lt"/>
            </a:endParaRPr>
          </a:p>
          <a:p>
            <a:pPr algn="l"/>
            <a:r>
              <a:rPr lang="en-GB" sz="1000" dirty="0" smtClean="0">
                <a:latin typeface="+mj-lt"/>
              </a:rPr>
              <a:t>In fish, gills are where gas exchange takes place (see diagram). Again, a huge surface area increases the efficiency of gas exchange, along with a short diffusion pathway and good blood supply. The huge surface area comes from the division of gills into very thin plates of tissue called lamellae. This also creates the short diffusion pathway. </a:t>
            </a:r>
          </a:p>
          <a:p>
            <a:pPr algn="l"/>
            <a:endParaRPr lang="en-GB" sz="1000" dirty="0">
              <a:latin typeface="+mj-lt"/>
            </a:endParaRPr>
          </a:p>
          <a:p>
            <a:pPr algn="l"/>
            <a:r>
              <a:rPr lang="en-GB" sz="1000" dirty="0" smtClean="0">
                <a:latin typeface="+mj-lt"/>
              </a:rPr>
              <a:t>In plants, the roots absorb water and mineral ions. The root hair cells have </a:t>
            </a:r>
            <a:r>
              <a:rPr lang="en-GB" sz="1000" b="1" dirty="0" smtClean="0">
                <a:latin typeface="+mj-lt"/>
              </a:rPr>
              <a:t>long projections </a:t>
            </a:r>
            <a:r>
              <a:rPr lang="en-GB" sz="1000" dirty="0" smtClean="0">
                <a:latin typeface="+mj-lt"/>
              </a:rPr>
              <a:t>that increase the surface area of this exchange surface, and shorten the diffusion pathway. The leaves are responsible for gas exchange, including oxygen out and water vapour out, and carbon dioxide in. Being flat and broad increases the effectiveness of the leaves as exchange surfaces, by increasing the surface area and shortening the diffusion pathway. In leaves, exchange happens through microscopic holes called </a:t>
            </a:r>
            <a:r>
              <a:rPr lang="en-GB" sz="1000" b="1" dirty="0" smtClean="0">
                <a:latin typeface="+mj-lt"/>
              </a:rPr>
              <a:t>stomata</a:t>
            </a:r>
            <a:r>
              <a:rPr lang="en-GB" sz="1000" dirty="0" smtClean="0">
                <a:latin typeface="+mj-lt"/>
              </a:rPr>
              <a:t>. </a:t>
            </a: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pic>
        <p:nvPicPr>
          <p:cNvPr id="2050" name="Picture 2" descr="http://images.slideplayer.com/8/2420706/slides/slide_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57" t="33390" r="5263" b="10263"/>
          <a:stretch/>
        </p:blipFill>
        <p:spPr bwMode="auto">
          <a:xfrm>
            <a:off x="3600848" y="1052736"/>
            <a:ext cx="1856208" cy="8640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Lx-c7izS_U0/VRbIIbPEbRI/AAAAAAAAXgs/XWQZG0S5Zsw/s1600/gas%2Bexchan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056" y="3023944"/>
            <a:ext cx="1814407" cy="11321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examstutor.com/biology/resources/studyroom/organs_and_systems/gas_exchange/pictures/fig144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9814" y="3023944"/>
            <a:ext cx="2227354" cy="185436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a.files.bbci.co.uk/bam/live/content/zx9msbk/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056" y="5257529"/>
            <a:ext cx="2265869" cy="141616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bbc.co.uk/staticarchive/9096f4876ea334b17cefc43963304ae282061a97.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9403" y="5036601"/>
            <a:ext cx="1957765" cy="16370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57362" y="4149852"/>
            <a:ext cx="1213794" cy="230832"/>
          </a:xfrm>
          <a:prstGeom prst="rect">
            <a:avLst/>
          </a:prstGeom>
          <a:noFill/>
        </p:spPr>
        <p:txBody>
          <a:bodyPr wrap="none" rtlCol="0">
            <a:spAutoFit/>
          </a:bodyPr>
          <a:lstStyle/>
          <a:p>
            <a:r>
              <a:rPr lang="en-GB" sz="900" dirty="0" smtClean="0"/>
              <a:t>Gas exchange in lungs</a:t>
            </a:r>
            <a:endParaRPr lang="en-GB" sz="900" dirty="0"/>
          </a:p>
        </p:txBody>
      </p:sp>
      <p:sp>
        <p:nvSpPr>
          <p:cNvPr id="16" name="TextBox 15"/>
          <p:cNvSpPr txBox="1"/>
          <p:nvPr/>
        </p:nvSpPr>
        <p:spPr>
          <a:xfrm>
            <a:off x="7545288" y="4077072"/>
            <a:ext cx="674704" cy="507831"/>
          </a:xfrm>
          <a:prstGeom prst="rect">
            <a:avLst/>
          </a:prstGeom>
          <a:noFill/>
        </p:spPr>
        <p:txBody>
          <a:bodyPr wrap="square" rtlCol="0">
            <a:spAutoFit/>
          </a:bodyPr>
          <a:lstStyle/>
          <a:p>
            <a:r>
              <a:rPr lang="en-GB" sz="900" dirty="0" smtClean="0"/>
              <a:t>Gas exchange in gills</a:t>
            </a:r>
            <a:endParaRPr lang="en-GB" sz="900" dirty="0"/>
          </a:p>
        </p:txBody>
      </p:sp>
      <p:sp>
        <p:nvSpPr>
          <p:cNvPr id="17" name="TextBox 16"/>
          <p:cNvSpPr txBox="1"/>
          <p:nvPr/>
        </p:nvSpPr>
        <p:spPr>
          <a:xfrm>
            <a:off x="5601072" y="5011997"/>
            <a:ext cx="1544012" cy="230832"/>
          </a:xfrm>
          <a:prstGeom prst="rect">
            <a:avLst/>
          </a:prstGeom>
          <a:noFill/>
        </p:spPr>
        <p:txBody>
          <a:bodyPr wrap="none" rtlCol="0">
            <a:spAutoFit/>
          </a:bodyPr>
          <a:lstStyle/>
          <a:p>
            <a:r>
              <a:rPr lang="en-GB" sz="900" dirty="0" smtClean="0"/>
              <a:t>Substance exchange in roots </a:t>
            </a:r>
            <a:endParaRPr lang="en-GB" sz="900" dirty="0"/>
          </a:p>
        </p:txBody>
      </p:sp>
      <p:sp>
        <p:nvSpPr>
          <p:cNvPr id="18" name="TextBox 17"/>
          <p:cNvSpPr txBox="1"/>
          <p:nvPr/>
        </p:nvSpPr>
        <p:spPr>
          <a:xfrm>
            <a:off x="8158144" y="4952505"/>
            <a:ext cx="1260281" cy="230832"/>
          </a:xfrm>
          <a:prstGeom prst="rect">
            <a:avLst/>
          </a:prstGeom>
          <a:noFill/>
        </p:spPr>
        <p:txBody>
          <a:bodyPr wrap="none" rtlCol="0">
            <a:spAutoFit/>
          </a:bodyPr>
          <a:lstStyle/>
          <a:p>
            <a:r>
              <a:rPr lang="en-GB" sz="900" dirty="0" smtClean="0"/>
              <a:t>Gas exchange in leaves</a:t>
            </a:r>
            <a:endParaRPr lang="en-GB" sz="900" dirty="0"/>
          </a:p>
        </p:txBody>
      </p:sp>
    </p:spTree>
    <p:extLst>
      <p:ext uri="{BB962C8B-B14F-4D97-AF65-F5344CB8AC3E}">
        <p14:creationId xmlns:p14="http://schemas.microsoft.com/office/powerpoint/2010/main" val="4122666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7: How do Organisms Stay Alive?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97654221"/>
              </p:ext>
            </p:extLst>
          </p:nvPr>
        </p:nvGraphicFramePr>
        <p:xfrm>
          <a:off x="5457056" y="116632"/>
          <a:ext cx="4310112" cy="4943584"/>
        </p:xfrm>
        <a:graphic>
          <a:graphicData uri="http://schemas.openxmlformats.org/drawingml/2006/table">
            <a:tbl>
              <a:tblPr firstRow="1" bandRow="1">
                <a:tableStyleId>{5940675A-B579-460E-94D1-54222C63F5DA}</a:tableStyleId>
              </a:tblPr>
              <a:tblGrid>
                <a:gridCol w="936104"/>
                <a:gridCol w="3374008"/>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Enzyme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a:t>
                      </a:r>
                      <a:r>
                        <a:rPr lang="en-GB" sz="1000" baseline="0" dirty="0" smtClean="0"/>
                        <a:t> biological catalyst that speeds up chemical reactions in living organisms. Enzymes are large proteins.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Digestive</a:t>
                      </a:r>
                      <a:r>
                        <a:rPr lang="en-GB" sz="1000" baseline="0" dirty="0" smtClean="0"/>
                        <a:t> enzyme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Enzyme that</a:t>
                      </a:r>
                      <a:r>
                        <a:rPr lang="en-GB" sz="1000" baseline="0" dirty="0" smtClean="0"/>
                        <a:t> works in the digestive system, breaking down large food molecules into simpler, smaller molecules for absorption into the blood.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Active site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part of an enzyme where the reaction takes</a:t>
                      </a:r>
                      <a:r>
                        <a:rPr lang="en-GB" sz="1000" baseline="0" dirty="0" smtClean="0"/>
                        <a:t> place. They are very specific in shape, so that a specific substrate fits into the active site.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Denature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To disrupt</a:t>
                      </a:r>
                      <a:r>
                        <a:rPr lang="en-GB" sz="1000" baseline="0" dirty="0" smtClean="0"/>
                        <a:t> the shape of the active site of an enzyme. Denaturation happens when the enzyme is at too high a temperature or at the wrong pH for that enzyme.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Substrate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molecule that fits into an enzyme’s active site and reacts to make a product</a:t>
                      </a:r>
                      <a:r>
                        <a:rPr lang="en-GB" sz="1000" baseline="0" dirty="0" smtClean="0"/>
                        <a:t> or products.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Carbohydrate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type of molecule</a:t>
                      </a:r>
                      <a:r>
                        <a:rPr lang="en-GB" sz="1000" baseline="0" dirty="0" smtClean="0"/>
                        <a:t> found in all living things. Made of carbon, hydrogen and oxygen. Simple sugars like glucose are carbohydrates, and so are complex sugars like starch – in fact, starch is made of many glucose molecules joined up.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Lipid</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Scientific name for fat. Lipids are made up of </a:t>
                      </a:r>
                      <a:r>
                        <a:rPr lang="en-GB" sz="1000" b="1" dirty="0" smtClean="0"/>
                        <a:t>glycerol</a:t>
                      </a:r>
                      <a:r>
                        <a:rPr lang="en-GB" sz="1000" dirty="0" smtClean="0"/>
                        <a:t> and </a:t>
                      </a:r>
                      <a:r>
                        <a:rPr lang="en-GB" sz="1000" b="1" dirty="0" smtClean="0"/>
                        <a:t>fatty acids</a:t>
                      </a:r>
                      <a:r>
                        <a:rPr lang="en-GB" sz="1000" dirty="0" smtClean="0"/>
                        <a:t>.</a:t>
                      </a:r>
                      <a:r>
                        <a:rPr lang="en-GB" sz="1000" baseline="0" dirty="0" smtClean="0"/>
                        <a:t> Made mainly of carbon and hydrogen (+ oxygen).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Protein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Type of molecule made from </a:t>
                      </a:r>
                      <a:r>
                        <a:rPr lang="en-GB" sz="1000" b="1" dirty="0" smtClean="0"/>
                        <a:t>amino acids</a:t>
                      </a:r>
                      <a:r>
                        <a:rPr lang="en-GB" sz="1000" dirty="0" smtClean="0"/>
                        <a:t>. Proteins in the body can be </a:t>
                      </a:r>
                      <a:r>
                        <a:rPr lang="en-GB" sz="1000" b="1" dirty="0" smtClean="0"/>
                        <a:t>structural</a:t>
                      </a:r>
                      <a:r>
                        <a:rPr lang="en-GB" sz="1000" dirty="0" smtClean="0"/>
                        <a:t> (e.g. muscle is made mainly of proteins) or </a:t>
                      </a:r>
                      <a:r>
                        <a:rPr lang="en-GB" sz="1000" b="1" dirty="0" smtClean="0"/>
                        <a:t>metabolic</a:t>
                      </a:r>
                      <a:r>
                        <a:rPr lang="en-GB" sz="1000" dirty="0" smtClean="0"/>
                        <a:t> (control</a:t>
                      </a:r>
                      <a:r>
                        <a:rPr lang="en-GB" sz="1000" baseline="0" dirty="0" smtClean="0"/>
                        <a:t> chemical reactions – e.g. enzymes). Made mainly of carbon, hydrogen, oxygen and nitrogen.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Optimum</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ideal temperature or</a:t>
                      </a:r>
                      <a:r>
                        <a:rPr lang="en-GB" sz="1000" baseline="0" dirty="0" smtClean="0"/>
                        <a:t> pH for enzymes to work.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908719"/>
            <a:ext cx="2872661" cy="211522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human digestive system</a:t>
            </a:r>
          </a:p>
          <a:p>
            <a:pPr algn="l"/>
            <a:endParaRPr lang="en-GB" sz="1000" u="sng" dirty="0" smtClean="0">
              <a:latin typeface="+mj-lt"/>
            </a:endParaRPr>
          </a:p>
          <a:p>
            <a:pPr algn="l"/>
            <a:r>
              <a:rPr lang="en-GB" sz="1000" dirty="0" smtClean="0">
                <a:latin typeface="+mj-lt"/>
              </a:rPr>
              <a:t>The digestive system </a:t>
            </a:r>
            <a:r>
              <a:rPr lang="en-GB" sz="1000" u="sng" dirty="0" smtClean="0">
                <a:latin typeface="+mj-lt"/>
              </a:rPr>
              <a:t>breaks down food molecules </a:t>
            </a:r>
            <a:r>
              <a:rPr lang="en-GB" sz="1000" dirty="0"/>
              <a:t>into molecules our cells can actually </a:t>
            </a:r>
            <a:r>
              <a:rPr lang="en-GB" sz="1000" dirty="0" smtClean="0"/>
              <a:t>use, and</a:t>
            </a:r>
            <a:r>
              <a:rPr lang="en-GB" sz="1000" dirty="0" smtClean="0">
                <a:latin typeface="+mj-lt"/>
              </a:rPr>
              <a:t> </a:t>
            </a:r>
            <a:r>
              <a:rPr lang="en-GB" sz="1000" u="sng" dirty="0" smtClean="0">
                <a:latin typeface="+mj-lt"/>
              </a:rPr>
              <a:t>absorbs</a:t>
            </a:r>
            <a:r>
              <a:rPr lang="en-GB" sz="1000" dirty="0" smtClean="0">
                <a:latin typeface="+mj-lt"/>
              </a:rPr>
              <a:t> the simpler molecules  resulting from digestion. The products of digestion are used to make new molecules we need, and the glucose is used in respiration. It is an </a:t>
            </a:r>
            <a:r>
              <a:rPr lang="en-GB" sz="1000" b="1" dirty="0" smtClean="0">
                <a:latin typeface="+mj-lt"/>
              </a:rPr>
              <a:t>organ system</a:t>
            </a:r>
            <a:r>
              <a:rPr lang="en-GB" sz="1000" dirty="0" smtClean="0">
                <a:latin typeface="+mj-lt"/>
              </a:rPr>
              <a:t>; the organs of the digestive system are shown on the diagram. </a:t>
            </a:r>
          </a:p>
          <a:p>
            <a:pPr algn="l"/>
            <a:endParaRPr lang="en-GB" sz="1000" dirty="0">
              <a:latin typeface="+mj-lt"/>
            </a:endParaRPr>
          </a:p>
          <a:p>
            <a:pPr algn="l"/>
            <a:r>
              <a:rPr lang="en-GB" sz="1000" u="sng" dirty="0" smtClean="0">
                <a:latin typeface="+mj-lt"/>
              </a:rPr>
              <a:t>Mechanical digestion </a:t>
            </a:r>
            <a:r>
              <a:rPr lang="en-GB" sz="1000" dirty="0" smtClean="0">
                <a:latin typeface="+mj-lt"/>
              </a:rPr>
              <a:t>occurs in the mouth and stomach especially, where food is physically broken up into smaller pieces. This does not, however, break down the large molecules that our food is made from (carbohydrates, lipids and proteins).  That is the role of </a:t>
            </a:r>
            <a:r>
              <a:rPr lang="en-GB" sz="1000" u="sng" dirty="0" smtClean="0">
                <a:latin typeface="+mj-lt"/>
              </a:rPr>
              <a:t>chemical digestion</a:t>
            </a:r>
            <a:r>
              <a:rPr lang="en-GB" sz="1000" dirty="0" smtClean="0">
                <a:latin typeface="+mj-lt"/>
              </a:rPr>
              <a:t>, which is what enzymes do. </a:t>
            </a:r>
            <a:endParaRPr lang="en-GB" sz="1000" u="sng"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sp>
        <p:nvSpPr>
          <p:cNvPr id="15" name="Title 1"/>
          <p:cNvSpPr txBox="1">
            <a:spLocks/>
          </p:cNvSpPr>
          <p:nvPr/>
        </p:nvSpPr>
        <p:spPr>
          <a:xfrm>
            <a:off x="128464" y="3140968"/>
            <a:ext cx="5184576" cy="146107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Enzymes and digestion</a:t>
            </a:r>
          </a:p>
          <a:p>
            <a:pPr algn="l"/>
            <a:endParaRPr lang="en-GB" sz="1000" u="sng" dirty="0" smtClean="0">
              <a:latin typeface="+mj-lt"/>
            </a:endParaRPr>
          </a:p>
          <a:p>
            <a:pPr algn="l"/>
            <a:r>
              <a:rPr lang="en-GB" sz="1000" dirty="0" smtClean="0">
                <a:latin typeface="+mj-lt"/>
              </a:rPr>
              <a:t>Enzymes are </a:t>
            </a:r>
            <a:r>
              <a:rPr lang="en-GB" sz="1000" u="sng" dirty="0" smtClean="0">
                <a:latin typeface="+mj-lt"/>
              </a:rPr>
              <a:t>large proteins</a:t>
            </a:r>
            <a:r>
              <a:rPr lang="en-GB" sz="1000" dirty="0" smtClean="0">
                <a:latin typeface="+mj-lt"/>
              </a:rPr>
              <a:t>; there are many different types. All organisms use enzymes to control chemical reactions (</a:t>
            </a:r>
            <a:r>
              <a:rPr lang="en-GB" sz="1000" b="1" dirty="0" smtClean="0">
                <a:latin typeface="+mj-lt"/>
              </a:rPr>
              <a:t>metabolism</a:t>
            </a:r>
            <a:r>
              <a:rPr lang="en-GB" sz="1000" dirty="0" smtClean="0">
                <a:latin typeface="+mj-lt"/>
              </a:rPr>
              <a:t>). Enzymes are </a:t>
            </a:r>
            <a:r>
              <a:rPr lang="en-GB" sz="1000" b="1" u="sng" dirty="0" smtClean="0">
                <a:latin typeface="+mj-lt"/>
              </a:rPr>
              <a:t>catalysts</a:t>
            </a:r>
            <a:r>
              <a:rPr lang="en-GB" sz="1000" dirty="0" smtClean="0">
                <a:latin typeface="+mj-lt"/>
              </a:rPr>
              <a:t>, so they speed up chemical reactions. They work by having an </a:t>
            </a:r>
            <a:r>
              <a:rPr lang="en-GB" sz="1000" b="1" dirty="0" smtClean="0">
                <a:latin typeface="+mj-lt"/>
              </a:rPr>
              <a:t>active site </a:t>
            </a:r>
            <a:r>
              <a:rPr lang="en-GB" sz="1000" dirty="0" smtClean="0">
                <a:latin typeface="+mj-lt"/>
              </a:rPr>
              <a:t>with a specific shape. A specific molecule slots into the active site (like a key into a lock) and the reaction takes place. So, the shape of the active site is vitally important, and only one sort of enzyme will work on each substrate. The diagram shows this ‘</a:t>
            </a:r>
            <a:r>
              <a:rPr lang="en-GB" sz="1000" u="sng" dirty="0" smtClean="0">
                <a:latin typeface="+mj-lt"/>
              </a:rPr>
              <a:t>lock and key</a:t>
            </a:r>
            <a:r>
              <a:rPr lang="en-GB" sz="1000" dirty="0" smtClean="0">
                <a:latin typeface="+mj-lt"/>
              </a:rPr>
              <a:t>’ model of enzyme action. </a:t>
            </a:r>
            <a:endParaRPr lang="en-GB" sz="1000" dirty="0">
              <a:latin typeface="+mj-lt"/>
            </a:endParaRPr>
          </a:p>
          <a:p>
            <a:pPr algn="l"/>
            <a:endParaRPr lang="en-GB" sz="1000" dirty="0" smtClean="0">
              <a:latin typeface="+mj-lt"/>
            </a:endParaRPr>
          </a:p>
          <a:p>
            <a:pPr algn="l"/>
            <a:endParaRPr lang="en-GB" sz="1000" dirty="0">
              <a:latin typeface="+mj-lt"/>
            </a:endParaRPr>
          </a:p>
        </p:txBody>
      </p:sp>
      <p:pic>
        <p:nvPicPr>
          <p:cNvPr id="6146" name="Picture 2" descr="http://a.files.bbci.co.uk/bam/live/content/zttrwmn/large"/>
          <p:cNvPicPr>
            <a:picLocks noChangeAspect="1" noChangeArrowheads="1"/>
          </p:cNvPicPr>
          <p:nvPr/>
        </p:nvPicPr>
        <p:blipFill rotWithShape="1">
          <a:blip r:embed="rId2">
            <a:extLst>
              <a:ext uri="{28A0092B-C50C-407E-A947-70E740481C1C}">
                <a14:useLocalDpi xmlns:a14="http://schemas.microsoft.com/office/drawing/2010/main" val="0"/>
              </a:ext>
            </a:extLst>
          </a:blip>
          <a:srcRect r="25342"/>
          <a:stretch/>
        </p:blipFill>
        <p:spPr bwMode="auto">
          <a:xfrm>
            <a:off x="3001125" y="778768"/>
            <a:ext cx="231191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pmgbiology.files.wordpress.com/2014/12/enzyme-working-mechanism-e14176457157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471" y="4353731"/>
            <a:ext cx="1996529" cy="1120118"/>
          </a:xfrm>
          <a:prstGeom prst="rect">
            <a:avLst/>
          </a:prstGeom>
          <a:noFill/>
          <a:ln>
            <a:solidFill>
              <a:srgbClr val="92D050"/>
            </a:solidFill>
          </a:ln>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032751300"/>
              </p:ext>
            </p:extLst>
          </p:nvPr>
        </p:nvGraphicFramePr>
        <p:xfrm>
          <a:off x="4958900" y="5125928"/>
          <a:ext cx="4818636" cy="1615440"/>
        </p:xfrm>
        <a:graphic>
          <a:graphicData uri="http://schemas.openxmlformats.org/drawingml/2006/table">
            <a:tbl>
              <a:tblPr firstRow="1" bandRow="1">
                <a:tableStyleId>{7E9639D4-E3E2-4D34-9284-5A2195B3D0D7}</a:tableStyleId>
              </a:tblPr>
              <a:tblGrid>
                <a:gridCol w="864000"/>
                <a:gridCol w="1368152"/>
                <a:gridCol w="864096"/>
                <a:gridCol w="864096"/>
                <a:gridCol w="858292"/>
              </a:tblGrid>
              <a:tr h="370840">
                <a:tc>
                  <a:txBody>
                    <a:bodyPr/>
                    <a:lstStyle/>
                    <a:p>
                      <a:r>
                        <a:rPr lang="en-GB" sz="900" dirty="0" smtClean="0"/>
                        <a:t>Digestive</a:t>
                      </a:r>
                      <a:r>
                        <a:rPr lang="en-GB" sz="900" baseline="0" dirty="0" smtClean="0"/>
                        <a:t> e</a:t>
                      </a:r>
                      <a:r>
                        <a:rPr lang="en-GB" sz="900" dirty="0" smtClean="0"/>
                        <a:t>nzyme</a:t>
                      </a:r>
                      <a:endParaRPr lang="en-GB" sz="900" dirty="0"/>
                    </a:p>
                  </a:txBody>
                  <a:tcPr anchor="ctr"/>
                </a:tc>
                <a:tc>
                  <a:txBody>
                    <a:bodyPr/>
                    <a:lstStyle/>
                    <a:p>
                      <a:r>
                        <a:rPr lang="en-GB" sz="900" dirty="0" smtClean="0"/>
                        <a:t>Site of production</a:t>
                      </a:r>
                      <a:endParaRPr lang="en-GB" sz="900" dirty="0"/>
                    </a:p>
                  </a:txBody>
                  <a:tcPr anchor="ctr"/>
                </a:tc>
                <a:tc>
                  <a:txBody>
                    <a:bodyPr/>
                    <a:lstStyle/>
                    <a:p>
                      <a:r>
                        <a:rPr lang="en-GB" sz="900" dirty="0" smtClean="0"/>
                        <a:t>Site</a:t>
                      </a:r>
                      <a:r>
                        <a:rPr lang="en-GB" sz="900" baseline="0" dirty="0" smtClean="0"/>
                        <a:t> of action</a:t>
                      </a:r>
                      <a:endParaRPr lang="en-GB" sz="900" dirty="0"/>
                    </a:p>
                  </a:txBody>
                  <a:tcPr anchor="ctr"/>
                </a:tc>
                <a:tc>
                  <a:txBody>
                    <a:bodyPr/>
                    <a:lstStyle/>
                    <a:p>
                      <a:r>
                        <a:rPr lang="en-GB" sz="900" dirty="0" smtClean="0"/>
                        <a:t>Substrate</a:t>
                      </a:r>
                      <a:endParaRPr lang="en-GB" sz="900" dirty="0"/>
                    </a:p>
                  </a:txBody>
                  <a:tcPr anchor="ctr"/>
                </a:tc>
                <a:tc>
                  <a:txBody>
                    <a:bodyPr/>
                    <a:lstStyle/>
                    <a:p>
                      <a:r>
                        <a:rPr lang="en-GB" sz="900" dirty="0" smtClean="0"/>
                        <a:t>Product </a:t>
                      </a:r>
                      <a:endParaRPr lang="en-GB" sz="900" dirty="0"/>
                    </a:p>
                  </a:txBody>
                  <a:tcPr anchor="ctr"/>
                </a:tc>
              </a:tr>
              <a:tr h="370840">
                <a:tc>
                  <a:txBody>
                    <a:bodyPr/>
                    <a:lstStyle/>
                    <a:p>
                      <a:r>
                        <a:rPr lang="en-GB" sz="900" dirty="0" smtClean="0"/>
                        <a:t>Carbohydrase</a:t>
                      </a:r>
                      <a:r>
                        <a:rPr lang="en-GB" sz="900" baseline="0" dirty="0" smtClean="0"/>
                        <a:t> </a:t>
                      </a:r>
                    </a:p>
                    <a:p>
                      <a:endParaRPr lang="en-GB" sz="900" baseline="0" dirty="0" smtClean="0"/>
                    </a:p>
                    <a:p>
                      <a:r>
                        <a:rPr lang="en-GB" sz="900" dirty="0" smtClean="0"/>
                        <a:t> - e.g. amylase</a:t>
                      </a:r>
                      <a:endParaRPr lang="en-GB" sz="900" dirty="0"/>
                    </a:p>
                  </a:txBody>
                  <a:tcPr anchor="ctr"/>
                </a:tc>
                <a:tc>
                  <a:txBody>
                    <a:bodyPr/>
                    <a:lstStyle/>
                    <a:p>
                      <a:r>
                        <a:rPr lang="en-GB" sz="900" dirty="0" smtClean="0"/>
                        <a:t>Salivary</a:t>
                      </a:r>
                      <a:r>
                        <a:rPr lang="en-GB" sz="900" baseline="0" dirty="0" smtClean="0"/>
                        <a:t> glands, pancreas and small intestine wall</a:t>
                      </a:r>
                      <a:endParaRPr lang="en-GB" sz="900" dirty="0"/>
                    </a:p>
                  </a:txBody>
                  <a:tcPr anchor="ctr"/>
                </a:tc>
                <a:tc>
                  <a:txBody>
                    <a:bodyPr/>
                    <a:lstStyle/>
                    <a:p>
                      <a:r>
                        <a:rPr lang="en-GB" sz="900" dirty="0" smtClean="0"/>
                        <a:t>Mouth, small intestine</a:t>
                      </a:r>
                      <a:endParaRPr lang="en-GB" sz="900" dirty="0"/>
                    </a:p>
                  </a:txBody>
                  <a:tcPr anchor="ctr"/>
                </a:tc>
                <a:tc>
                  <a:txBody>
                    <a:bodyPr/>
                    <a:lstStyle/>
                    <a:p>
                      <a:r>
                        <a:rPr lang="en-GB" sz="900" dirty="0" smtClean="0"/>
                        <a:t>Complex carbohydrates </a:t>
                      </a:r>
                    </a:p>
                    <a:p>
                      <a:r>
                        <a:rPr lang="en-GB" sz="900" dirty="0" smtClean="0"/>
                        <a:t> - e.g. starch</a:t>
                      </a:r>
                      <a:endParaRPr lang="en-GB" sz="900" dirty="0"/>
                    </a:p>
                  </a:txBody>
                  <a:tcPr anchor="ctr"/>
                </a:tc>
                <a:tc>
                  <a:txBody>
                    <a:bodyPr/>
                    <a:lstStyle/>
                    <a:p>
                      <a:r>
                        <a:rPr lang="en-GB" sz="900" dirty="0" smtClean="0"/>
                        <a:t>Simple sugars</a:t>
                      </a:r>
                    </a:p>
                    <a:p>
                      <a:endParaRPr lang="en-GB" sz="900" dirty="0" smtClean="0"/>
                    </a:p>
                    <a:p>
                      <a:r>
                        <a:rPr lang="en-GB" sz="900" dirty="0" smtClean="0"/>
                        <a:t> - e.g. glucose</a:t>
                      </a:r>
                      <a:endParaRPr lang="en-GB" sz="900" dirty="0"/>
                    </a:p>
                  </a:txBody>
                  <a:tcPr anchor="ctr"/>
                </a:tc>
              </a:tr>
              <a:tr h="370840">
                <a:tc>
                  <a:txBody>
                    <a:bodyPr/>
                    <a:lstStyle/>
                    <a:p>
                      <a:r>
                        <a:rPr lang="en-GB" sz="900" dirty="0" smtClean="0"/>
                        <a:t>Protease</a:t>
                      </a:r>
                      <a:endParaRPr lang="en-GB" sz="900" dirty="0"/>
                    </a:p>
                  </a:txBody>
                  <a:tcPr anchor="ctr"/>
                </a:tc>
                <a:tc>
                  <a:txBody>
                    <a:bodyPr/>
                    <a:lstStyle/>
                    <a:p>
                      <a:r>
                        <a:rPr lang="en-GB" sz="900" dirty="0" smtClean="0"/>
                        <a:t>Stomach, pancreas,</a:t>
                      </a:r>
                      <a:r>
                        <a:rPr lang="en-GB" sz="900" baseline="0" dirty="0" smtClean="0"/>
                        <a:t> small intestine wall</a:t>
                      </a:r>
                      <a:endParaRPr lang="en-GB" sz="900" dirty="0"/>
                    </a:p>
                  </a:txBody>
                  <a:tcPr anchor="ctr"/>
                </a:tc>
                <a:tc>
                  <a:txBody>
                    <a:bodyPr/>
                    <a:lstStyle/>
                    <a:p>
                      <a:r>
                        <a:rPr lang="en-GB" sz="900" dirty="0" smtClean="0"/>
                        <a:t>Stomach, small intestine</a:t>
                      </a:r>
                      <a:endParaRPr lang="en-GB" sz="900" dirty="0"/>
                    </a:p>
                  </a:txBody>
                  <a:tcPr anchor="ctr"/>
                </a:tc>
                <a:tc>
                  <a:txBody>
                    <a:bodyPr/>
                    <a:lstStyle/>
                    <a:p>
                      <a:r>
                        <a:rPr lang="en-GB" sz="900" dirty="0" smtClean="0"/>
                        <a:t>Proteins</a:t>
                      </a:r>
                      <a:endParaRPr lang="en-GB" sz="900" dirty="0"/>
                    </a:p>
                  </a:txBody>
                  <a:tcPr anchor="ctr"/>
                </a:tc>
                <a:tc>
                  <a:txBody>
                    <a:bodyPr/>
                    <a:lstStyle/>
                    <a:p>
                      <a:r>
                        <a:rPr lang="en-GB" sz="900" dirty="0" smtClean="0"/>
                        <a:t>Amino</a:t>
                      </a:r>
                      <a:r>
                        <a:rPr lang="en-GB" sz="900" baseline="0" dirty="0" smtClean="0"/>
                        <a:t> acids</a:t>
                      </a:r>
                      <a:endParaRPr lang="en-GB" sz="900" dirty="0"/>
                    </a:p>
                  </a:txBody>
                  <a:tcPr anchor="ctr"/>
                </a:tc>
              </a:tr>
              <a:tr h="370840">
                <a:tc>
                  <a:txBody>
                    <a:bodyPr/>
                    <a:lstStyle/>
                    <a:p>
                      <a:r>
                        <a:rPr lang="en-GB" sz="900" dirty="0" smtClean="0"/>
                        <a:t>Lipase</a:t>
                      </a:r>
                      <a:endParaRPr lang="en-GB" sz="900" dirty="0"/>
                    </a:p>
                  </a:txBody>
                  <a:tcPr anchor="ctr"/>
                </a:tc>
                <a:tc>
                  <a:txBody>
                    <a:bodyPr/>
                    <a:lstStyle/>
                    <a:p>
                      <a:r>
                        <a:rPr lang="en-GB" sz="900" dirty="0" smtClean="0"/>
                        <a:t>Pancreas, small</a:t>
                      </a:r>
                      <a:r>
                        <a:rPr lang="en-GB" sz="900" baseline="0" dirty="0" smtClean="0"/>
                        <a:t> intestine wall</a:t>
                      </a:r>
                      <a:endParaRPr lang="en-GB" sz="900" dirty="0"/>
                    </a:p>
                  </a:txBody>
                  <a:tcPr anchor="ctr"/>
                </a:tc>
                <a:tc>
                  <a:txBody>
                    <a:bodyPr/>
                    <a:lstStyle/>
                    <a:p>
                      <a:r>
                        <a:rPr lang="en-GB" sz="900" dirty="0" smtClean="0"/>
                        <a:t>Small intestine</a:t>
                      </a:r>
                      <a:endParaRPr lang="en-GB" sz="900" dirty="0"/>
                    </a:p>
                  </a:txBody>
                  <a:tcPr anchor="ctr"/>
                </a:tc>
                <a:tc>
                  <a:txBody>
                    <a:bodyPr/>
                    <a:lstStyle/>
                    <a:p>
                      <a:r>
                        <a:rPr lang="en-GB" sz="900" dirty="0" smtClean="0"/>
                        <a:t>Lipids</a:t>
                      </a:r>
                      <a:endParaRPr lang="en-GB" sz="900" dirty="0"/>
                    </a:p>
                  </a:txBody>
                  <a:tcPr anchor="ctr"/>
                </a:tc>
                <a:tc>
                  <a:txBody>
                    <a:bodyPr/>
                    <a:lstStyle/>
                    <a:p>
                      <a:r>
                        <a:rPr lang="en-GB" sz="900" dirty="0" smtClean="0"/>
                        <a:t>Glycerol</a:t>
                      </a:r>
                      <a:r>
                        <a:rPr lang="en-GB" sz="900" baseline="0" dirty="0" smtClean="0"/>
                        <a:t> and fatty acids</a:t>
                      </a:r>
                      <a:endParaRPr lang="en-GB" sz="900" dirty="0"/>
                    </a:p>
                  </a:txBody>
                  <a:tcPr anchor="ctr"/>
                </a:tc>
              </a:tr>
            </a:tbl>
          </a:graphicData>
        </a:graphic>
      </p:graphicFrame>
      <p:sp>
        <p:nvSpPr>
          <p:cNvPr id="11" name="Title 1"/>
          <p:cNvSpPr txBox="1">
            <a:spLocks/>
          </p:cNvSpPr>
          <p:nvPr/>
        </p:nvSpPr>
        <p:spPr>
          <a:xfrm>
            <a:off x="115169" y="4743311"/>
            <a:ext cx="2841302" cy="194330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Bile </a:t>
            </a:r>
          </a:p>
          <a:p>
            <a:pPr algn="l"/>
            <a:endParaRPr lang="en-GB" sz="1000" u="sng" dirty="0" smtClean="0">
              <a:latin typeface="+mj-lt"/>
            </a:endParaRPr>
          </a:p>
          <a:p>
            <a:pPr algn="l"/>
            <a:r>
              <a:rPr lang="en-GB" sz="1000" dirty="0" smtClean="0">
                <a:latin typeface="+mj-lt"/>
              </a:rPr>
              <a:t>Bile is a vital substance for digestion. It is made in the </a:t>
            </a:r>
            <a:r>
              <a:rPr lang="en-GB" sz="1000" b="1" dirty="0" smtClean="0">
                <a:latin typeface="+mj-lt"/>
              </a:rPr>
              <a:t>liver</a:t>
            </a:r>
            <a:r>
              <a:rPr lang="en-GB" sz="1000" dirty="0" smtClean="0">
                <a:latin typeface="+mj-lt"/>
              </a:rPr>
              <a:t> and stored in the </a:t>
            </a:r>
            <a:r>
              <a:rPr lang="en-GB" sz="1000" b="1" dirty="0" smtClean="0">
                <a:latin typeface="+mj-lt"/>
              </a:rPr>
              <a:t>gall bladder</a:t>
            </a:r>
            <a:r>
              <a:rPr lang="en-GB" sz="1000" dirty="0" smtClean="0">
                <a:latin typeface="+mj-lt"/>
              </a:rPr>
              <a:t> before being released into the small intestine just after the stomach. It is </a:t>
            </a:r>
            <a:r>
              <a:rPr lang="en-GB" sz="1000" b="1" dirty="0" smtClean="0">
                <a:latin typeface="+mj-lt"/>
              </a:rPr>
              <a:t>alkaline</a:t>
            </a:r>
            <a:r>
              <a:rPr lang="en-GB" sz="1000" dirty="0" smtClean="0">
                <a:latin typeface="+mj-lt"/>
              </a:rPr>
              <a:t>, to neutralise the stomach acid and to make the partly digested food pH 8 – the optimum pH for enzymes in the small intestine. It also </a:t>
            </a:r>
            <a:r>
              <a:rPr lang="en-GB" sz="1000" b="1" dirty="0" smtClean="0">
                <a:latin typeface="+mj-lt"/>
              </a:rPr>
              <a:t>emulsifies</a:t>
            </a:r>
            <a:r>
              <a:rPr lang="en-GB" sz="1000" dirty="0" smtClean="0">
                <a:latin typeface="+mj-lt"/>
              </a:rPr>
              <a:t> fats, meaning it breaks them up into small droplets. This increases the fat droplets’ </a:t>
            </a:r>
            <a:r>
              <a:rPr lang="en-GB" sz="1000" u="sng" dirty="0" smtClean="0">
                <a:latin typeface="+mj-lt"/>
              </a:rPr>
              <a:t>surface area</a:t>
            </a:r>
            <a:r>
              <a:rPr lang="en-GB" sz="1000" dirty="0" smtClean="0">
                <a:latin typeface="+mj-lt"/>
              </a:rPr>
              <a:t>, increasing the rate of digestion by lipase. </a:t>
            </a:r>
          </a:p>
        </p:txBody>
      </p:sp>
    </p:spTree>
    <p:extLst>
      <p:ext uri="{BB962C8B-B14F-4D97-AF65-F5344CB8AC3E}">
        <p14:creationId xmlns:p14="http://schemas.microsoft.com/office/powerpoint/2010/main" val="3000480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7: How do Organisms Stay Alive?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45722763"/>
              </p:ext>
            </p:extLst>
          </p:nvPr>
        </p:nvGraphicFramePr>
        <p:xfrm>
          <a:off x="5457056" y="116632"/>
          <a:ext cx="4310112" cy="4707632"/>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Ventricles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larger chambers</a:t>
                      </a:r>
                      <a:r>
                        <a:rPr lang="en-GB" sz="1000" baseline="0" dirty="0" smtClean="0"/>
                        <a:t> in the heart. The right ventricle pumps blood to the lungs; the left ventricle pumps blood around the whole body.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Atria</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Smaller chambers of the heart. These</a:t>
                      </a:r>
                      <a:r>
                        <a:rPr lang="en-GB" sz="1000" baseline="0" dirty="0" smtClean="0"/>
                        <a:t> fill with blood from the vena cava and pulmonary vein, then pump the blood into the ventricles.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Aorta</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artery leaving the left ventricle. It branches</a:t>
                      </a:r>
                      <a:r>
                        <a:rPr lang="en-GB" sz="1000" baseline="0" dirty="0" smtClean="0"/>
                        <a:t> off to supply, in the end, every cell of the body with blood.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Vena cava</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major</a:t>
                      </a:r>
                      <a:r>
                        <a:rPr lang="en-GB" sz="1000" baseline="0" dirty="0" smtClean="0"/>
                        <a:t> vein transporting blood from the whole body back to the heart (to the right atrium)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Pulmonary</a:t>
                      </a:r>
                      <a:r>
                        <a:rPr lang="en-GB" sz="1000" baseline="0" dirty="0" smtClean="0"/>
                        <a:t> artery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blood vessel leaving</a:t>
                      </a:r>
                      <a:r>
                        <a:rPr lang="en-GB" sz="1000" baseline="0" dirty="0" smtClean="0"/>
                        <a:t> the right ventricle, carrying blood to the lungs.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Pulmonary vein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Vein leading from the lungs back to the heart (to</a:t>
                      </a:r>
                      <a:r>
                        <a:rPr lang="en-GB" sz="1000" baseline="0" dirty="0" smtClean="0"/>
                        <a:t> the left atrium).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Artery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Blood</a:t>
                      </a:r>
                      <a:r>
                        <a:rPr lang="en-GB" sz="1000" baseline="0" dirty="0" smtClean="0"/>
                        <a:t> vessel that carries blood away from the heart, at relatively high pressure.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Capillary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Very small, thin-walled blood vessel where exchange</a:t>
                      </a:r>
                      <a:r>
                        <a:rPr lang="en-GB" sz="1000" baseline="0" dirty="0" smtClean="0"/>
                        <a:t> of substances between the blood and body cells takes place.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Vein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Blood vessels that return blood to the heart at relatively low pressure. Only these vessels</a:t>
                      </a:r>
                      <a:r>
                        <a:rPr lang="en-GB" sz="1000" baseline="0" dirty="0" smtClean="0"/>
                        <a:t> have </a:t>
                      </a:r>
                      <a:r>
                        <a:rPr lang="en-GB" sz="1000" b="1" baseline="0" dirty="0" smtClean="0"/>
                        <a:t>valves</a:t>
                      </a:r>
                      <a:r>
                        <a:rPr lang="en-GB" sz="1000" baseline="0" dirty="0" smtClean="0"/>
                        <a:t> in them.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Coronary blood</a:t>
                      </a:r>
                      <a:r>
                        <a:rPr lang="en-GB" sz="1000" baseline="0" dirty="0" smtClean="0"/>
                        <a:t> vessel</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heart</a:t>
                      </a:r>
                      <a:r>
                        <a:rPr lang="en-GB" sz="1000" baseline="0" dirty="0" smtClean="0"/>
                        <a:t> muscle needs its own blood supply. This comes from branches from the aorta as soon as it leaves the heart called </a:t>
                      </a:r>
                      <a:r>
                        <a:rPr lang="en-GB" sz="1000" b="1" baseline="0" dirty="0" smtClean="0"/>
                        <a:t>coronary</a:t>
                      </a:r>
                      <a:r>
                        <a:rPr lang="en-GB" sz="1000" baseline="0" dirty="0" smtClean="0"/>
                        <a:t> arteries.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3609180" cy="2801547"/>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heart </a:t>
            </a:r>
          </a:p>
          <a:p>
            <a:pPr algn="l"/>
            <a:endParaRPr lang="en-GB" sz="1000" u="sng" dirty="0" smtClean="0">
              <a:latin typeface="+mj-lt"/>
            </a:endParaRPr>
          </a:p>
          <a:p>
            <a:pPr algn="l"/>
            <a:r>
              <a:rPr lang="en-GB" sz="1000" dirty="0" smtClean="0">
                <a:latin typeface="+mj-lt"/>
              </a:rPr>
              <a:t>The heart is an organ whose role is to pump blood around the body. In humans and other mammals, the heart is part of a </a:t>
            </a:r>
            <a:r>
              <a:rPr lang="en-GB" sz="1000" b="1" dirty="0" smtClean="0">
                <a:latin typeface="+mj-lt"/>
              </a:rPr>
              <a:t>double circulatory system</a:t>
            </a:r>
            <a:r>
              <a:rPr lang="en-GB" sz="1000" dirty="0" smtClean="0">
                <a:latin typeface="+mj-lt"/>
              </a:rPr>
              <a:t>. This means the blood goes through the heart twice on its route around the body. It goes: right side of heart </a:t>
            </a:r>
            <a:r>
              <a:rPr lang="en-GB" sz="1000" dirty="0" smtClean="0">
                <a:latin typeface="+mj-lt"/>
                <a:sym typeface="Wingdings" panose="05000000000000000000" pitchFamily="2" charset="2"/>
              </a:rPr>
              <a:t> lungs  left side of heart  body (and back to the heart again). </a:t>
            </a:r>
          </a:p>
          <a:p>
            <a:pPr algn="l"/>
            <a:endParaRPr lang="en-GB" sz="1000" dirty="0">
              <a:latin typeface="+mj-lt"/>
              <a:sym typeface="Wingdings" panose="05000000000000000000" pitchFamily="2" charset="2"/>
            </a:endParaRPr>
          </a:p>
          <a:p>
            <a:pPr algn="l"/>
            <a:r>
              <a:rPr lang="en-GB" sz="1000" dirty="0" smtClean="0">
                <a:latin typeface="+mj-lt"/>
                <a:sym typeface="Wingdings" panose="05000000000000000000" pitchFamily="2" charset="2"/>
              </a:rPr>
              <a:t>Learn the labelled parts of the heart. The arrows show the direction of blood flow. The heart walls are made mainly of muscle – when the heart ‘beats’, the muscle contracts to pump the blood. </a:t>
            </a:r>
          </a:p>
          <a:p>
            <a:pPr algn="l"/>
            <a:endParaRPr lang="en-GB" sz="1000" dirty="0" smtClean="0">
              <a:latin typeface="+mj-lt"/>
              <a:sym typeface="Wingdings" panose="05000000000000000000" pitchFamily="2" charset="2"/>
            </a:endParaRPr>
          </a:p>
          <a:p>
            <a:pPr algn="l"/>
            <a:r>
              <a:rPr lang="en-GB" sz="1000" dirty="0" smtClean="0">
                <a:latin typeface="+mj-lt"/>
                <a:sym typeface="Wingdings" panose="05000000000000000000" pitchFamily="2" charset="2"/>
              </a:rPr>
              <a:t>The natural resting heart rate is controlled by a group of cells in the right atrium that act as a </a:t>
            </a:r>
            <a:r>
              <a:rPr lang="en-GB" sz="1000" b="1" dirty="0" smtClean="0">
                <a:latin typeface="+mj-lt"/>
                <a:sym typeface="Wingdings" panose="05000000000000000000" pitchFamily="2" charset="2"/>
              </a:rPr>
              <a:t>pacemaker</a:t>
            </a:r>
            <a:r>
              <a:rPr lang="en-GB" sz="1000" dirty="0" smtClean="0">
                <a:latin typeface="+mj-lt"/>
                <a:sym typeface="Wingdings" panose="05000000000000000000" pitchFamily="2" charset="2"/>
              </a:rPr>
              <a:t>. These cells set off the impulses that make the heart muscle contract. If there is a fault in the heart and the heart rate is irregular, an </a:t>
            </a:r>
            <a:r>
              <a:rPr lang="en-GB" sz="1000" b="1" dirty="0" smtClean="0">
                <a:latin typeface="+mj-lt"/>
                <a:sym typeface="Wingdings" panose="05000000000000000000" pitchFamily="2" charset="2"/>
              </a:rPr>
              <a:t>artificial pacemaker </a:t>
            </a:r>
            <a:r>
              <a:rPr lang="en-GB" sz="1000" dirty="0" smtClean="0">
                <a:latin typeface="+mj-lt"/>
                <a:sym typeface="Wingdings" panose="05000000000000000000" pitchFamily="2" charset="2"/>
              </a:rPr>
              <a:t>can be fitted to correct these irregularities. </a:t>
            </a:r>
            <a:endParaRPr lang="en-GB" sz="1000" dirty="0">
              <a:latin typeface="+mj-lt"/>
              <a:sym typeface="Wingdings" panose="05000000000000000000" pitchFamily="2" charset="2"/>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sp>
        <p:nvSpPr>
          <p:cNvPr id="15" name="Title 1"/>
          <p:cNvSpPr txBox="1">
            <a:spLocks/>
          </p:cNvSpPr>
          <p:nvPr/>
        </p:nvSpPr>
        <p:spPr>
          <a:xfrm>
            <a:off x="138832" y="3710266"/>
            <a:ext cx="2752720" cy="303110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Blood vessels</a:t>
            </a:r>
          </a:p>
          <a:p>
            <a:pPr algn="l"/>
            <a:endParaRPr lang="en-GB" sz="1000" u="sng" dirty="0" smtClean="0">
              <a:latin typeface="+mj-lt"/>
            </a:endParaRPr>
          </a:p>
          <a:p>
            <a:pPr algn="l"/>
            <a:r>
              <a:rPr lang="en-GB" sz="1000" dirty="0" smtClean="0">
                <a:latin typeface="+mj-lt"/>
              </a:rPr>
              <a:t>Blood is restricted to blood vessels in the body (unless you cut yourself!). There are three types: </a:t>
            </a:r>
            <a:r>
              <a:rPr lang="en-GB" sz="1000" b="1" dirty="0" smtClean="0">
                <a:latin typeface="+mj-lt"/>
              </a:rPr>
              <a:t>arteries</a:t>
            </a:r>
            <a:r>
              <a:rPr lang="en-GB" sz="1000" dirty="0" smtClean="0">
                <a:latin typeface="+mj-lt"/>
              </a:rPr>
              <a:t>, </a:t>
            </a:r>
            <a:r>
              <a:rPr lang="en-GB" sz="1000" b="1" dirty="0" smtClean="0">
                <a:latin typeface="+mj-lt"/>
              </a:rPr>
              <a:t>capillaries</a:t>
            </a:r>
            <a:r>
              <a:rPr lang="en-GB" sz="1000" dirty="0" smtClean="0">
                <a:latin typeface="+mj-lt"/>
              </a:rPr>
              <a:t> and </a:t>
            </a:r>
            <a:r>
              <a:rPr lang="en-GB" sz="1000" b="1" dirty="0" smtClean="0">
                <a:latin typeface="+mj-lt"/>
              </a:rPr>
              <a:t>veins</a:t>
            </a:r>
            <a:r>
              <a:rPr lang="en-GB" sz="1000" dirty="0" smtClean="0">
                <a:latin typeface="+mj-lt"/>
              </a:rPr>
              <a:t>. Blood being pumped by the heart always travels in the order arteries </a:t>
            </a:r>
            <a:r>
              <a:rPr lang="en-GB" sz="1000" dirty="0" smtClean="0">
                <a:latin typeface="+mj-lt"/>
                <a:sym typeface="Wingdings" panose="05000000000000000000" pitchFamily="2" charset="2"/>
              </a:rPr>
              <a:t> capillaries  veins and veins return the blood to the heart. Arteries carry the blood at </a:t>
            </a:r>
            <a:r>
              <a:rPr lang="en-GB" sz="1000" u="sng" dirty="0" smtClean="0">
                <a:latin typeface="+mj-lt"/>
                <a:sym typeface="Wingdings" panose="05000000000000000000" pitchFamily="2" charset="2"/>
              </a:rPr>
              <a:t>high pressure</a:t>
            </a:r>
            <a:r>
              <a:rPr lang="en-GB" sz="1000" dirty="0" smtClean="0">
                <a:latin typeface="+mj-lt"/>
                <a:sym typeface="Wingdings" panose="05000000000000000000" pitchFamily="2" charset="2"/>
              </a:rPr>
              <a:t>, so they have </a:t>
            </a:r>
            <a:r>
              <a:rPr lang="en-GB" sz="1000" b="1" dirty="0" smtClean="0">
                <a:latin typeface="+mj-lt"/>
                <a:sym typeface="Wingdings" panose="05000000000000000000" pitchFamily="2" charset="2"/>
              </a:rPr>
              <a:t>thick, elastic </a:t>
            </a:r>
            <a:r>
              <a:rPr lang="en-GB" sz="1000" dirty="0" smtClean="0">
                <a:latin typeface="+mj-lt"/>
                <a:sym typeface="Wingdings" panose="05000000000000000000" pitchFamily="2" charset="2"/>
              </a:rPr>
              <a:t>walls. Capillaries are where </a:t>
            </a:r>
            <a:r>
              <a:rPr lang="en-GB" sz="1000" b="1" dirty="0" smtClean="0">
                <a:latin typeface="+mj-lt"/>
                <a:sym typeface="Wingdings" panose="05000000000000000000" pitchFamily="2" charset="2"/>
              </a:rPr>
              <a:t>exchange</a:t>
            </a:r>
            <a:r>
              <a:rPr lang="en-GB" sz="1000" dirty="0" smtClean="0">
                <a:latin typeface="+mj-lt"/>
                <a:sym typeface="Wingdings" panose="05000000000000000000" pitchFamily="2" charset="2"/>
              </a:rPr>
              <a:t> takes place, so their walls are </a:t>
            </a:r>
            <a:r>
              <a:rPr lang="en-GB" sz="1000" b="1" dirty="0" smtClean="0">
                <a:latin typeface="+mj-lt"/>
                <a:sym typeface="Wingdings" panose="05000000000000000000" pitchFamily="2" charset="2"/>
              </a:rPr>
              <a:t>only one cell thick </a:t>
            </a:r>
            <a:r>
              <a:rPr lang="en-GB" sz="1000" dirty="0" smtClean="0">
                <a:latin typeface="+mj-lt"/>
                <a:sym typeface="Wingdings" panose="05000000000000000000" pitchFamily="2" charset="2"/>
              </a:rPr>
              <a:t>(for a </a:t>
            </a:r>
            <a:r>
              <a:rPr lang="en-GB" sz="1000" i="1" dirty="0" smtClean="0">
                <a:latin typeface="+mj-lt"/>
                <a:sym typeface="Wingdings" panose="05000000000000000000" pitchFamily="2" charset="2"/>
              </a:rPr>
              <a:t>short diffusion pathway</a:t>
            </a:r>
            <a:r>
              <a:rPr lang="en-GB" sz="1000" dirty="0" smtClean="0">
                <a:latin typeface="+mj-lt"/>
                <a:sym typeface="Wingdings" panose="05000000000000000000" pitchFamily="2" charset="2"/>
              </a:rPr>
              <a:t>). Veins carry the blood back to the heart at </a:t>
            </a:r>
            <a:r>
              <a:rPr lang="en-GB" sz="1000" u="sng" dirty="0" smtClean="0">
                <a:latin typeface="+mj-lt"/>
                <a:sym typeface="Wingdings" panose="05000000000000000000" pitchFamily="2" charset="2"/>
              </a:rPr>
              <a:t>low pressure</a:t>
            </a:r>
            <a:r>
              <a:rPr lang="en-GB" sz="1000" dirty="0" smtClean="0">
                <a:latin typeface="+mj-lt"/>
                <a:sym typeface="Wingdings" panose="05000000000000000000" pitchFamily="2" charset="2"/>
              </a:rPr>
              <a:t>, so their walls are thinner than arteries (much thicker than capillaries though). However, to prevent blood flowing back the wrong way, veins have </a:t>
            </a:r>
            <a:r>
              <a:rPr lang="en-GB" sz="1000" b="1" dirty="0" smtClean="0">
                <a:latin typeface="+mj-lt"/>
                <a:sym typeface="Wingdings" panose="05000000000000000000" pitchFamily="2" charset="2"/>
              </a:rPr>
              <a:t>valves</a:t>
            </a:r>
            <a:r>
              <a:rPr lang="en-GB" sz="1000" dirty="0" smtClean="0">
                <a:latin typeface="+mj-lt"/>
                <a:sym typeface="Wingdings" panose="05000000000000000000" pitchFamily="2" charset="2"/>
              </a:rPr>
              <a:t> in them, which you can see on the diagram. </a:t>
            </a:r>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grpSp>
        <p:nvGrpSpPr>
          <p:cNvPr id="5" name="Group 4"/>
          <p:cNvGrpSpPr/>
          <p:nvPr/>
        </p:nvGrpSpPr>
        <p:grpSpPr>
          <a:xfrm>
            <a:off x="3728864" y="836712"/>
            <a:ext cx="1728191" cy="2290187"/>
            <a:chOff x="1852266" y="2208242"/>
            <a:chExt cx="1728191" cy="2290187"/>
          </a:xfrm>
        </p:grpSpPr>
        <p:pic>
          <p:nvPicPr>
            <p:cNvPr id="5122" name="Picture 2" descr="https://upload.wikimedia.org/wikipedia/commons/thumb/7/73/Heart_circulation_diagram.svg/2000px-Heart_circulation_diagram.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0230" y="2208242"/>
              <a:ext cx="1461044" cy="2290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60712" y="2534707"/>
              <a:ext cx="720079" cy="246221"/>
            </a:xfrm>
            <a:prstGeom prst="rect">
              <a:avLst/>
            </a:prstGeom>
            <a:noFill/>
          </p:spPr>
          <p:txBody>
            <a:bodyPr wrap="square" rtlCol="0">
              <a:spAutoFit/>
            </a:bodyPr>
            <a:lstStyle/>
            <a:p>
              <a:r>
                <a:rPr lang="en-GB" sz="1000" dirty="0" smtClean="0"/>
                <a:t>Aorta </a:t>
              </a:r>
              <a:endParaRPr lang="en-GB" sz="1000" dirty="0"/>
            </a:p>
          </p:txBody>
        </p:sp>
        <p:sp>
          <p:nvSpPr>
            <p:cNvPr id="8" name="TextBox 7"/>
            <p:cNvSpPr txBox="1"/>
            <p:nvPr/>
          </p:nvSpPr>
          <p:spPr>
            <a:xfrm>
              <a:off x="2201664" y="3748970"/>
              <a:ext cx="663104" cy="400110"/>
            </a:xfrm>
            <a:prstGeom prst="rect">
              <a:avLst/>
            </a:prstGeom>
            <a:noFill/>
          </p:spPr>
          <p:txBody>
            <a:bodyPr wrap="square" rtlCol="0">
              <a:spAutoFit/>
            </a:bodyPr>
            <a:lstStyle/>
            <a:p>
              <a:r>
                <a:rPr lang="en-GB" sz="1000" dirty="0" smtClean="0"/>
                <a:t>Right ventricle</a:t>
              </a:r>
              <a:endParaRPr lang="en-GB" sz="1000" dirty="0"/>
            </a:p>
          </p:txBody>
        </p:sp>
        <p:sp>
          <p:nvSpPr>
            <p:cNvPr id="9" name="TextBox 8"/>
            <p:cNvSpPr txBox="1"/>
            <p:nvPr/>
          </p:nvSpPr>
          <p:spPr>
            <a:xfrm>
              <a:off x="2860378" y="3576394"/>
              <a:ext cx="720079" cy="400110"/>
            </a:xfrm>
            <a:prstGeom prst="rect">
              <a:avLst/>
            </a:prstGeom>
            <a:noFill/>
          </p:spPr>
          <p:txBody>
            <a:bodyPr wrap="square" rtlCol="0">
              <a:spAutoFit/>
            </a:bodyPr>
            <a:lstStyle/>
            <a:p>
              <a:r>
                <a:rPr lang="en-GB" sz="1000" dirty="0" smtClean="0"/>
                <a:t>Left ventricle</a:t>
              </a:r>
              <a:endParaRPr lang="en-GB" sz="1000" dirty="0"/>
            </a:p>
          </p:txBody>
        </p:sp>
        <p:sp>
          <p:nvSpPr>
            <p:cNvPr id="10" name="TextBox 9"/>
            <p:cNvSpPr txBox="1"/>
            <p:nvPr/>
          </p:nvSpPr>
          <p:spPr>
            <a:xfrm>
              <a:off x="2513112" y="2780928"/>
              <a:ext cx="855712" cy="400110"/>
            </a:xfrm>
            <a:prstGeom prst="rect">
              <a:avLst/>
            </a:prstGeom>
            <a:noFill/>
          </p:spPr>
          <p:txBody>
            <a:bodyPr wrap="square" rtlCol="0">
              <a:spAutoFit/>
            </a:bodyPr>
            <a:lstStyle/>
            <a:p>
              <a:r>
                <a:rPr lang="en-GB" sz="1000" dirty="0" smtClean="0"/>
                <a:t>Pulmonary artery</a:t>
              </a:r>
              <a:endParaRPr lang="en-GB" sz="1000" dirty="0"/>
            </a:p>
          </p:txBody>
        </p:sp>
        <p:sp>
          <p:nvSpPr>
            <p:cNvPr id="11" name="TextBox 10"/>
            <p:cNvSpPr txBox="1"/>
            <p:nvPr/>
          </p:nvSpPr>
          <p:spPr>
            <a:xfrm>
              <a:off x="1852266" y="2564904"/>
              <a:ext cx="508446" cy="401260"/>
            </a:xfrm>
            <a:prstGeom prst="rect">
              <a:avLst/>
            </a:prstGeom>
            <a:noFill/>
          </p:spPr>
          <p:txBody>
            <a:bodyPr wrap="square" rtlCol="0">
              <a:spAutoFit/>
            </a:bodyPr>
            <a:lstStyle/>
            <a:p>
              <a:r>
                <a:rPr lang="en-GB" sz="1000" dirty="0" smtClean="0"/>
                <a:t>Vena cava</a:t>
              </a:r>
              <a:endParaRPr lang="en-GB" sz="1000" dirty="0"/>
            </a:p>
          </p:txBody>
        </p:sp>
        <p:sp>
          <p:nvSpPr>
            <p:cNvPr id="12" name="TextBox 11"/>
            <p:cNvSpPr txBox="1"/>
            <p:nvPr/>
          </p:nvSpPr>
          <p:spPr>
            <a:xfrm>
              <a:off x="1856656" y="3243764"/>
              <a:ext cx="644078" cy="400110"/>
            </a:xfrm>
            <a:prstGeom prst="rect">
              <a:avLst/>
            </a:prstGeom>
            <a:noFill/>
          </p:spPr>
          <p:txBody>
            <a:bodyPr wrap="square" rtlCol="0">
              <a:spAutoFit/>
            </a:bodyPr>
            <a:lstStyle/>
            <a:p>
              <a:r>
                <a:rPr lang="en-GB" sz="1000" dirty="0" smtClean="0"/>
                <a:t>Right atrium</a:t>
              </a:r>
              <a:endParaRPr lang="en-GB" sz="1000" dirty="0"/>
            </a:p>
          </p:txBody>
        </p:sp>
        <p:sp>
          <p:nvSpPr>
            <p:cNvPr id="13" name="TextBox 12"/>
            <p:cNvSpPr txBox="1"/>
            <p:nvPr/>
          </p:nvSpPr>
          <p:spPr>
            <a:xfrm>
              <a:off x="2792760" y="3079165"/>
              <a:ext cx="644078" cy="400110"/>
            </a:xfrm>
            <a:prstGeom prst="rect">
              <a:avLst/>
            </a:prstGeom>
            <a:noFill/>
          </p:spPr>
          <p:txBody>
            <a:bodyPr wrap="square" rtlCol="0">
              <a:spAutoFit/>
            </a:bodyPr>
            <a:lstStyle/>
            <a:p>
              <a:r>
                <a:rPr lang="en-GB" sz="1000" dirty="0" smtClean="0"/>
                <a:t>Left atrium</a:t>
              </a:r>
              <a:endParaRPr lang="en-GB" sz="1000" dirty="0"/>
            </a:p>
          </p:txBody>
        </p:sp>
      </p:grpSp>
      <p:cxnSp>
        <p:nvCxnSpPr>
          <p:cNvPr id="14" name="Straight Arrow Connector 13"/>
          <p:cNvCxnSpPr/>
          <p:nvPr/>
        </p:nvCxnSpPr>
        <p:spPr>
          <a:xfrm flipV="1">
            <a:off x="4366098" y="1916832"/>
            <a:ext cx="82846" cy="3555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4260526" y="1484784"/>
            <a:ext cx="105572" cy="3247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4880992" y="2060848"/>
            <a:ext cx="0" cy="2114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4127301" y="2204864"/>
            <a:ext cx="105619" cy="213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4255036" y="1362242"/>
            <a:ext cx="111636" cy="1165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flipV="1">
            <a:off x="4576178" y="2079203"/>
            <a:ext cx="175125" cy="2880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4055293" y="1609453"/>
            <a:ext cx="22969" cy="1255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20" name="Straight Arrow Connector 5119"/>
          <p:cNvCxnSpPr/>
          <p:nvPr/>
        </p:nvCxnSpPr>
        <p:spPr>
          <a:xfrm flipH="1" flipV="1">
            <a:off x="4052193" y="2731008"/>
            <a:ext cx="3100" cy="1939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124" name="Picture 4" descr="http://www.passmyexams.co.uk/GCSE/biology/images/blood_vesse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552" y="3566975"/>
            <a:ext cx="2529557" cy="1365961"/>
          </a:xfrm>
          <a:prstGeom prst="rect">
            <a:avLst/>
          </a:prstGeom>
          <a:noFill/>
          <a:ln>
            <a:solidFill>
              <a:srgbClr val="92D050"/>
            </a:solidFill>
          </a:ln>
          <a:extLst>
            <a:ext uri="{909E8E84-426E-40DD-AFC4-6F175D3DCCD1}">
              <a14:hiddenFill xmlns:a14="http://schemas.microsoft.com/office/drawing/2010/main">
                <a:solidFill>
                  <a:srgbClr val="FFFFFF"/>
                </a:solidFill>
              </a14:hiddenFill>
            </a:ext>
          </a:extLst>
        </p:spPr>
      </p:pic>
      <p:pic>
        <p:nvPicPr>
          <p:cNvPr id="5126" name="Picture 6" descr="http://www.bbc.co.uk/staticarchive/3e26a729666cbe3e7cd629d31d5d2952fb4c06b9.gif"/>
          <p:cNvPicPr>
            <a:picLocks noChangeAspect="1" noChangeArrowheads="1"/>
          </p:cNvPicPr>
          <p:nvPr/>
        </p:nvPicPr>
        <p:blipFill rotWithShape="1">
          <a:blip r:embed="rId4">
            <a:extLst>
              <a:ext uri="{28A0092B-C50C-407E-A947-70E740481C1C}">
                <a14:useLocalDpi xmlns:a14="http://schemas.microsoft.com/office/drawing/2010/main" val="0"/>
              </a:ext>
            </a:extLst>
          </a:blip>
          <a:srcRect r="22407" b="18870"/>
          <a:stretch/>
        </p:blipFill>
        <p:spPr bwMode="auto">
          <a:xfrm>
            <a:off x="6843855" y="5070600"/>
            <a:ext cx="2904993" cy="1656185"/>
          </a:xfrm>
          <a:prstGeom prst="rect">
            <a:avLst/>
          </a:prstGeom>
          <a:noFill/>
          <a:ln>
            <a:solidFill>
              <a:srgbClr val="92D050"/>
            </a:solidFill>
          </a:ln>
          <a:extLst>
            <a:ext uri="{909E8E84-426E-40DD-AFC4-6F175D3DCCD1}">
              <a14:hiddenFill xmlns:a14="http://schemas.microsoft.com/office/drawing/2010/main">
                <a:solidFill>
                  <a:srgbClr val="FFFFFF"/>
                </a:solidFill>
              </a14:hiddenFill>
            </a:ext>
          </a:extLst>
        </p:spPr>
      </p:pic>
      <p:sp>
        <p:nvSpPr>
          <p:cNvPr id="37" name="Title 1"/>
          <p:cNvSpPr txBox="1">
            <a:spLocks/>
          </p:cNvSpPr>
          <p:nvPr/>
        </p:nvSpPr>
        <p:spPr>
          <a:xfrm>
            <a:off x="3008783" y="5078418"/>
            <a:ext cx="3835071" cy="166295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lungs</a:t>
            </a:r>
          </a:p>
          <a:p>
            <a:pPr algn="l"/>
            <a:endParaRPr lang="en-GB" sz="1000" u="sng" dirty="0" smtClean="0">
              <a:latin typeface="+mj-lt"/>
            </a:endParaRPr>
          </a:p>
          <a:p>
            <a:pPr algn="l"/>
            <a:r>
              <a:rPr lang="en-GB" sz="1000" dirty="0" smtClean="0">
                <a:latin typeface="+mj-lt"/>
              </a:rPr>
              <a:t>The lungs are the organs responsible for gas exchange in humans and other mammals. Air flows in while breathing in, through the </a:t>
            </a:r>
            <a:r>
              <a:rPr lang="en-GB" sz="1000" b="1" dirty="0" smtClean="0">
                <a:latin typeface="+mj-lt"/>
              </a:rPr>
              <a:t>trachea</a:t>
            </a:r>
            <a:r>
              <a:rPr lang="en-GB" sz="1000" dirty="0" smtClean="0">
                <a:latin typeface="+mj-lt"/>
              </a:rPr>
              <a:t> (windpipe), through the </a:t>
            </a:r>
            <a:r>
              <a:rPr lang="en-GB" sz="1000" b="1" dirty="0" smtClean="0">
                <a:latin typeface="+mj-lt"/>
              </a:rPr>
              <a:t>bronchi</a:t>
            </a:r>
            <a:r>
              <a:rPr lang="en-GB" sz="1000" dirty="0" smtClean="0">
                <a:latin typeface="+mj-lt"/>
              </a:rPr>
              <a:t> to each lung, and eventually to the </a:t>
            </a:r>
            <a:r>
              <a:rPr lang="en-GB" sz="1000" b="1" dirty="0" smtClean="0">
                <a:latin typeface="+mj-lt"/>
              </a:rPr>
              <a:t>alveoli</a:t>
            </a:r>
            <a:r>
              <a:rPr lang="en-GB" sz="1000" dirty="0" smtClean="0">
                <a:latin typeface="+mj-lt"/>
              </a:rPr>
              <a:t>, that you’ve looked at before. Muscle contraction allows us to breathe in – the </a:t>
            </a:r>
            <a:r>
              <a:rPr lang="en-GB" sz="1000" b="1" dirty="0" smtClean="0">
                <a:latin typeface="+mj-lt"/>
              </a:rPr>
              <a:t>diaphragm</a:t>
            </a:r>
            <a:r>
              <a:rPr lang="en-GB" sz="1000" dirty="0" smtClean="0">
                <a:latin typeface="+mj-lt"/>
              </a:rPr>
              <a:t> and </a:t>
            </a:r>
            <a:r>
              <a:rPr lang="en-GB" sz="1000" b="1" dirty="0" smtClean="0">
                <a:latin typeface="+mj-lt"/>
              </a:rPr>
              <a:t>intercostal</a:t>
            </a:r>
            <a:r>
              <a:rPr lang="en-GB" sz="1000" dirty="0" smtClean="0">
                <a:latin typeface="+mj-lt"/>
              </a:rPr>
              <a:t> </a:t>
            </a:r>
            <a:r>
              <a:rPr lang="en-GB" sz="1000" b="1" dirty="0" smtClean="0">
                <a:latin typeface="+mj-lt"/>
              </a:rPr>
              <a:t>muscles</a:t>
            </a:r>
            <a:r>
              <a:rPr lang="en-GB" sz="1000" dirty="0" smtClean="0">
                <a:latin typeface="+mj-lt"/>
              </a:rPr>
              <a:t> contract. When they relax, we breathe out. </a:t>
            </a:r>
          </a:p>
          <a:p>
            <a:pPr algn="l"/>
            <a:r>
              <a:rPr lang="en-GB" sz="1000" dirty="0" smtClean="0">
                <a:latin typeface="+mj-lt"/>
              </a:rPr>
              <a:t>The lungs are adapted for efficient gas exchange with their short diffusion pathway, huge surface area, and good blood and air supplies.</a:t>
            </a: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spTree>
    <p:extLst>
      <p:ext uri="{BB962C8B-B14F-4D97-AF65-F5344CB8AC3E}">
        <p14:creationId xmlns:p14="http://schemas.microsoft.com/office/powerpoint/2010/main" val="4193234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7: How do Organisms Stay Alive?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81424784"/>
              </p:ext>
            </p:extLst>
          </p:nvPr>
        </p:nvGraphicFramePr>
        <p:xfrm>
          <a:off x="5457056" y="116632"/>
          <a:ext cx="4310112" cy="2444224"/>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Plasma</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a:t>
                      </a:r>
                      <a:r>
                        <a:rPr lang="en-GB" sz="1000" baseline="0" dirty="0" smtClean="0"/>
                        <a:t> liquid part of the blood, mostly made of water, but with substances like glucose, proteins, ions and carbon dioxide dissolved in it.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Red blood cells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Disc-shaped cells that contain </a:t>
                      </a:r>
                      <a:r>
                        <a:rPr lang="en-GB" sz="1000" b="1" dirty="0" smtClean="0"/>
                        <a:t>haemoglobin</a:t>
                      </a:r>
                      <a:r>
                        <a:rPr lang="en-GB" sz="1000" b="0" dirty="0" smtClean="0"/>
                        <a:t>,</a:t>
                      </a:r>
                      <a:r>
                        <a:rPr lang="en-GB" sz="1000" b="0" baseline="0" dirty="0" smtClean="0"/>
                        <a:t> which can bind to oxygen, so it can be transported from the lungs to tissues.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White blood cells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Cells</a:t>
                      </a:r>
                      <a:r>
                        <a:rPr lang="en-GB" sz="1000" baseline="0" dirty="0" smtClean="0"/>
                        <a:t> in the blood that fight infection caused by pathogens.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Platelets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Fragments of cells that cause clotting</a:t>
                      </a:r>
                      <a:r>
                        <a:rPr lang="en-GB" sz="1000" baseline="0" dirty="0" smtClean="0"/>
                        <a:t> of blood at a wound, to reduce blood loss.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Clot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solid clump of blood formed when there is an injury.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908719"/>
            <a:ext cx="2771620" cy="211522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blood </a:t>
            </a:r>
          </a:p>
          <a:p>
            <a:pPr algn="l"/>
            <a:endParaRPr lang="en-GB" sz="1000" u="sng" dirty="0" smtClean="0">
              <a:latin typeface="+mj-lt"/>
            </a:endParaRPr>
          </a:p>
          <a:p>
            <a:pPr algn="l"/>
            <a:r>
              <a:rPr lang="en-GB" sz="1000" dirty="0" smtClean="0">
                <a:latin typeface="+mj-lt"/>
              </a:rPr>
              <a:t>Blood is a </a:t>
            </a:r>
            <a:r>
              <a:rPr lang="en-GB" sz="1000" u="sng" dirty="0" smtClean="0">
                <a:latin typeface="+mj-lt"/>
              </a:rPr>
              <a:t>tissue</a:t>
            </a:r>
            <a:r>
              <a:rPr lang="en-GB" sz="1000" dirty="0" smtClean="0">
                <a:latin typeface="+mj-lt"/>
              </a:rPr>
              <a:t>. When separated into the component parts as a the diagram shows, we find that just over half of it is made up of </a:t>
            </a:r>
            <a:r>
              <a:rPr lang="en-GB" sz="1000" u="sng" dirty="0" smtClean="0">
                <a:latin typeface="+mj-lt"/>
              </a:rPr>
              <a:t>plasma</a:t>
            </a:r>
            <a:r>
              <a:rPr lang="en-GB" sz="1000" dirty="0" smtClean="0">
                <a:latin typeface="+mj-lt"/>
              </a:rPr>
              <a:t>. The cells components (mostly red blood cells) are </a:t>
            </a:r>
            <a:r>
              <a:rPr lang="en-GB" sz="1000" b="1" dirty="0" smtClean="0">
                <a:latin typeface="+mj-lt"/>
              </a:rPr>
              <a:t>suspended</a:t>
            </a:r>
            <a:r>
              <a:rPr lang="en-GB" sz="1000" dirty="0" smtClean="0">
                <a:latin typeface="+mj-lt"/>
              </a:rPr>
              <a:t> in the plasma – meaning they are normally mixed evenly throughout the plasma. The majority of the cell parts is made up of red blood cells, which transport oxygen. The other components are white blood cells and platelets. </a:t>
            </a:r>
          </a:p>
        </p:txBody>
      </p:sp>
      <p:sp>
        <p:nvSpPr>
          <p:cNvPr id="15" name="Title 1"/>
          <p:cNvSpPr txBox="1">
            <a:spLocks/>
          </p:cNvSpPr>
          <p:nvPr/>
        </p:nvSpPr>
        <p:spPr>
          <a:xfrm>
            <a:off x="2887373" y="3068959"/>
            <a:ext cx="2412347" cy="1773207"/>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Red blood cells</a:t>
            </a:r>
          </a:p>
          <a:p>
            <a:pPr algn="l"/>
            <a:endParaRPr lang="en-GB" sz="1000" u="sng" dirty="0" smtClean="0">
              <a:latin typeface="+mj-lt"/>
            </a:endParaRPr>
          </a:p>
          <a:p>
            <a:pPr algn="l"/>
            <a:r>
              <a:rPr lang="en-GB" sz="1000" dirty="0" smtClean="0">
                <a:latin typeface="+mj-lt"/>
              </a:rPr>
              <a:t>As you can see in the photograph (taken with a microscope of course!), red blood cells are disc shaped and have a </a:t>
            </a:r>
            <a:r>
              <a:rPr lang="en-GB" sz="1000" u="sng" dirty="0" smtClean="0">
                <a:latin typeface="+mj-lt"/>
              </a:rPr>
              <a:t>concave</a:t>
            </a:r>
            <a:r>
              <a:rPr lang="en-GB" sz="1000" dirty="0" smtClean="0">
                <a:latin typeface="+mj-lt"/>
              </a:rPr>
              <a:t> surface on each side. This increases their </a:t>
            </a:r>
            <a:r>
              <a:rPr lang="en-GB" sz="1000" u="sng" dirty="0" smtClean="0">
                <a:latin typeface="+mj-lt"/>
              </a:rPr>
              <a:t>surface area </a:t>
            </a:r>
            <a:r>
              <a:rPr lang="en-GB" sz="1000" dirty="0" smtClean="0">
                <a:latin typeface="+mj-lt"/>
              </a:rPr>
              <a:t>for absorbing and transporting oxygen from the lungs to body tissues. Red blood cells are unusual in that they </a:t>
            </a:r>
            <a:r>
              <a:rPr lang="en-GB" sz="1000" u="sng" dirty="0" smtClean="0">
                <a:latin typeface="+mj-lt"/>
              </a:rPr>
              <a:t>don’t</a:t>
            </a:r>
            <a:r>
              <a:rPr lang="en-GB" sz="1000" dirty="0" smtClean="0">
                <a:latin typeface="+mj-lt"/>
              </a:rPr>
              <a:t> have a nucleus or other organelles. This makes more room for </a:t>
            </a:r>
            <a:r>
              <a:rPr lang="en-GB" sz="1000" b="1" dirty="0" smtClean="0">
                <a:latin typeface="+mj-lt"/>
              </a:rPr>
              <a:t>haemoglobin</a:t>
            </a:r>
            <a:r>
              <a:rPr lang="en-GB" sz="1000" dirty="0" smtClean="0">
                <a:latin typeface="+mj-lt"/>
              </a:rPr>
              <a:t> – the red-coloured chemical that oxygen actually binds to for transport. </a:t>
            </a:r>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pic>
        <p:nvPicPr>
          <p:cNvPr id="1026" name="Picture 2" descr="https://online.science.psu.edu/sites/default/files/bisc004/content/composition_of_blood.jpg"/>
          <p:cNvPicPr>
            <a:picLocks noChangeAspect="1" noChangeArrowheads="1"/>
          </p:cNvPicPr>
          <p:nvPr/>
        </p:nvPicPr>
        <p:blipFill rotWithShape="1">
          <a:blip r:embed="rId2">
            <a:extLst>
              <a:ext uri="{28A0092B-C50C-407E-A947-70E740481C1C}">
                <a14:useLocalDpi xmlns:a14="http://schemas.microsoft.com/office/drawing/2010/main" val="0"/>
              </a:ext>
            </a:extLst>
          </a:blip>
          <a:srcRect l="22584" t="6853" b="10774"/>
          <a:stretch/>
        </p:blipFill>
        <p:spPr bwMode="auto">
          <a:xfrm>
            <a:off x="2913404" y="908719"/>
            <a:ext cx="239963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ancerresearchuk.org/prod_consump/groups/cr_common/@cah/@gen/documents/image/crukmig_1000img-12221.jpg"/>
          <p:cNvPicPr>
            <a:picLocks noChangeAspect="1" noChangeArrowheads="1"/>
          </p:cNvPicPr>
          <p:nvPr/>
        </p:nvPicPr>
        <p:blipFill rotWithShape="1">
          <a:blip r:embed="rId3">
            <a:extLst>
              <a:ext uri="{28A0092B-C50C-407E-A947-70E740481C1C}">
                <a14:useLocalDpi xmlns:a14="http://schemas.microsoft.com/office/drawing/2010/main" val="0"/>
              </a:ext>
            </a:extLst>
          </a:blip>
          <a:srcRect l="44780" b="5819"/>
          <a:stretch/>
        </p:blipFill>
        <p:spPr bwMode="auto">
          <a:xfrm>
            <a:off x="128464" y="3041923"/>
            <a:ext cx="1039706" cy="23312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0552" y="3230956"/>
            <a:ext cx="848309" cy="230832"/>
          </a:xfrm>
          <a:prstGeom prst="rect">
            <a:avLst/>
          </a:prstGeom>
          <a:noFill/>
        </p:spPr>
        <p:txBody>
          <a:bodyPr wrap="none" rtlCol="0">
            <a:spAutoFit/>
          </a:bodyPr>
          <a:lstStyle/>
          <a:p>
            <a:r>
              <a:rPr lang="en-GB" sz="900" dirty="0" smtClean="0"/>
              <a:t>Red blood cell</a:t>
            </a:r>
            <a:endParaRPr lang="en-GB" sz="900" dirty="0"/>
          </a:p>
        </p:txBody>
      </p:sp>
      <p:sp>
        <p:nvSpPr>
          <p:cNvPr id="9" name="TextBox 8"/>
          <p:cNvSpPr txBox="1"/>
          <p:nvPr/>
        </p:nvSpPr>
        <p:spPr>
          <a:xfrm>
            <a:off x="920551" y="4055027"/>
            <a:ext cx="954107" cy="230832"/>
          </a:xfrm>
          <a:prstGeom prst="rect">
            <a:avLst/>
          </a:prstGeom>
          <a:noFill/>
        </p:spPr>
        <p:txBody>
          <a:bodyPr wrap="none" rtlCol="0">
            <a:spAutoFit/>
          </a:bodyPr>
          <a:lstStyle/>
          <a:p>
            <a:r>
              <a:rPr lang="en-GB" sz="900" dirty="0" smtClean="0"/>
              <a:t>White blood cell</a:t>
            </a:r>
            <a:endParaRPr lang="en-GB" sz="900" dirty="0"/>
          </a:p>
        </p:txBody>
      </p:sp>
      <p:sp>
        <p:nvSpPr>
          <p:cNvPr id="10" name="TextBox 9"/>
          <p:cNvSpPr txBox="1"/>
          <p:nvPr/>
        </p:nvSpPr>
        <p:spPr>
          <a:xfrm>
            <a:off x="778524" y="4966833"/>
            <a:ext cx="570990" cy="230832"/>
          </a:xfrm>
          <a:prstGeom prst="rect">
            <a:avLst/>
          </a:prstGeom>
          <a:noFill/>
        </p:spPr>
        <p:txBody>
          <a:bodyPr wrap="none" rtlCol="0">
            <a:spAutoFit/>
          </a:bodyPr>
          <a:lstStyle/>
          <a:p>
            <a:r>
              <a:rPr lang="en-GB" sz="900" dirty="0" smtClean="0"/>
              <a:t>Platelet </a:t>
            </a:r>
            <a:endParaRPr lang="en-GB" sz="900" dirty="0"/>
          </a:p>
        </p:txBody>
      </p:sp>
      <p:pic>
        <p:nvPicPr>
          <p:cNvPr id="1030" name="Picture 6" descr="http://bigpictureeducation.com/sites/default/files/styles/gallery_large/public/Blood-cells_12.Red-blood-ce.jpg?itok=ThOAneE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066" y="3187135"/>
            <a:ext cx="1191018" cy="83073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5457056" y="3525346"/>
            <a:ext cx="4310112" cy="136815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White blood cells</a:t>
            </a:r>
          </a:p>
          <a:p>
            <a:pPr algn="l"/>
            <a:endParaRPr lang="en-GB" sz="1000" u="sng" dirty="0" smtClean="0">
              <a:latin typeface="+mj-lt"/>
            </a:endParaRPr>
          </a:p>
          <a:p>
            <a:pPr algn="l"/>
            <a:r>
              <a:rPr lang="en-GB" sz="1000" dirty="0" smtClean="0">
                <a:latin typeface="+mj-lt"/>
              </a:rPr>
              <a:t>There are actually numerous types of white blood cell, as the photo shows, but they are all part of the </a:t>
            </a:r>
            <a:r>
              <a:rPr lang="en-GB" sz="1000" u="sng" dirty="0" smtClean="0">
                <a:latin typeface="+mj-lt"/>
              </a:rPr>
              <a:t>immune system</a:t>
            </a:r>
            <a:r>
              <a:rPr lang="en-GB" sz="1000" dirty="0" smtClean="0">
                <a:latin typeface="+mj-lt"/>
              </a:rPr>
              <a:t> and fight communicable disease (disease caused by </a:t>
            </a:r>
            <a:r>
              <a:rPr lang="en-GB" sz="1000" b="1" dirty="0" smtClean="0">
                <a:latin typeface="+mj-lt"/>
              </a:rPr>
              <a:t>pathogens</a:t>
            </a:r>
            <a:r>
              <a:rPr lang="en-GB" sz="1000" dirty="0" smtClean="0">
                <a:latin typeface="+mj-lt"/>
              </a:rPr>
              <a:t>). They all have large nuclei, because they are very active cells. They can also change shape, which is useful because they can get out of the blood (through tiny gaps in the walls of capillaries) and so they can </a:t>
            </a:r>
            <a:r>
              <a:rPr lang="en-GB" sz="1000" b="1" dirty="0" smtClean="0">
                <a:latin typeface="+mj-lt"/>
              </a:rPr>
              <a:t>engulf</a:t>
            </a:r>
            <a:r>
              <a:rPr lang="en-GB" sz="1000" dirty="0" smtClean="0">
                <a:latin typeface="+mj-lt"/>
              </a:rPr>
              <a:t> microorganisms – like the photo below of a white blood cell engulfing a yeast cell. </a:t>
            </a:r>
            <a:endParaRPr lang="en-GB" sz="1000" dirty="0">
              <a:latin typeface="+mj-lt"/>
            </a:endParaRPr>
          </a:p>
          <a:p>
            <a:pPr algn="l"/>
            <a:endParaRPr lang="en-GB" sz="1000" dirty="0" smtClean="0">
              <a:latin typeface="+mj-lt"/>
            </a:endParaRPr>
          </a:p>
          <a:p>
            <a:pPr algn="l"/>
            <a:endParaRPr lang="en-GB" sz="1000" dirty="0">
              <a:latin typeface="+mj-lt"/>
            </a:endParaRPr>
          </a:p>
        </p:txBody>
      </p:sp>
      <p:pic>
        <p:nvPicPr>
          <p:cNvPr id="1032" name="Picture 8" descr="http://www.scientificpsychic.com/mind/leukocytes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2027" y="2636912"/>
            <a:ext cx="3475509" cy="8123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media-cache-ak0.pinimg.com/736x/bc/47/50/bc47509b40e79a98449f97ebfa11376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754"/>
          <a:stretch/>
        </p:blipFill>
        <p:spPr bwMode="auto">
          <a:xfrm>
            <a:off x="7843637" y="4894311"/>
            <a:ext cx="1933899" cy="127099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txBox="1">
            <a:spLocks/>
          </p:cNvSpPr>
          <p:nvPr/>
        </p:nvSpPr>
        <p:spPr>
          <a:xfrm>
            <a:off x="2018673" y="5013175"/>
            <a:ext cx="3438383" cy="159382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Platelets </a:t>
            </a:r>
          </a:p>
          <a:p>
            <a:pPr algn="l"/>
            <a:endParaRPr lang="en-GB" sz="1000" u="sng" dirty="0" smtClean="0">
              <a:latin typeface="+mj-lt"/>
            </a:endParaRPr>
          </a:p>
          <a:p>
            <a:pPr algn="l"/>
            <a:r>
              <a:rPr lang="en-GB" sz="1000" dirty="0" smtClean="0">
                <a:latin typeface="+mj-lt"/>
              </a:rPr>
              <a:t>Platelets are </a:t>
            </a:r>
            <a:r>
              <a:rPr lang="en-GB" sz="1000" i="1" dirty="0" smtClean="0">
                <a:latin typeface="+mj-lt"/>
              </a:rPr>
              <a:t>fragments</a:t>
            </a:r>
            <a:r>
              <a:rPr lang="en-GB" sz="1000" dirty="0" smtClean="0">
                <a:latin typeface="+mj-lt"/>
              </a:rPr>
              <a:t> of cells – produced deliberately by your body (they aren’t simply broken cells!). The photograph here shows a platelet between a red blood cell and a white blood cell. Their role is to initiate (start off) the process of </a:t>
            </a:r>
            <a:r>
              <a:rPr lang="en-GB" sz="1000" b="1" dirty="0" smtClean="0">
                <a:latin typeface="+mj-lt"/>
              </a:rPr>
              <a:t>clotting</a:t>
            </a:r>
            <a:r>
              <a:rPr lang="en-GB" sz="1000" dirty="0" smtClean="0">
                <a:latin typeface="+mj-lt"/>
              </a:rPr>
              <a:t> at a wound, as shown in the diagram to the left. They create a clot, which blocks the injury in the blood vessel until proper healing can happen, preventing excessive blood loss. </a:t>
            </a:r>
            <a:endParaRPr lang="en-GB" sz="1000" dirty="0">
              <a:latin typeface="+mj-lt"/>
            </a:endParaRPr>
          </a:p>
          <a:p>
            <a:pPr algn="l"/>
            <a:endParaRPr lang="en-GB" sz="1000" dirty="0" smtClean="0">
              <a:latin typeface="+mj-lt"/>
            </a:endParaRPr>
          </a:p>
          <a:p>
            <a:pPr algn="l"/>
            <a:endParaRPr lang="en-GB" sz="1000" dirty="0">
              <a:latin typeface="+mj-lt"/>
            </a:endParaRPr>
          </a:p>
        </p:txBody>
      </p:sp>
      <p:pic>
        <p:nvPicPr>
          <p:cNvPr id="1036" name="Picture 12" descr="http://biowiki.ucdavis.edu/@api/deki/files/2681/1900_Blood_cells.jpg?revision=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9720" y="5010267"/>
            <a:ext cx="2425807" cy="15967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images.medicinenet.com/images/featured/detail_blood_clo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209" y="5397021"/>
            <a:ext cx="1916464" cy="130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936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7: How do Organisms Stay Alive?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68728800"/>
              </p:ext>
            </p:extLst>
          </p:nvPr>
        </p:nvGraphicFramePr>
        <p:xfrm>
          <a:off x="5457056" y="116632"/>
          <a:ext cx="4310112" cy="3643744"/>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Epidermal</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Type of plant</a:t>
                      </a:r>
                      <a:r>
                        <a:rPr lang="en-GB" sz="1000" baseline="0" dirty="0" smtClean="0"/>
                        <a:t> tissue that covers the surface of a plant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Palisade mesophyll</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Tissue in the leaf</a:t>
                      </a:r>
                      <a:r>
                        <a:rPr lang="en-GB" sz="1000" baseline="0" dirty="0" smtClean="0"/>
                        <a:t> where photosynthesis takes place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Spongy mesophyll</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Tissue in the leaf with air spaces</a:t>
                      </a:r>
                      <a:r>
                        <a:rPr lang="en-GB" sz="1000" baseline="0" dirty="0" smtClean="0"/>
                        <a:t> between cells – specialised for gas exchange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Xylem</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Narrow tubes in the roots, stem and leaves,</a:t>
                      </a:r>
                      <a:r>
                        <a:rPr lang="en-GB" sz="1000" baseline="0" dirty="0" smtClean="0"/>
                        <a:t> which transport water and mineral ions up the plant from the roots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Phloem</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Other tubes that</a:t>
                      </a:r>
                      <a:r>
                        <a:rPr lang="en-GB" sz="1000" baseline="0" dirty="0" smtClean="0"/>
                        <a:t> run alongside xylem, but transport sugars dissolved in water instead – a process called </a:t>
                      </a:r>
                      <a:r>
                        <a:rPr lang="en-GB" sz="1000" b="1" baseline="0" dirty="0" smtClean="0"/>
                        <a:t>translocation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Meristem</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Type of tissue found</a:t>
                      </a:r>
                      <a:r>
                        <a:rPr lang="en-GB" sz="1000" baseline="0" dirty="0" smtClean="0"/>
                        <a:t> at growing tips of roots and shoots, containing stem cells so they can differentiate into different sorts of plant cell</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Guard cell</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In</a:t>
                      </a:r>
                      <a:r>
                        <a:rPr lang="en-GB" sz="1000" baseline="0" dirty="0" smtClean="0"/>
                        <a:t> pairs, guard cells form the stomata on leaves – the holes through which gases are exchanged. They can open and close the stomata as required by the plant.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Transpiration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process by which plants lose water,</a:t>
                      </a:r>
                      <a:r>
                        <a:rPr lang="en-GB" sz="1000" baseline="0" dirty="0" smtClean="0"/>
                        <a:t> as vapour, from their leaves through the stomata.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291902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Plant tissues in the leaf and transpiration</a:t>
            </a:r>
          </a:p>
          <a:p>
            <a:pPr algn="l"/>
            <a:endParaRPr lang="en-GB" sz="1000" u="sng" dirty="0" smtClean="0">
              <a:latin typeface="+mj-lt"/>
            </a:endParaRPr>
          </a:p>
          <a:p>
            <a:pPr algn="l"/>
            <a:r>
              <a:rPr lang="en-GB" sz="1000" dirty="0" smtClean="0">
                <a:latin typeface="+mj-lt"/>
              </a:rPr>
              <a:t>Look at the key terms and definitions for the key types of plant tissue. Leaves are </a:t>
            </a:r>
            <a:r>
              <a:rPr lang="en-GB" sz="1000" b="1" dirty="0" smtClean="0">
                <a:latin typeface="+mj-lt"/>
              </a:rPr>
              <a:t>organs</a:t>
            </a:r>
            <a:r>
              <a:rPr lang="en-GB" sz="1000" dirty="0" smtClean="0">
                <a:latin typeface="+mj-lt"/>
              </a:rPr>
              <a:t> in plants that contain many of those types of tissue. Together with the stem and roots, they form an </a:t>
            </a:r>
            <a:r>
              <a:rPr lang="en-GB" sz="1000" b="1" dirty="0" smtClean="0">
                <a:latin typeface="+mj-lt"/>
              </a:rPr>
              <a:t>organ system</a:t>
            </a:r>
            <a:r>
              <a:rPr lang="en-GB" sz="1000" dirty="0" smtClean="0">
                <a:latin typeface="+mj-lt"/>
              </a:rPr>
              <a:t> for transport of substances around the plant. The photograph shows the </a:t>
            </a:r>
            <a:r>
              <a:rPr lang="en-GB" sz="1000" b="1" dirty="0" smtClean="0">
                <a:latin typeface="+mj-lt"/>
              </a:rPr>
              <a:t>transverse section</a:t>
            </a:r>
            <a:r>
              <a:rPr lang="en-GB" sz="1000" dirty="0" smtClean="0">
                <a:latin typeface="+mj-lt"/>
              </a:rPr>
              <a:t> of a leaf – a thin slice through the leaf, looking edge-on. </a:t>
            </a:r>
          </a:p>
          <a:p>
            <a:pPr algn="l"/>
            <a:endParaRPr lang="en-GB" sz="1000" dirty="0" smtClean="0">
              <a:latin typeface="+mj-lt"/>
            </a:endParaRPr>
          </a:p>
          <a:p>
            <a:pPr algn="l"/>
            <a:r>
              <a:rPr lang="en-GB" sz="1000" dirty="0" smtClean="0">
                <a:latin typeface="+mj-lt"/>
              </a:rPr>
              <a:t>The </a:t>
            </a:r>
            <a:r>
              <a:rPr lang="en-GB" sz="1000" b="1" dirty="0" smtClean="0">
                <a:latin typeface="+mj-lt"/>
              </a:rPr>
              <a:t>vein</a:t>
            </a:r>
            <a:r>
              <a:rPr lang="en-GB" sz="1000" dirty="0" smtClean="0">
                <a:latin typeface="+mj-lt"/>
              </a:rPr>
              <a:t> contains the </a:t>
            </a:r>
            <a:r>
              <a:rPr lang="en-GB" sz="1000" u="sng" dirty="0" smtClean="0">
                <a:latin typeface="+mj-lt"/>
              </a:rPr>
              <a:t>xylem</a:t>
            </a:r>
            <a:r>
              <a:rPr lang="en-GB" sz="1000" dirty="0" smtClean="0">
                <a:latin typeface="+mj-lt"/>
              </a:rPr>
              <a:t> and </a:t>
            </a:r>
            <a:r>
              <a:rPr lang="en-GB" sz="1000" u="sng" dirty="0" smtClean="0">
                <a:latin typeface="+mj-lt"/>
              </a:rPr>
              <a:t>phloem</a:t>
            </a:r>
            <a:r>
              <a:rPr lang="en-GB" sz="1000" dirty="0" smtClean="0">
                <a:latin typeface="+mj-lt"/>
              </a:rPr>
              <a:t> vessels. The </a:t>
            </a:r>
            <a:r>
              <a:rPr lang="en-GB" sz="1000" b="1" dirty="0" smtClean="0">
                <a:latin typeface="+mj-lt"/>
              </a:rPr>
              <a:t>stomata</a:t>
            </a:r>
            <a:r>
              <a:rPr lang="en-GB" sz="1000" dirty="0" smtClean="0">
                <a:latin typeface="+mj-lt"/>
              </a:rPr>
              <a:t> (singular: stoma) are the holes through which gases are exchanged. This includes </a:t>
            </a:r>
            <a:r>
              <a:rPr lang="en-GB" sz="1000" u="sng" dirty="0" smtClean="0">
                <a:latin typeface="+mj-lt"/>
              </a:rPr>
              <a:t>water vapour</a:t>
            </a:r>
            <a:r>
              <a:rPr lang="en-GB" sz="1000" dirty="0" smtClean="0">
                <a:latin typeface="+mj-lt"/>
              </a:rPr>
              <a:t>. Plants absorb </a:t>
            </a:r>
            <a:r>
              <a:rPr lang="en-GB" sz="1000" b="1" dirty="0" smtClean="0">
                <a:latin typeface="+mj-lt"/>
              </a:rPr>
              <a:t>all</a:t>
            </a:r>
            <a:r>
              <a:rPr lang="en-GB" sz="1000" dirty="0" smtClean="0">
                <a:latin typeface="+mj-lt"/>
              </a:rPr>
              <a:t> their water in the roots (you’ve already looked at root hair cells), and keep water moving constantly through by losing water as vapour from the leaves. The constant flow of water up the plant is called the </a:t>
            </a:r>
            <a:r>
              <a:rPr lang="en-GB" sz="1000" u="sng" dirty="0" smtClean="0">
                <a:latin typeface="+mj-lt"/>
              </a:rPr>
              <a:t>transpiration stream</a:t>
            </a:r>
            <a:r>
              <a:rPr lang="en-GB" sz="1000" dirty="0" smtClean="0">
                <a:latin typeface="+mj-lt"/>
              </a:rPr>
              <a:t>.  This loss of water vapour from the leaves is called </a:t>
            </a:r>
            <a:r>
              <a:rPr lang="en-GB" sz="1000" b="1" dirty="0" smtClean="0">
                <a:latin typeface="+mj-lt"/>
              </a:rPr>
              <a:t>transpiration</a:t>
            </a:r>
            <a:r>
              <a:rPr lang="en-GB" sz="1000" dirty="0" smtClean="0">
                <a:latin typeface="+mj-lt"/>
              </a:rPr>
              <a:t>. Transpiration is </a:t>
            </a:r>
            <a:r>
              <a:rPr lang="en-GB" sz="1000" u="sng" dirty="0" smtClean="0">
                <a:latin typeface="+mj-lt"/>
              </a:rPr>
              <a:t>sped up</a:t>
            </a:r>
            <a:r>
              <a:rPr lang="en-GB" sz="1000" dirty="0" smtClean="0">
                <a:latin typeface="+mj-lt"/>
              </a:rPr>
              <a:t> by: </a:t>
            </a:r>
          </a:p>
          <a:p>
            <a:pPr marL="171450" indent="-171450" algn="l">
              <a:buFont typeface="Arial" panose="020B0604020202020204" pitchFamily="34" charset="0"/>
              <a:buChar char="•"/>
            </a:pPr>
            <a:r>
              <a:rPr lang="en-GB" sz="1000" dirty="0" smtClean="0">
                <a:latin typeface="+mj-lt"/>
              </a:rPr>
              <a:t>a </a:t>
            </a:r>
            <a:r>
              <a:rPr lang="en-GB" sz="1000" i="1" dirty="0" smtClean="0">
                <a:latin typeface="+mj-lt"/>
              </a:rPr>
              <a:t>higher temperature</a:t>
            </a:r>
            <a:r>
              <a:rPr lang="en-GB" sz="1000" dirty="0" smtClean="0">
                <a:latin typeface="+mj-lt"/>
              </a:rPr>
              <a:t>, since water molecules have more kinetic energy so diffusion out of stomata is faster</a:t>
            </a:r>
          </a:p>
          <a:p>
            <a:pPr marL="171450" indent="-171450" algn="l">
              <a:buFont typeface="Arial" panose="020B0604020202020204" pitchFamily="34" charset="0"/>
              <a:buChar char="•"/>
            </a:pPr>
            <a:r>
              <a:rPr lang="en-GB" sz="1000" i="1" dirty="0" smtClean="0">
                <a:latin typeface="+mj-lt"/>
              </a:rPr>
              <a:t>Lower humidity </a:t>
            </a:r>
            <a:r>
              <a:rPr lang="en-GB" sz="1000" dirty="0" smtClean="0">
                <a:latin typeface="+mj-lt"/>
              </a:rPr>
              <a:t>(drier air), since there is a steeper concentration gradient if the air outside the plant is relatively drier than the air in the air spaces</a:t>
            </a:r>
          </a:p>
          <a:p>
            <a:pPr marL="171450" indent="-171450" algn="l">
              <a:buFont typeface="Arial" panose="020B0604020202020204" pitchFamily="34" charset="0"/>
              <a:buChar char="•"/>
            </a:pPr>
            <a:r>
              <a:rPr lang="en-GB" sz="1000" i="1" dirty="0" smtClean="0">
                <a:latin typeface="+mj-lt"/>
              </a:rPr>
              <a:t>Higher air flow </a:t>
            </a:r>
            <a:r>
              <a:rPr lang="en-GB" sz="1000" dirty="0" smtClean="0">
                <a:latin typeface="+mj-lt"/>
              </a:rPr>
              <a:t>(being windier!), since this refreshes the concentration gradient all the time, as water vapour is blown away from the leaves</a:t>
            </a:r>
          </a:p>
          <a:p>
            <a:pPr marL="171450" indent="-171450" algn="l">
              <a:buFont typeface="Arial" panose="020B0604020202020204" pitchFamily="34" charset="0"/>
              <a:buChar char="•"/>
            </a:pPr>
            <a:r>
              <a:rPr lang="en-GB" sz="1000" i="1" dirty="0" smtClean="0">
                <a:latin typeface="+mj-lt"/>
              </a:rPr>
              <a:t>Higher light intensity</a:t>
            </a:r>
            <a:r>
              <a:rPr lang="en-GB" sz="1000" dirty="0" smtClean="0">
                <a:latin typeface="+mj-lt"/>
              </a:rPr>
              <a:t>: this increases the rate of photosynthesis, which uses water, so water flows more rapidly up through the plant. </a:t>
            </a:r>
          </a:p>
        </p:txBody>
      </p:sp>
      <p:sp>
        <p:nvSpPr>
          <p:cNvPr id="15" name="Title 1"/>
          <p:cNvSpPr txBox="1">
            <a:spLocks/>
          </p:cNvSpPr>
          <p:nvPr/>
        </p:nvSpPr>
        <p:spPr>
          <a:xfrm>
            <a:off x="128464" y="5834197"/>
            <a:ext cx="5328592" cy="90717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Stomata, guard cells and transpiration</a:t>
            </a:r>
          </a:p>
          <a:p>
            <a:pPr algn="l"/>
            <a:endParaRPr lang="en-GB" sz="1000" u="sng" dirty="0" smtClean="0">
              <a:latin typeface="+mj-lt"/>
            </a:endParaRPr>
          </a:p>
          <a:p>
            <a:pPr algn="l"/>
            <a:r>
              <a:rPr lang="en-GB" sz="1000" dirty="0" smtClean="0">
                <a:latin typeface="+mj-lt"/>
              </a:rPr>
              <a:t>Stomata must be open at least some of the time, to allow carbon dioxide to enter the leaf for photosynthesis. However, guard cells can control how many stomata are open, and how wide open they are. This is useful in dry conditions, because the plant can conserve water instead of losing lots of it through transpiration. </a:t>
            </a: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pic>
        <p:nvPicPr>
          <p:cNvPr id="2050" name="Picture 2" descr="http://www.doctortee.com/dsu/tiftickjian/cse-img/botany/plant-anat/leaf/ligustrum-leaf-l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4" y="3780039"/>
            <a:ext cx="3960440" cy="20252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7257256" y="3827747"/>
            <a:ext cx="2509912" cy="291362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Xylem and Phloem</a:t>
            </a:r>
          </a:p>
          <a:p>
            <a:pPr algn="l"/>
            <a:endParaRPr lang="en-GB" sz="1000" u="sng" dirty="0" smtClean="0">
              <a:latin typeface="+mj-lt"/>
            </a:endParaRPr>
          </a:p>
          <a:p>
            <a:pPr algn="l"/>
            <a:r>
              <a:rPr lang="en-GB" sz="1000" dirty="0" smtClean="0">
                <a:latin typeface="+mj-lt"/>
              </a:rPr>
              <a:t>Xylem tissue is made of hollow tubes, formed from the cell walls of dead cells, and strengthened by a substance called </a:t>
            </a:r>
            <a:r>
              <a:rPr lang="en-GB" sz="1000" b="1" dirty="0" smtClean="0">
                <a:latin typeface="+mj-lt"/>
              </a:rPr>
              <a:t>lignin</a:t>
            </a:r>
            <a:r>
              <a:rPr lang="en-GB" sz="1000" dirty="0" smtClean="0">
                <a:latin typeface="+mj-lt"/>
              </a:rPr>
              <a:t>. The diagram shows their adaptations to the function of transporting water and minerals. </a:t>
            </a:r>
          </a:p>
          <a:p>
            <a:pPr algn="l"/>
            <a:endParaRPr lang="en-GB" sz="1000" dirty="0">
              <a:latin typeface="+mj-lt"/>
            </a:endParaRPr>
          </a:p>
          <a:p>
            <a:pPr algn="l"/>
            <a:r>
              <a:rPr lang="en-GB" sz="1000" dirty="0" smtClean="0">
                <a:latin typeface="+mj-lt"/>
              </a:rPr>
              <a:t>Phloem, on the other hand, is a tissue made of living cells. They are </a:t>
            </a:r>
            <a:r>
              <a:rPr lang="en-GB" sz="1000" u="sng" dirty="0" smtClean="0">
                <a:latin typeface="+mj-lt"/>
              </a:rPr>
              <a:t>elongated</a:t>
            </a:r>
            <a:r>
              <a:rPr lang="en-GB" sz="1000" dirty="0" smtClean="0">
                <a:latin typeface="+mj-lt"/>
              </a:rPr>
              <a:t> and stacked to form tubes. Phloem tubes transport food – dissolved sugars – made in the leaves to other parts of the plant, for use in respiration or for storage. The sugary substance they transport is called cell sap, and its transport is called </a:t>
            </a:r>
            <a:r>
              <a:rPr lang="en-GB" sz="1000" b="1" dirty="0" smtClean="0">
                <a:latin typeface="+mj-lt"/>
              </a:rPr>
              <a:t>translocation</a:t>
            </a:r>
            <a:r>
              <a:rPr lang="en-GB" sz="1000" dirty="0" smtClean="0">
                <a:latin typeface="+mj-lt"/>
              </a:rPr>
              <a:t>. Cell sap flows from one phloem cell to the next through </a:t>
            </a:r>
            <a:r>
              <a:rPr lang="en-GB" sz="1000" b="1" dirty="0" smtClean="0">
                <a:latin typeface="+mj-lt"/>
              </a:rPr>
              <a:t>pores </a:t>
            </a:r>
            <a:r>
              <a:rPr lang="en-GB" sz="1000" dirty="0" smtClean="0">
                <a:latin typeface="+mj-lt"/>
              </a:rPr>
              <a:t>(holes) in the ends of the cells. </a:t>
            </a: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pic>
        <p:nvPicPr>
          <p:cNvPr id="2052" name="Picture 4" descr="http://image.slidesharecdn.com/cells1-150107050005-conversion-gate02/95/cells1-12-638.jpg?cb=1420606852"/>
          <p:cNvPicPr>
            <a:picLocks noChangeAspect="1" noChangeArrowheads="1"/>
          </p:cNvPicPr>
          <p:nvPr/>
        </p:nvPicPr>
        <p:blipFill rotWithShape="1">
          <a:blip r:embed="rId3">
            <a:extLst>
              <a:ext uri="{28A0092B-C50C-407E-A947-70E740481C1C}">
                <a14:useLocalDpi xmlns:a14="http://schemas.microsoft.com/office/drawing/2010/main" val="0"/>
              </a:ext>
            </a:extLst>
          </a:blip>
          <a:srcRect l="4861" t="25492" r="4232" b="7593"/>
          <a:stretch/>
        </p:blipFill>
        <p:spPr bwMode="auto">
          <a:xfrm>
            <a:off x="4448944" y="3827747"/>
            <a:ext cx="273630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bbc.co.uk/staticarchive/bd77a28b8e10ecd031c7db5199597705007e270f.jpg"/>
          <p:cNvPicPr>
            <a:picLocks noChangeAspect="1" noChangeArrowheads="1"/>
          </p:cNvPicPr>
          <p:nvPr/>
        </p:nvPicPr>
        <p:blipFill rotWithShape="1">
          <a:blip r:embed="rId4">
            <a:extLst>
              <a:ext uri="{28A0092B-C50C-407E-A947-70E740481C1C}">
                <a14:useLocalDpi xmlns:a14="http://schemas.microsoft.com/office/drawing/2010/main" val="0"/>
              </a:ext>
            </a:extLst>
          </a:blip>
          <a:srcRect l="45572" t="52" r="7597"/>
          <a:stretch/>
        </p:blipFill>
        <p:spPr bwMode="auto">
          <a:xfrm>
            <a:off x="6537176" y="5336343"/>
            <a:ext cx="651685" cy="139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39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7: How do Organisms Stay Alive?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81495551"/>
              </p:ext>
            </p:extLst>
          </p:nvPr>
        </p:nvGraphicFramePr>
        <p:xfrm>
          <a:off x="5457056" y="116632"/>
          <a:ext cx="4310112" cy="3031232"/>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Homeostasis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Regulating the internal conditions of the body in response to internal or external</a:t>
                      </a:r>
                      <a:r>
                        <a:rPr lang="en-GB" sz="1000" baseline="0" dirty="0" smtClean="0"/>
                        <a:t> changes, to maintain optimum conditions for the body’s functioning</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Endocrine system</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network of hormone-producing</a:t>
                      </a:r>
                      <a:r>
                        <a:rPr lang="en-GB" sz="1000" baseline="0" dirty="0" smtClean="0"/>
                        <a:t> glands in the body. Hormones are chemical messengers that travel in the bloodstream to their target tissues.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Blood glucose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Glucose (a</a:t>
                      </a:r>
                      <a:r>
                        <a:rPr lang="en-GB" sz="1000" baseline="0" dirty="0" smtClean="0"/>
                        <a:t> simple sugar) is transported in the blood, as all cells require it for respiration. The concentration of blood glucose must be kept within very tight limits at all times.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Stimulus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change in the environment, detected by a receptor cell. E.g. light, sound, chemicals</a:t>
                      </a:r>
                      <a:r>
                        <a:rPr lang="en-GB" sz="1000" baseline="0" dirty="0" smtClean="0"/>
                        <a:t> (smells and tastes), pressure, pain, temperature etc.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Nerve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nerve is just a collection of many nerve cells;</a:t>
                      </a:r>
                      <a:r>
                        <a:rPr lang="en-GB" sz="1000" baseline="0" dirty="0" smtClean="0"/>
                        <a:t> nerve cells are </a:t>
                      </a:r>
                      <a:r>
                        <a:rPr lang="en-GB" sz="1000" dirty="0" smtClean="0"/>
                        <a:t>called</a:t>
                      </a:r>
                      <a:r>
                        <a:rPr lang="en-GB" sz="1000" baseline="0" dirty="0" smtClean="0"/>
                        <a:t> </a:t>
                      </a:r>
                      <a:r>
                        <a:rPr lang="en-GB" sz="1000" b="1" baseline="0" dirty="0" smtClean="0"/>
                        <a:t>neurones</a:t>
                      </a:r>
                      <a:r>
                        <a:rPr lang="en-GB" sz="1000" b="0" baseline="0" dirty="0" smtClean="0"/>
                        <a:t>. Neurones transmit (carry) information as </a:t>
                      </a:r>
                      <a:r>
                        <a:rPr lang="en-GB" sz="1000" b="1" baseline="0" dirty="0" smtClean="0"/>
                        <a:t>electrical impulses</a:t>
                      </a:r>
                      <a:r>
                        <a:rPr lang="en-GB" sz="1000" b="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356902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Homeostasis </a:t>
            </a:r>
          </a:p>
          <a:p>
            <a:pPr algn="l"/>
            <a:endParaRPr lang="en-GB" sz="1000" u="sng" dirty="0" smtClean="0">
              <a:latin typeface="+mj-lt"/>
            </a:endParaRPr>
          </a:p>
          <a:p>
            <a:pPr algn="l"/>
            <a:r>
              <a:rPr lang="en-GB" sz="1000" dirty="0" smtClean="0">
                <a:latin typeface="+mj-lt"/>
              </a:rPr>
              <a:t>Unless chemical and physical conditions in the body are kept within strict limits, cells die. Thus, our bodies </a:t>
            </a:r>
            <a:r>
              <a:rPr lang="en-GB" sz="1000" u="sng" dirty="0" smtClean="0">
                <a:latin typeface="+mj-lt"/>
              </a:rPr>
              <a:t>constantly</a:t>
            </a:r>
            <a:r>
              <a:rPr lang="en-GB" sz="1000" dirty="0" smtClean="0">
                <a:latin typeface="+mj-lt"/>
              </a:rPr>
              <a:t> and </a:t>
            </a:r>
            <a:r>
              <a:rPr lang="en-GB" sz="1000" u="sng" dirty="0" smtClean="0">
                <a:latin typeface="+mj-lt"/>
              </a:rPr>
              <a:t>automatically</a:t>
            </a:r>
            <a:r>
              <a:rPr lang="en-GB" sz="1000" dirty="0" smtClean="0">
                <a:latin typeface="+mj-lt"/>
              </a:rPr>
              <a:t> </a:t>
            </a:r>
            <a:r>
              <a:rPr lang="en-GB" sz="1000" u="sng" dirty="0" smtClean="0">
                <a:latin typeface="+mj-lt"/>
              </a:rPr>
              <a:t>regulate</a:t>
            </a:r>
            <a:r>
              <a:rPr lang="en-GB" sz="1000" dirty="0" smtClean="0">
                <a:latin typeface="+mj-lt"/>
              </a:rPr>
              <a:t> the internal conditions in the body to maintain optimum functions. This regulation is called </a:t>
            </a:r>
            <a:r>
              <a:rPr lang="en-GB" sz="1000" b="1" dirty="0" smtClean="0">
                <a:latin typeface="+mj-lt"/>
              </a:rPr>
              <a:t>homeostasis</a:t>
            </a:r>
            <a:r>
              <a:rPr lang="en-GB" sz="1000" dirty="0" smtClean="0">
                <a:latin typeface="+mj-lt"/>
              </a:rPr>
              <a:t>. It is vital for proper enzyme functioning, and indeed all cell functions. </a:t>
            </a:r>
          </a:p>
          <a:p>
            <a:pPr algn="l"/>
            <a:endParaRPr lang="en-GB" sz="1000" dirty="0">
              <a:latin typeface="+mj-lt"/>
            </a:endParaRPr>
          </a:p>
          <a:p>
            <a:pPr algn="l"/>
            <a:r>
              <a:rPr lang="en-GB" sz="1000" dirty="0" smtClean="0">
                <a:latin typeface="+mj-lt"/>
              </a:rPr>
              <a:t>Some factors that need controlling by homeostasis in the human body:</a:t>
            </a:r>
          </a:p>
          <a:p>
            <a:pPr marL="171450" indent="-171450" algn="l">
              <a:buFont typeface="Arial" panose="020B0604020202020204" pitchFamily="34" charset="0"/>
              <a:buChar char="•"/>
            </a:pPr>
            <a:r>
              <a:rPr lang="en-GB" sz="1000" dirty="0" smtClean="0">
                <a:latin typeface="+mj-lt"/>
              </a:rPr>
              <a:t>Blood glucose concentration</a:t>
            </a:r>
          </a:p>
          <a:p>
            <a:pPr marL="171450" indent="-171450" algn="l">
              <a:buFont typeface="Arial" panose="020B0604020202020204" pitchFamily="34" charset="0"/>
              <a:buChar char="•"/>
            </a:pPr>
            <a:r>
              <a:rPr lang="en-GB" sz="1000" dirty="0" smtClean="0">
                <a:latin typeface="+mj-lt"/>
              </a:rPr>
              <a:t>Body temperature</a:t>
            </a:r>
          </a:p>
          <a:p>
            <a:pPr marL="171450" indent="-171450" algn="l">
              <a:buFont typeface="Arial" panose="020B0604020202020204" pitchFamily="34" charset="0"/>
              <a:buChar char="•"/>
            </a:pPr>
            <a:r>
              <a:rPr lang="en-GB" sz="1000" dirty="0" smtClean="0">
                <a:latin typeface="+mj-lt"/>
              </a:rPr>
              <a:t>Water levels</a:t>
            </a:r>
          </a:p>
          <a:p>
            <a:pPr marL="171450" indent="-171450" algn="l">
              <a:buFont typeface="Arial" panose="020B0604020202020204" pitchFamily="34" charset="0"/>
              <a:buChar char="•"/>
            </a:pPr>
            <a:r>
              <a:rPr lang="en-GB" sz="1000" dirty="0" smtClean="0">
                <a:latin typeface="+mj-lt"/>
              </a:rPr>
              <a:t>Nitrogen levels. </a:t>
            </a:r>
          </a:p>
          <a:p>
            <a:pPr marL="171450" indent="-171450" algn="l">
              <a:buFont typeface="Arial" panose="020B0604020202020204" pitchFamily="34" charset="0"/>
              <a:buChar char="•"/>
            </a:pPr>
            <a:endParaRPr lang="en-GB" sz="1000" dirty="0">
              <a:latin typeface="+mj-lt"/>
            </a:endParaRPr>
          </a:p>
          <a:p>
            <a:pPr algn="l"/>
            <a:r>
              <a:rPr lang="en-GB" sz="1000" dirty="0" smtClean="0">
                <a:latin typeface="+mj-lt"/>
              </a:rPr>
              <a:t>The regulation that takes place can be carried out by the </a:t>
            </a:r>
            <a:r>
              <a:rPr lang="en-GB" sz="1000" b="1" dirty="0" smtClean="0">
                <a:latin typeface="+mj-lt"/>
              </a:rPr>
              <a:t>nervous system</a:t>
            </a:r>
            <a:r>
              <a:rPr lang="en-GB" sz="1000" dirty="0" smtClean="0">
                <a:latin typeface="+mj-lt"/>
              </a:rPr>
              <a:t>, the </a:t>
            </a:r>
            <a:r>
              <a:rPr lang="en-GB" sz="1000" b="1" dirty="0" smtClean="0">
                <a:latin typeface="+mj-lt"/>
              </a:rPr>
              <a:t>endocrine system</a:t>
            </a:r>
            <a:r>
              <a:rPr lang="en-GB" sz="1000" dirty="0" smtClean="0">
                <a:latin typeface="+mj-lt"/>
              </a:rPr>
              <a:t> (which produces hormones), or a combination of the two. These automatic control systems we use for homeostasis  all include: </a:t>
            </a:r>
          </a:p>
          <a:p>
            <a:pPr marL="171450" indent="-171450" algn="l">
              <a:buFontTx/>
              <a:buChar char="-"/>
            </a:pPr>
            <a:r>
              <a:rPr lang="en-GB" sz="1000" u="sng" dirty="0" smtClean="0">
                <a:latin typeface="+mj-lt"/>
              </a:rPr>
              <a:t>Receptor cells </a:t>
            </a:r>
            <a:r>
              <a:rPr lang="en-GB" sz="1000" dirty="0" smtClean="0">
                <a:latin typeface="+mj-lt"/>
              </a:rPr>
              <a:t>– these detect changes in the environment. Changes are called </a:t>
            </a:r>
            <a:r>
              <a:rPr lang="en-GB" sz="1000" b="1" dirty="0" smtClean="0">
                <a:latin typeface="+mj-lt"/>
              </a:rPr>
              <a:t>stimuli</a:t>
            </a:r>
            <a:r>
              <a:rPr lang="en-GB" sz="1000" dirty="0" smtClean="0">
                <a:latin typeface="+mj-lt"/>
              </a:rPr>
              <a:t>. </a:t>
            </a:r>
          </a:p>
          <a:p>
            <a:pPr marL="171450" indent="-171450" algn="l">
              <a:buFontTx/>
              <a:buChar char="-"/>
            </a:pPr>
            <a:r>
              <a:rPr lang="en-GB" sz="1000" u="sng" dirty="0" smtClean="0">
                <a:latin typeface="+mj-lt"/>
              </a:rPr>
              <a:t>Coordination centres </a:t>
            </a:r>
            <a:r>
              <a:rPr lang="en-GB" sz="1000" dirty="0" smtClean="0">
                <a:latin typeface="+mj-lt"/>
              </a:rPr>
              <a:t>– these receive information from receptor cells (electrical or chemical information) and process the information. Examples include the brain, spinal cord and pancreas. </a:t>
            </a:r>
            <a:endParaRPr lang="en-GB" sz="1000" dirty="0">
              <a:latin typeface="+mj-lt"/>
            </a:endParaRPr>
          </a:p>
          <a:p>
            <a:pPr marL="171450" indent="-171450" algn="l">
              <a:buFontTx/>
              <a:buChar char="-"/>
            </a:pPr>
            <a:r>
              <a:rPr lang="en-GB" sz="1000" u="sng" dirty="0" smtClean="0">
                <a:latin typeface="+mj-lt"/>
              </a:rPr>
              <a:t>Effectors</a:t>
            </a:r>
            <a:r>
              <a:rPr lang="en-GB" sz="1000" dirty="0" smtClean="0">
                <a:latin typeface="+mj-lt"/>
              </a:rPr>
              <a:t> – these are muscles or glands, which carry out the responses as directed by the control centre. </a:t>
            </a:r>
            <a:r>
              <a:rPr lang="en-GB" sz="1000" u="sng" dirty="0" smtClean="0">
                <a:latin typeface="+mj-lt"/>
              </a:rPr>
              <a:t>Muscles</a:t>
            </a:r>
            <a:r>
              <a:rPr lang="en-GB" sz="1000" dirty="0" smtClean="0">
                <a:latin typeface="+mj-lt"/>
              </a:rPr>
              <a:t> </a:t>
            </a:r>
            <a:r>
              <a:rPr lang="en-GB" sz="1000" b="1" dirty="0" smtClean="0">
                <a:latin typeface="+mj-lt"/>
              </a:rPr>
              <a:t>contract</a:t>
            </a:r>
            <a:r>
              <a:rPr lang="en-GB" sz="1000" dirty="0" smtClean="0">
                <a:latin typeface="+mj-lt"/>
              </a:rPr>
              <a:t> and </a:t>
            </a:r>
            <a:r>
              <a:rPr lang="en-GB" sz="1000" u="sng" dirty="0" smtClean="0">
                <a:latin typeface="+mj-lt"/>
              </a:rPr>
              <a:t>glands</a:t>
            </a:r>
            <a:r>
              <a:rPr lang="en-GB" sz="1000" dirty="0" smtClean="0">
                <a:latin typeface="+mj-lt"/>
              </a:rPr>
              <a:t> release </a:t>
            </a:r>
            <a:r>
              <a:rPr lang="en-GB" sz="1000" u="sng" dirty="0" smtClean="0">
                <a:latin typeface="+mj-lt"/>
              </a:rPr>
              <a:t>chemicals</a:t>
            </a:r>
            <a:r>
              <a:rPr lang="en-GB" sz="1000" dirty="0" smtClean="0">
                <a:latin typeface="+mj-lt"/>
              </a:rPr>
              <a:t>, such as hormones. </a:t>
            </a:r>
            <a:endParaRPr lang="en-GB" sz="1000" dirty="0">
              <a:latin typeface="+mj-lt"/>
            </a:endParaRPr>
          </a:p>
        </p:txBody>
      </p:sp>
      <p:sp>
        <p:nvSpPr>
          <p:cNvPr id="15" name="Title 1"/>
          <p:cNvSpPr txBox="1">
            <a:spLocks/>
          </p:cNvSpPr>
          <p:nvPr/>
        </p:nvSpPr>
        <p:spPr>
          <a:xfrm>
            <a:off x="128464" y="4477747"/>
            <a:ext cx="5184576" cy="214184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human nervous system</a:t>
            </a:r>
          </a:p>
          <a:p>
            <a:pPr algn="l"/>
            <a:endParaRPr lang="en-GB" sz="1000" u="sng" dirty="0" smtClean="0">
              <a:latin typeface="+mj-lt"/>
            </a:endParaRPr>
          </a:p>
          <a:p>
            <a:pPr algn="l"/>
            <a:r>
              <a:rPr lang="en-GB" sz="1000" dirty="0" smtClean="0">
                <a:latin typeface="+mj-lt"/>
              </a:rPr>
              <a:t>The nervous system is a network of neurones (nerve cells), bundled into nerves. It includes the nerves all over the body and the </a:t>
            </a:r>
            <a:r>
              <a:rPr lang="en-GB" sz="1000" b="1" dirty="0" smtClean="0">
                <a:latin typeface="+mj-lt"/>
              </a:rPr>
              <a:t>central nervous system</a:t>
            </a:r>
            <a:r>
              <a:rPr lang="en-GB" sz="1000" dirty="0" smtClean="0">
                <a:latin typeface="+mj-lt"/>
              </a:rPr>
              <a:t>, which consists of the </a:t>
            </a:r>
            <a:r>
              <a:rPr lang="en-GB" sz="1000" b="1" dirty="0" smtClean="0">
                <a:latin typeface="+mj-lt"/>
              </a:rPr>
              <a:t>brain</a:t>
            </a:r>
            <a:r>
              <a:rPr lang="en-GB" sz="1000" dirty="0" smtClean="0">
                <a:latin typeface="+mj-lt"/>
              </a:rPr>
              <a:t> and </a:t>
            </a:r>
            <a:r>
              <a:rPr lang="en-GB" sz="1000" b="1" dirty="0" smtClean="0">
                <a:latin typeface="+mj-lt"/>
              </a:rPr>
              <a:t>spinal cord</a:t>
            </a:r>
            <a:r>
              <a:rPr lang="en-GB" sz="1000" dirty="0" smtClean="0">
                <a:latin typeface="+mj-lt"/>
              </a:rPr>
              <a:t>. The nervous system allows us to react to the surroundings and control our behaviour.  It can act involuntarily (in </a:t>
            </a:r>
            <a:r>
              <a:rPr lang="en-GB" sz="1000" b="1" dirty="0" smtClean="0">
                <a:latin typeface="+mj-lt"/>
              </a:rPr>
              <a:t>reflexes</a:t>
            </a:r>
            <a:r>
              <a:rPr lang="en-GB" sz="1000" dirty="0" smtClean="0">
                <a:latin typeface="+mj-lt"/>
              </a:rPr>
              <a:t>) or voluntarily. </a:t>
            </a:r>
          </a:p>
          <a:p>
            <a:pPr algn="l"/>
            <a:endParaRPr lang="en-GB" sz="1000" dirty="0">
              <a:latin typeface="+mj-lt"/>
            </a:endParaRPr>
          </a:p>
          <a:p>
            <a:pPr algn="l"/>
            <a:r>
              <a:rPr lang="en-GB" sz="1000" dirty="0" smtClean="0">
                <a:latin typeface="+mj-lt"/>
              </a:rPr>
              <a:t>Information from receptors, in the form of electrical impulses, passes along neurones to the central nervous system (CNS for short); the CNS coordinates the response by transmitting electrical impulses to the effectors (see above). </a:t>
            </a:r>
          </a:p>
          <a:p>
            <a:pPr algn="l"/>
            <a:endParaRPr lang="en-GB" sz="1000" dirty="0" smtClean="0">
              <a:latin typeface="+mj-lt"/>
            </a:endParaRPr>
          </a:p>
          <a:p>
            <a:pPr algn="l"/>
            <a:r>
              <a:rPr lang="en-GB" sz="1000" dirty="0" smtClean="0">
                <a:latin typeface="+mj-lt"/>
              </a:rPr>
              <a:t>A reflex arc causes reflex actions, which are rapid and automatic (automatic because they don’t involve the conscious part of the brain). </a:t>
            </a:r>
            <a:endParaRPr lang="en-GB" sz="1000" dirty="0">
              <a:latin typeface="+mj-lt"/>
            </a:endParaRPr>
          </a:p>
        </p:txBody>
      </p:sp>
      <p:grpSp>
        <p:nvGrpSpPr>
          <p:cNvPr id="7" name="Group 6"/>
          <p:cNvGrpSpPr/>
          <p:nvPr/>
        </p:nvGrpSpPr>
        <p:grpSpPr>
          <a:xfrm>
            <a:off x="5529758" y="5143331"/>
            <a:ext cx="4175770" cy="1598037"/>
            <a:chOff x="10357618" y="1657015"/>
            <a:chExt cx="8638092" cy="3562469"/>
          </a:xfrm>
        </p:grpSpPr>
        <p:pic>
          <p:nvPicPr>
            <p:cNvPr id="8" name="Picture 5" descr="Reflex%20Arc[1].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357618" y="1686302"/>
              <a:ext cx="8438236" cy="3422237"/>
            </a:xfrm>
            <a:prstGeom prst="rect">
              <a:avLst/>
            </a:prstGeom>
            <a:solidFill>
              <a:srgbClr val="000000">
                <a:alpha val="0"/>
              </a:srgbClr>
            </a:solidFill>
            <a:ln w="9525">
              <a:solidFill>
                <a:srgbClr val="000000"/>
              </a:solidFill>
              <a:miter lim="800000"/>
              <a:headEnd/>
              <a:tailEnd/>
            </a:ln>
            <a:extLst/>
          </p:spPr>
        </p:pic>
        <p:sp>
          <p:nvSpPr>
            <p:cNvPr id="9" name="TextBox 6"/>
            <p:cNvSpPr txBox="1">
              <a:spLocks noChangeArrowheads="1"/>
            </p:cNvSpPr>
            <p:nvPr/>
          </p:nvSpPr>
          <p:spPr bwMode="auto">
            <a:xfrm>
              <a:off x="10569137" y="1787820"/>
              <a:ext cx="1405890" cy="452559"/>
            </a:xfrm>
            <a:prstGeom prst="rect">
              <a:avLst/>
            </a:prstGeom>
            <a:ln w="9525">
              <a:solidFill>
                <a:srgbClr val="92D050"/>
              </a:solidFill>
            </a:ln>
            <a:extLst/>
          </p:spPr>
          <p:style>
            <a:lnRef idx="2">
              <a:schemeClr val="accent1"/>
            </a:lnRef>
            <a:fillRef idx="1">
              <a:schemeClr val="lt1"/>
            </a:fillRef>
            <a:effectRef idx="0">
              <a:schemeClr val="accent1"/>
            </a:effectRef>
            <a:fontRef idx="minor">
              <a:schemeClr val="dk1"/>
            </a:fontRef>
          </p:style>
          <p:txBody>
            <a:bodyPr lIns="79123" tIns="39562" rIns="79123" bIns="3956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800" dirty="0">
                  <a:solidFill>
                    <a:srgbClr val="000000"/>
                  </a:solidFill>
                  <a:latin typeface="Verdana - 26"/>
                </a:rPr>
                <a:t>stimulus</a:t>
              </a:r>
            </a:p>
          </p:txBody>
        </p:sp>
        <p:sp>
          <p:nvSpPr>
            <p:cNvPr id="10" name="TextBox 7"/>
            <p:cNvSpPr txBox="1">
              <a:spLocks noChangeArrowheads="1"/>
            </p:cNvSpPr>
            <p:nvPr/>
          </p:nvSpPr>
          <p:spPr bwMode="auto">
            <a:xfrm>
              <a:off x="12843550" y="1958068"/>
              <a:ext cx="1292897" cy="452559"/>
            </a:xfrm>
            <a:prstGeom prst="rect">
              <a:avLst/>
            </a:prstGeom>
            <a:ln w="9525">
              <a:solidFill>
                <a:srgbClr val="92D050"/>
              </a:solidFill>
            </a:ln>
            <a:extLst/>
          </p:spPr>
          <p:style>
            <a:lnRef idx="2">
              <a:schemeClr val="accent1"/>
            </a:lnRef>
            <a:fillRef idx="1">
              <a:schemeClr val="lt1"/>
            </a:fillRef>
            <a:effectRef idx="0">
              <a:schemeClr val="accent1"/>
            </a:effectRef>
            <a:fontRef idx="minor">
              <a:schemeClr val="dk1"/>
            </a:fontRef>
          </p:style>
          <p:txBody>
            <a:bodyPr wrap="square" lIns="79123" tIns="39562" rIns="79123" bIns="3956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800" dirty="0">
                  <a:solidFill>
                    <a:srgbClr val="000000"/>
                  </a:solidFill>
                  <a:latin typeface="Verdana - 26"/>
                </a:rPr>
                <a:t>receptor</a:t>
              </a:r>
            </a:p>
          </p:txBody>
        </p:sp>
        <p:sp>
          <p:nvSpPr>
            <p:cNvPr id="11" name="TextBox 8"/>
            <p:cNvSpPr txBox="1">
              <a:spLocks noChangeArrowheads="1"/>
            </p:cNvSpPr>
            <p:nvPr/>
          </p:nvSpPr>
          <p:spPr bwMode="auto">
            <a:xfrm>
              <a:off x="17764294" y="4080258"/>
              <a:ext cx="1231416" cy="727008"/>
            </a:xfrm>
            <a:prstGeom prst="rect">
              <a:avLst/>
            </a:prstGeom>
            <a:ln w="9525">
              <a:solidFill>
                <a:srgbClr val="92D050"/>
              </a:solidFill>
            </a:ln>
            <a:extLst/>
          </p:spPr>
          <p:style>
            <a:lnRef idx="2">
              <a:schemeClr val="accent1"/>
            </a:lnRef>
            <a:fillRef idx="1">
              <a:schemeClr val="lt1"/>
            </a:fillRef>
            <a:effectRef idx="0">
              <a:schemeClr val="accent1"/>
            </a:effectRef>
            <a:fontRef idx="minor">
              <a:schemeClr val="dk1"/>
            </a:fontRef>
          </p:style>
          <p:txBody>
            <a:bodyPr wrap="square" lIns="79123" tIns="39562" rIns="79123" bIns="3956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800" dirty="0">
                  <a:solidFill>
                    <a:srgbClr val="000000"/>
                  </a:solidFill>
                  <a:latin typeface="Verdana - 26"/>
                </a:rPr>
                <a:t>relay </a:t>
              </a:r>
            </a:p>
            <a:p>
              <a:r>
                <a:rPr lang="en-GB" altLang="en-US" sz="800" dirty="0">
                  <a:solidFill>
                    <a:srgbClr val="000000"/>
                  </a:solidFill>
                  <a:latin typeface="Verdana - 26"/>
                </a:rPr>
                <a:t>neurone</a:t>
              </a:r>
            </a:p>
          </p:txBody>
        </p:sp>
        <p:sp>
          <p:nvSpPr>
            <p:cNvPr id="12" name="TextBox 9"/>
            <p:cNvSpPr txBox="1">
              <a:spLocks noChangeArrowheads="1"/>
            </p:cNvSpPr>
            <p:nvPr/>
          </p:nvSpPr>
          <p:spPr bwMode="auto">
            <a:xfrm>
              <a:off x="17617635" y="2614073"/>
              <a:ext cx="1178217" cy="727008"/>
            </a:xfrm>
            <a:prstGeom prst="rect">
              <a:avLst/>
            </a:prstGeom>
            <a:ln w="9525">
              <a:solidFill>
                <a:srgbClr val="92D050"/>
              </a:solidFill>
            </a:ln>
            <a:extLst/>
          </p:spPr>
          <p:style>
            <a:lnRef idx="2">
              <a:schemeClr val="accent1"/>
            </a:lnRef>
            <a:fillRef idx="1">
              <a:schemeClr val="lt1"/>
            </a:fillRef>
            <a:effectRef idx="0">
              <a:schemeClr val="accent1"/>
            </a:effectRef>
            <a:fontRef idx="minor">
              <a:schemeClr val="dk1"/>
            </a:fontRef>
          </p:style>
          <p:txBody>
            <a:bodyPr wrap="square" lIns="79123" tIns="39562" rIns="79123" bIns="3956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800" dirty="0">
                  <a:solidFill>
                    <a:srgbClr val="000000"/>
                  </a:solidFill>
                  <a:latin typeface="Verdana - 26"/>
                </a:rPr>
                <a:t>spinal cord</a:t>
              </a:r>
            </a:p>
          </p:txBody>
        </p:sp>
        <p:sp>
          <p:nvSpPr>
            <p:cNvPr id="13" name="TextBox 10"/>
            <p:cNvSpPr txBox="1">
              <a:spLocks noChangeArrowheads="1"/>
            </p:cNvSpPr>
            <p:nvPr/>
          </p:nvSpPr>
          <p:spPr bwMode="auto">
            <a:xfrm>
              <a:off x="14136445" y="4492476"/>
              <a:ext cx="1892262" cy="727008"/>
            </a:xfrm>
            <a:prstGeom prst="rect">
              <a:avLst/>
            </a:prstGeom>
            <a:ln w="9525">
              <a:solidFill>
                <a:srgbClr val="92D050"/>
              </a:solidFill>
            </a:ln>
            <a:extLst/>
          </p:spPr>
          <p:style>
            <a:lnRef idx="2">
              <a:schemeClr val="accent1"/>
            </a:lnRef>
            <a:fillRef idx="1">
              <a:schemeClr val="lt1"/>
            </a:fillRef>
            <a:effectRef idx="0">
              <a:schemeClr val="accent1"/>
            </a:effectRef>
            <a:fontRef idx="minor">
              <a:schemeClr val="dk1"/>
            </a:fontRef>
          </p:style>
          <p:txBody>
            <a:bodyPr wrap="square" lIns="79123" tIns="39562" rIns="79123" bIns="3956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800" dirty="0">
                  <a:solidFill>
                    <a:srgbClr val="000000"/>
                  </a:solidFill>
                  <a:latin typeface="Verdana - 26"/>
                </a:rPr>
                <a:t>effector (</a:t>
              </a:r>
              <a:r>
                <a:rPr lang="en-GB" altLang="en-US" sz="800" dirty="0" smtClean="0">
                  <a:solidFill>
                    <a:srgbClr val="000000"/>
                  </a:solidFill>
                  <a:latin typeface="Verdana - 26"/>
                </a:rPr>
                <a:t>muscle, in this case)</a:t>
              </a:r>
              <a:endParaRPr lang="en-GB" altLang="en-US" sz="800" dirty="0">
                <a:solidFill>
                  <a:srgbClr val="000000"/>
                </a:solidFill>
                <a:latin typeface="Verdana - 26"/>
              </a:endParaRPr>
            </a:p>
          </p:txBody>
        </p:sp>
        <p:sp>
          <p:nvSpPr>
            <p:cNvPr id="14" name="TextBox 11"/>
            <p:cNvSpPr txBox="1">
              <a:spLocks noChangeArrowheads="1"/>
            </p:cNvSpPr>
            <p:nvPr/>
          </p:nvSpPr>
          <p:spPr bwMode="auto">
            <a:xfrm>
              <a:off x="16667260" y="1657015"/>
              <a:ext cx="1374459" cy="727008"/>
            </a:xfrm>
            <a:prstGeom prst="rect">
              <a:avLst/>
            </a:prstGeom>
            <a:ln w="9525">
              <a:solidFill>
                <a:srgbClr val="92D050"/>
              </a:solidFill>
            </a:ln>
            <a:extLst/>
          </p:spPr>
          <p:style>
            <a:lnRef idx="2">
              <a:schemeClr val="accent1"/>
            </a:lnRef>
            <a:fillRef idx="1">
              <a:schemeClr val="lt1"/>
            </a:fillRef>
            <a:effectRef idx="0">
              <a:schemeClr val="accent1"/>
            </a:effectRef>
            <a:fontRef idx="minor">
              <a:schemeClr val="dk1"/>
            </a:fontRef>
          </p:style>
          <p:txBody>
            <a:bodyPr lIns="79123" tIns="39562" rIns="79123" bIns="3956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800" dirty="0">
                  <a:solidFill>
                    <a:srgbClr val="000000"/>
                  </a:solidFill>
                  <a:latin typeface="Verdana - 26"/>
                </a:rPr>
                <a:t>sensory</a:t>
              </a:r>
            </a:p>
            <a:p>
              <a:r>
                <a:rPr lang="en-GB" altLang="en-US" sz="800" dirty="0">
                  <a:solidFill>
                    <a:srgbClr val="000000"/>
                  </a:solidFill>
                  <a:latin typeface="Verdana - 26"/>
                </a:rPr>
                <a:t>neurone</a:t>
              </a:r>
            </a:p>
          </p:txBody>
        </p:sp>
        <p:sp>
          <p:nvSpPr>
            <p:cNvPr id="16" name="TextBox 12"/>
            <p:cNvSpPr txBox="1">
              <a:spLocks noChangeArrowheads="1"/>
            </p:cNvSpPr>
            <p:nvPr/>
          </p:nvSpPr>
          <p:spPr bwMode="auto">
            <a:xfrm>
              <a:off x="16243178" y="4425460"/>
              <a:ext cx="1374459" cy="727008"/>
            </a:xfrm>
            <a:prstGeom prst="rect">
              <a:avLst/>
            </a:prstGeom>
            <a:ln w="9525">
              <a:solidFill>
                <a:srgbClr val="92D050"/>
              </a:solidFill>
            </a:ln>
            <a:extLst/>
          </p:spPr>
          <p:style>
            <a:lnRef idx="2">
              <a:schemeClr val="accent1"/>
            </a:lnRef>
            <a:fillRef idx="1">
              <a:schemeClr val="lt1"/>
            </a:fillRef>
            <a:effectRef idx="0">
              <a:schemeClr val="accent1"/>
            </a:effectRef>
            <a:fontRef idx="minor">
              <a:schemeClr val="dk1"/>
            </a:fontRef>
          </p:style>
          <p:txBody>
            <a:bodyPr lIns="79123" tIns="39562" rIns="79123" bIns="3956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800" dirty="0">
                  <a:solidFill>
                    <a:srgbClr val="000000"/>
                  </a:solidFill>
                  <a:latin typeface="Verdana - 26"/>
                </a:rPr>
                <a:t>motor</a:t>
              </a:r>
            </a:p>
            <a:p>
              <a:r>
                <a:rPr lang="en-GB" altLang="en-US" sz="800" dirty="0">
                  <a:solidFill>
                    <a:srgbClr val="000000"/>
                  </a:solidFill>
                  <a:latin typeface="Verdana - 26"/>
                </a:rPr>
                <a:t>neurone</a:t>
              </a:r>
            </a:p>
          </p:txBody>
        </p:sp>
      </p:grpSp>
      <p:sp>
        <p:nvSpPr>
          <p:cNvPr id="17" name="Title 1"/>
          <p:cNvSpPr txBox="1">
            <a:spLocks/>
          </p:cNvSpPr>
          <p:nvPr/>
        </p:nvSpPr>
        <p:spPr>
          <a:xfrm>
            <a:off x="5457056" y="3212977"/>
            <a:ext cx="4320480" cy="1872207"/>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reflex arc and reflex actions</a:t>
            </a:r>
          </a:p>
          <a:p>
            <a:pPr algn="l"/>
            <a:endParaRPr lang="en-GB" sz="1000" u="sng" dirty="0" smtClean="0">
              <a:latin typeface="+mj-lt"/>
            </a:endParaRPr>
          </a:p>
          <a:p>
            <a:pPr algn="l"/>
            <a:r>
              <a:rPr lang="en-GB" sz="1000" dirty="0" smtClean="0">
                <a:latin typeface="+mj-lt"/>
              </a:rPr>
              <a:t>Reflex actions, for instance pulling your hand away from a pain stimulus, follow a simple pathway. </a:t>
            </a:r>
          </a:p>
          <a:p>
            <a:pPr marL="228600" indent="-228600" algn="l">
              <a:buAutoNum type="arabicPeriod"/>
            </a:pPr>
            <a:r>
              <a:rPr lang="en-GB" sz="1000" dirty="0" smtClean="0">
                <a:latin typeface="+mj-lt"/>
              </a:rPr>
              <a:t>The </a:t>
            </a:r>
            <a:r>
              <a:rPr lang="en-GB" sz="1000" b="1" dirty="0" smtClean="0">
                <a:latin typeface="+mj-lt"/>
              </a:rPr>
              <a:t>receptor</a:t>
            </a:r>
            <a:r>
              <a:rPr lang="en-GB" sz="1000" dirty="0" smtClean="0">
                <a:latin typeface="+mj-lt"/>
              </a:rPr>
              <a:t> detects the </a:t>
            </a:r>
            <a:r>
              <a:rPr lang="en-GB" sz="1000" b="1" dirty="0" smtClean="0">
                <a:latin typeface="+mj-lt"/>
              </a:rPr>
              <a:t>stimulus</a:t>
            </a:r>
            <a:r>
              <a:rPr lang="en-GB" sz="1000" dirty="0" smtClean="0">
                <a:latin typeface="+mj-lt"/>
              </a:rPr>
              <a:t> and passes electrical impulses along the </a:t>
            </a:r>
            <a:r>
              <a:rPr lang="en-GB" sz="1000" b="1" dirty="0" smtClean="0">
                <a:latin typeface="+mj-lt"/>
              </a:rPr>
              <a:t>sensory</a:t>
            </a:r>
            <a:r>
              <a:rPr lang="en-GB" sz="1000" dirty="0" smtClean="0">
                <a:latin typeface="+mj-lt"/>
              </a:rPr>
              <a:t> </a:t>
            </a:r>
            <a:r>
              <a:rPr lang="en-GB" sz="1000" b="1" dirty="0" smtClean="0">
                <a:latin typeface="+mj-lt"/>
              </a:rPr>
              <a:t>neurone</a:t>
            </a:r>
            <a:r>
              <a:rPr lang="en-GB" sz="1000" dirty="0" smtClean="0">
                <a:latin typeface="+mj-lt"/>
              </a:rPr>
              <a:t> to the CNS (the spinal cord part, in this case).</a:t>
            </a:r>
          </a:p>
          <a:p>
            <a:pPr marL="228600" indent="-228600" algn="l">
              <a:buAutoNum type="arabicPeriod"/>
            </a:pPr>
            <a:r>
              <a:rPr lang="en-GB" sz="1000" dirty="0" smtClean="0">
                <a:latin typeface="+mj-lt"/>
              </a:rPr>
              <a:t>There is a junction (tiny gap) between the sensory neurone and the </a:t>
            </a:r>
            <a:r>
              <a:rPr lang="en-GB" sz="1000" b="1" dirty="0" smtClean="0">
                <a:latin typeface="+mj-lt"/>
              </a:rPr>
              <a:t>relay</a:t>
            </a:r>
            <a:r>
              <a:rPr lang="en-GB" sz="1000" dirty="0" smtClean="0">
                <a:latin typeface="+mj-lt"/>
              </a:rPr>
              <a:t> </a:t>
            </a:r>
            <a:r>
              <a:rPr lang="en-GB" sz="1000" b="1" dirty="0" smtClean="0">
                <a:latin typeface="+mj-lt"/>
              </a:rPr>
              <a:t>neurone</a:t>
            </a:r>
            <a:r>
              <a:rPr lang="en-GB" sz="1000" dirty="0" smtClean="0">
                <a:latin typeface="+mj-lt"/>
              </a:rPr>
              <a:t> called a </a:t>
            </a:r>
            <a:r>
              <a:rPr lang="en-GB" sz="1000" b="1" dirty="0" smtClean="0">
                <a:latin typeface="+mj-lt"/>
              </a:rPr>
              <a:t>synapse</a:t>
            </a:r>
            <a:r>
              <a:rPr lang="en-GB" sz="1000" dirty="0" smtClean="0">
                <a:latin typeface="+mj-lt"/>
              </a:rPr>
              <a:t>. Here, a chemical is released that diffuses across the gap and causes an electrical impulse to pass along the relay neurone. </a:t>
            </a:r>
          </a:p>
          <a:p>
            <a:pPr marL="228600" indent="-228600" algn="l">
              <a:buAutoNum type="arabicPeriod"/>
            </a:pPr>
            <a:r>
              <a:rPr lang="en-GB" sz="1000" dirty="0" smtClean="0">
                <a:latin typeface="+mj-lt"/>
              </a:rPr>
              <a:t>There is another synapse between the relay neurone and the </a:t>
            </a:r>
            <a:r>
              <a:rPr lang="en-GB" sz="1000" b="1" dirty="0" smtClean="0">
                <a:latin typeface="+mj-lt"/>
              </a:rPr>
              <a:t>motor neurone</a:t>
            </a:r>
            <a:r>
              <a:rPr lang="en-GB" sz="1000" dirty="0" smtClean="0">
                <a:latin typeface="+mj-lt"/>
              </a:rPr>
              <a:t>, again a chemical is released that causes the electrical impulse to pass along the motor neurone.</a:t>
            </a:r>
          </a:p>
          <a:p>
            <a:pPr marL="228600" indent="-228600" algn="l">
              <a:buAutoNum type="arabicPeriod"/>
            </a:pPr>
            <a:r>
              <a:rPr lang="en-GB" sz="1000" dirty="0" smtClean="0">
                <a:latin typeface="+mj-lt"/>
              </a:rPr>
              <a:t>The impulse arrives at the </a:t>
            </a:r>
            <a:r>
              <a:rPr lang="en-GB" sz="1000" b="1" dirty="0" smtClean="0">
                <a:latin typeface="+mj-lt"/>
              </a:rPr>
              <a:t>effector</a:t>
            </a:r>
            <a:r>
              <a:rPr lang="en-GB" sz="1000" dirty="0" smtClean="0">
                <a:latin typeface="+mj-lt"/>
              </a:rPr>
              <a:t> – in this example, a muscle that contracts to pull your hand away from the source of pain. </a:t>
            </a:r>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spTree>
    <p:extLst>
      <p:ext uri="{BB962C8B-B14F-4D97-AF65-F5344CB8AC3E}">
        <p14:creationId xmlns:p14="http://schemas.microsoft.com/office/powerpoint/2010/main" val="1038643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7: How do Organisms Stay Alive?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21374287"/>
              </p:ext>
            </p:extLst>
          </p:nvPr>
        </p:nvGraphicFramePr>
        <p:xfrm>
          <a:off x="5457056" y="116632"/>
          <a:ext cx="4310112" cy="3122672"/>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Hormone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large chemical released by an endocrine gland; hormones have target tissues/organs and they produce an effect when they reach them.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Target</a:t>
                      </a:r>
                      <a:r>
                        <a:rPr lang="en-GB" sz="1000" baseline="0" dirty="0" smtClean="0"/>
                        <a:t> organ/tissue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destination of a hormone</a:t>
                      </a:r>
                      <a:r>
                        <a:rPr lang="en-GB" sz="1000" baseline="0" dirty="0" smtClean="0"/>
                        <a:t> and the place where the effect caused by the hormone actually happens.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Secrete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proper term for</a:t>
                      </a:r>
                      <a:r>
                        <a:rPr lang="en-GB" sz="1000" baseline="0" dirty="0" smtClean="0"/>
                        <a:t> ‘release’ of a chemical in the body, such as a hormone from an endocrine gland.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Insulin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hormone</a:t>
                      </a:r>
                      <a:r>
                        <a:rPr lang="en-GB" sz="1000" baseline="0" dirty="0" smtClean="0"/>
                        <a:t> released by the pancreas that lowers blood glucose concentration, by making cells take in glucose from the blood.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Glycogen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Large chemical,</a:t>
                      </a:r>
                      <a:r>
                        <a:rPr lang="en-GB" sz="1000" baseline="0" dirty="0" smtClean="0"/>
                        <a:t> made from glucose, that acts as a store of glucose in liver and muscle cells.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Pituitary gland</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‘master gland’ of the endocrine system,</a:t>
                      </a:r>
                      <a:r>
                        <a:rPr lang="en-GB" sz="1000" baseline="0" dirty="0" smtClean="0"/>
                        <a:t> since, through its hormone release, it can make other endocrine glands release hormones.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itle 1"/>
          <p:cNvSpPr txBox="1">
            <a:spLocks/>
          </p:cNvSpPr>
          <p:nvPr/>
        </p:nvSpPr>
        <p:spPr>
          <a:xfrm>
            <a:off x="128464" y="4221088"/>
            <a:ext cx="5184576" cy="237626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Controlling blood glucose concentration</a:t>
            </a:r>
          </a:p>
          <a:p>
            <a:pPr algn="l"/>
            <a:endParaRPr lang="en-GB" sz="1000" u="sng" dirty="0" smtClean="0">
              <a:latin typeface="+mj-lt"/>
            </a:endParaRPr>
          </a:p>
          <a:p>
            <a:pPr algn="l"/>
            <a:r>
              <a:rPr lang="en-GB" sz="1000" dirty="0" smtClean="0">
                <a:latin typeface="+mj-lt"/>
              </a:rPr>
              <a:t>The monitoring and control of blood glucose concentration are both carried out by the </a:t>
            </a:r>
            <a:r>
              <a:rPr lang="en-GB" sz="1000" b="1" dirty="0" smtClean="0">
                <a:latin typeface="+mj-lt"/>
              </a:rPr>
              <a:t>pancreas</a:t>
            </a:r>
            <a:r>
              <a:rPr lang="en-GB" sz="1000" dirty="0" smtClean="0">
                <a:latin typeface="+mj-lt"/>
              </a:rPr>
              <a:t>. When blood glucose concentration </a:t>
            </a:r>
            <a:r>
              <a:rPr lang="en-GB" sz="1000" u="sng" dirty="0" smtClean="0">
                <a:latin typeface="+mj-lt"/>
              </a:rPr>
              <a:t>rises</a:t>
            </a:r>
            <a:r>
              <a:rPr lang="en-GB" sz="1000" dirty="0" smtClean="0">
                <a:latin typeface="+mj-lt"/>
              </a:rPr>
              <a:t> (for instance, soon after eating), the pancreas detects this and releases the hormone </a:t>
            </a:r>
            <a:r>
              <a:rPr lang="en-GB" sz="1000" b="1" dirty="0" smtClean="0">
                <a:latin typeface="+mj-lt"/>
              </a:rPr>
              <a:t>insulin</a:t>
            </a:r>
            <a:r>
              <a:rPr lang="en-GB" sz="1000" dirty="0" smtClean="0">
                <a:latin typeface="+mj-lt"/>
              </a:rPr>
              <a:t>. Insulin causes glucose to move out of the blood and into cells. In particular, </a:t>
            </a:r>
            <a:r>
              <a:rPr lang="en-GB" sz="1000" u="sng" dirty="0" smtClean="0">
                <a:latin typeface="+mj-lt"/>
              </a:rPr>
              <a:t>muscle</a:t>
            </a:r>
            <a:r>
              <a:rPr lang="en-GB" sz="1000" dirty="0" smtClean="0">
                <a:latin typeface="+mj-lt"/>
              </a:rPr>
              <a:t> and </a:t>
            </a:r>
            <a:r>
              <a:rPr lang="en-GB" sz="1000" u="sng" dirty="0" smtClean="0">
                <a:latin typeface="+mj-lt"/>
              </a:rPr>
              <a:t>liver</a:t>
            </a:r>
            <a:r>
              <a:rPr lang="en-GB" sz="1000" dirty="0" smtClean="0">
                <a:latin typeface="+mj-lt"/>
              </a:rPr>
              <a:t> cells take in glucose and convert it to a much bigger molecule called </a:t>
            </a:r>
            <a:r>
              <a:rPr lang="en-GB" sz="1000" b="1" dirty="0" smtClean="0">
                <a:latin typeface="+mj-lt"/>
              </a:rPr>
              <a:t>glycogen</a:t>
            </a:r>
            <a:r>
              <a:rPr lang="en-GB" sz="1000" dirty="0" smtClean="0">
                <a:latin typeface="+mj-lt"/>
              </a:rPr>
              <a:t> for storage, rather than keeping it as glucose in their cytoplasm. This, obviously, </a:t>
            </a:r>
            <a:r>
              <a:rPr lang="en-GB" sz="1000" i="1" dirty="0" smtClean="0">
                <a:latin typeface="+mj-lt"/>
              </a:rPr>
              <a:t>lowers</a:t>
            </a:r>
            <a:r>
              <a:rPr lang="en-GB" sz="1000" b="1" i="1" dirty="0" smtClean="0">
                <a:latin typeface="+mj-lt"/>
              </a:rPr>
              <a:t> </a:t>
            </a:r>
            <a:r>
              <a:rPr lang="en-GB" sz="1000" dirty="0" smtClean="0">
                <a:latin typeface="+mj-lt"/>
              </a:rPr>
              <a:t>the blood glucose concentration back down to what it should be. </a:t>
            </a:r>
          </a:p>
          <a:p>
            <a:pPr algn="l"/>
            <a:endParaRPr lang="en-GB" sz="1000" dirty="0">
              <a:latin typeface="+mj-lt"/>
            </a:endParaRPr>
          </a:p>
          <a:p>
            <a:pPr algn="l"/>
            <a:r>
              <a:rPr lang="en-GB" sz="1000" b="1" u="sng" dirty="0" smtClean="0">
                <a:latin typeface="+mj-lt"/>
              </a:rPr>
              <a:t>HT</a:t>
            </a:r>
            <a:r>
              <a:rPr lang="en-GB" sz="1000" dirty="0" smtClean="0">
                <a:latin typeface="+mj-lt"/>
              </a:rPr>
              <a:t>: when blood glucose concentration drops too low, the pancreas detects this and releases a different hormone: </a:t>
            </a:r>
            <a:r>
              <a:rPr lang="en-GB" sz="1000" b="1" dirty="0" smtClean="0">
                <a:latin typeface="+mj-lt"/>
              </a:rPr>
              <a:t>glucagon</a:t>
            </a:r>
            <a:r>
              <a:rPr lang="en-GB" sz="1000" dirty="0" smtClean="0">
                <a:latin typeface="+mj-lt"/>
              </a:rPr>
              <a:t>. Glucagon causes muscle and liver cells to convert glycogen back into glucose and release it into the blood. This obviously </a:t>
            </a:r>
            <a:r>
              <a:rPr lang="en-GB" sz="1000" i="1" dirty="0" smtClean="0">
                <a:latin typeface="+mj-lt"/>
              </a:rPr>
              <a:t>raises</a:t>
            </a:r>
            <a:r>
              <a:rPr lang="en-GB" sz="1000" dirty="0" smtClean="0">
                <a:latin typeface="+mj-lt"/>
              </a:rPr>
              <a:t> the blood glucose concentration back up. Therefore, using insulin and glucagon, the pancreas can keep your blood glucose concentration within very tight limits – an excellent example of homeostasis. </a:t>
            </a:r>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pic>
        <p:nvPicPr>
          <p:cNvPr id="1026" name="Picture 2" descr="https://www.nlm.nih.gov/medlineplus/images/endocrinesystem.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80" b="4530"/>
          <a:stretch/>
        </p:blipFill>
        <p:spPr bwMode="auto">
          <a:xfrm>
            <a:off x="2360712" y="836712"/>
            <a:ext cx="3024336" cy="23254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40580" y="1492062"/>
            <a:ext cx="457441" cy="201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432720" y="2906208"/>
            <a:ext cx="648072" cy="111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ysClr val="windowText" lastClr="000000"/>
                </a:solidFill>
              </a:rPr>
              <a:t>Testes </a:t>
            </a:r>
            <a:endParaRPr lang="en-GB" sz="1200" b="1" dirty="0">
              <a:solidFill>
                <a:sysClr val="windowText" lastClr="000000"/>
              </a:solidFill>
            </a:endParaRPr>
          </a:p>
        </p:txBody>
      </p:sp>
      <p:sp>
        <p:nvSpPr>
          <p:cNvPr id="6" name="Title 1"/>
          <p:cNvSpPr txBox="1">
            <a:spLocks/>
          </p:cNvSpPr>
          <p:nvPr/>
        </p:nvSpPr>
        <p:spPr>
          <a:xfrm>
            <a:off x="128463" y="908719"/>
            <a:ext cx="2304257" cy="324036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human endocrine system</a:t>
            </a:r>
          </a:p>
          <a:p>
            <a:pPr algn="l"/>
            <a:endParaRPr lang="en-GB" sz="1000" u="sng" dirty="0" smtClean="0">
              <a:latin typeface="+mj-lt"/>
            </a:endParaRPr>
          </a:p>
          <a:p>
            <a:pPr algn="l"/>
            <a:r>
              <a:rPr lang="en-GB" sz="1000" b="1" dirty="0" smtClean="0">
                <a:latin typeface="+mj-lt"/>
              </a:rPr>
              <a:t>Hormones</a:t>
            </a:r>
            <a:r>
              <a:rPr lang="en-GB" sz="1000" dirty="0" smtClean="0">
                <a:latin typeface="+mj-lt"/>
              </a:rPr>
              <a:t> are released by </a:t>
            </a:r>
            <a:r>
              <a:rPr lang="en-GB" sz="1000" u="sng" dirty="0" smtClean="0">
                <a:latin typeface="+mj-lt"/>
              </a:rPr>
              <a:t>endocrine glands</a:t>
            </a:r>
            <a:r>
              <a:rPr lang="en-GB" sz="1000" dirty="0" smtClean="0">
                <a:latin typeface="+mj-lt"/>
              </a:rPr>
              <a:t> directly into the bloodstream so they can be transported to a target organ or tissue and cause an effect. In comparison with the nervous system, the effects caused by the endocrine system are slower but act for longer. The hormones themselves are large chemical molecules. </a:t>
            </a:r>
          </a:p>
          <a:p>
            <a:pPr algn="l"/>
            <a:endParaRPr lang="en-GB" sz="1000" dirty="0">
              <a:latin typeface="+mj-lt"/>
            </a:endParaRPr>
          </a:p>
          <a:p>
            <a:pPr algn="l"/>
            <a:r>
              <a:rPr lang="en-GB" sz="1000" dirty="0" smtClean="0">
                <a:latin typeface="+mj-lt"/>
              </a:rPr>
              <a:t>The most important endocrine gland is the </a:t>
            </a:r>
            <a:r>
              <a:rPr lang="en-GB" sz="1000" b="1" dirty="0" smtClean="0">
                <a:latin typeface="+mj-lt"/>
              </a:rPr>
              <a:t>pituitary gland</a:t>
            </a:r>
            <a:r>
              <a:rPr lang="en-GB" sz="1000" dirty="0" smtClean="0">
                <a:latin typeface="+mj-lt"/>
              </a:rPr>
              <a:t> – think of it as a master gland that secretes many hormones that act on </a:t>
            </a:r>
            <a:r>
              <a:rPr lang="en-GB" sz="1000" i="1" dirty="0" smtClean="0">
                <a:latin typeface="+mj-lt"/>
              </a:rPr>
              <a:t>other endocrine glands</a:t>
            </a:r>
            <a:r>
              <a:rPr lang="en-GB" sz="1000" dirty="0" smtClean="0">
                <a:latin typeface="+mj-lt"/>
              </a:rPr>
              <a:t>, which then release hormones of their own.  Learn the positions of the endocrine glands indicated on the diagram. </a:t>
            </a:r>
            <a:endParaRPr lang="en-GB" sz="1000" dirty="0">
              <a:latin typeface="+mj-lt"/>
            </a:endParaRPr>
          </a:p>
        </p:txBody>
      </p:sp>
      <p:sp>
        <p:nvSpPr>
          <p:cNvPr id="11" name="Title 1"/>
          <p:cNvSpPr txBox="1">
            <a:spLocks/>
          </p:cNvSpPr>
          <p:nvPr/>
        </p:nvSpPr>
        <p:spPr>
          <a:xfrm>
            <a:off x="5457056" y="3284984"/>
            <a:ext cx="4320480" cy="331236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HT: negative feedback</a:t>
            </a:r>
          </a:p>
          <a:p>
            <a:pPr algn="l"/>
            <a:endParaRPr lang="en-GB" sz="1000" u="sng" dirty="0" smtClean="0">
              <a:latin typeface="+mj-lt"/>
            </a:endParaRPr>
          </a:p>
          <a:p>
            <a:pPr algn="l"/>
            <a:r>
              <a:rPr lang="en-GB" sz="1000" dirty="0" smtClean="0">
                <a:latin typeface="+mj-lt"/>
              </a:rPr>
              <a:t>Negative feedback is an important concept in homeostasis. Secretion of hormones is stimulated by a change from the normal level of a condition in the body. The hormone brings the condition back under control, so its release is no longer stimulated. In a round about way, hormones end up preventing their own release – this is called negative feedback. The diagram shows this in general. The level of many hormones can be controlled in this way. </a:t>
            </a:r>
          </a:p>
          <a:p>
            <a:pPr algn="l"/>
            <a:endParaRPr lang="en-GB" sz="1000" dirty="0">
              <a:latin typeface="+mj-lt"/>
            </a:endParaRPr>
          </a:p>
          <a:p>
            <a:pPr algn="l"/>
            <a:r>
              <a:rPr lang="en-GB" sz="1000" dirty="0" smtClean="0">
                <a:latin typeface="+mj-lt"/>
              </a:rPr>
              <a:t>Thyroxine, secreted by the thyroid gland, is controlled by negative feedback, for example. Thyroxine stimulates the </a:t>
            </a:r>
          </a:p>
          <a:p>
            <a:pPr algn="l"/>
            <a:r>
              <a:rPr lang="en-GB" sz="1000" b="1" dirty="0" smtClean="0">
                <a:latin typeface="+mj-lt"/>
              </a:rPr>
              <a:t>basal metabolic rate</a:t>
            </a:r>
            <a:r>
              <a:rPr lang="en-GB" sz="1000" dirty="0" smtClean="0">
                <a:latin typeface="+mj-lt"/>
              </a:rPr>
              <a:t> – the baseline </a:t>
            </a:r>
          </a:p>
          <a:p>
            <a:pPr algn="l"/>
            <a:r>
              <a:rPr lang="en-GB" sz="1000" dirty="0" smtClean="0">
                <a:latin typeface="+mj-lt"/>
              </a:rPr>
              <a:t>for the speed of chemical reactions </a:t>
            </a:r>
          </a:p>
          <a:p>
            <a:pPr algn="l"/>
            <a:r>
              <a:rPr lang="en-GB" sz="1000" dirty="0" smtClean="0">
                <a:latin typeface="+mj-lt"/>
              </a:rPr>
              <a:t>in the body. This is important in </a:t>
            </a:r>
          </a:p>
          <a:p>
            <a:pPr algn="l"/>
            <a:r>
              <a:rPr lang="en-GB" sz="1000" dirty="0" smtClean="0">
                <a:latin typeface="+mj-lt"/>
              </a:rPr>
              <a:t>growth and development. </a:t>
            </a:r>
          </a:p>
          <a:p>
            <a:pPr algn="l"/>
            <a:endParaRPr lang="en-GB" sz="1000" dirty="0">
              <a:latin typeface="+mj-lt"/>
            </a:endParaRPr>
          </a:p>
          <a:p>
            <a:pPr algn="l"/>
            <a:r>
              <a:rPr lang="en-GB" sz="1000" dirty="0" smtClean="0">
                <a:latin typeface="+mj-lt"/>
              </a:rPr>
              <a:t>Another hormone you need to </a:t>
            </a:r>
          </a:p>
          <a:p>
            <a:pPr algn="l"/>
            <a:r>
              <a:rPr lang="en-GB" sz="1000" dirty="0" smtClean="0">
                <a:latin typeface="+mj-lt"/>
              </a:rPr>
              <a:t>know about is adrenaline. This is </a:t>
            </a:r>
          </a:p>
          <a:p>
            <a:pPr algn="l"/>
            <a:r>
              <a:rPr lang="en-GB" sz="1000" dirty="0" smtClean="0">
                <a:latin typeface="+mj-lt"/>
              </a:rPr>
              <a:t>released by the adrenal glands </a:t>
            </a:r>
          </a:p>
          <a:p>
            <a:pPr algn="l"/>
            <a:r>
              <a:rPr lang="en-GB" sz="1000" dirty="0" smtClean="0">
                <a:latin typeface="+mj-lt"/>
              </a:rPr>
              <a:t>when you are scared or stressed. It </a:t>
            </a:r>
          </a:p>
          <a:p>
            <a:pPr algn="l"/>
            <a:r>
              <a:rPr lang="en-GB" sz="1000" dirty="0" smtClean="0">
                <a:latin typeface="+mj-lt"/>
              </a:rPr>
              <a:t>increases the heart rate, increasing </a:t>
            </a:r>
          </a:p>
          <a:p>
            <a:pPr algn="l"/>
            <a:r>
              <a:rPr lang="en-GB" sz="1000" dirty="0" smtClean="0">
                <a:latin typeface="+mj-lt"/>
              </a:rPr>
              <a:t>the delivery of oxygen and glucose </a:t>
            </a:r>
          </a:p>
          <a:p>
            <a:pPr algn="l"/>
            <a:r>
              <a:rPr lang="en-GB" sz="1000" dirty="0" smtClean="0">
                <a:latin typeface="+mj-lt"/>
              </a:rPr>
              <a:t>to the brain and muscles. This prepares </a:t>
            </a:r>
          </a:p>
          <a:p>
            <a:pPr algn="l"/>
            <a:r>
              <a:rPr lang="en-GB" sz="1000" dirty="0" smtClean="0">
                <a:latin typeface="+mj-lt"/>
              </a:rPr>
              <a:t>the body for ‘fight or flight’ – combat </a:t>
            </a:r>
          </a:p>
          <a:p>
            <a:pPr algn="l"/>
            <a:r>
              <a:rPr lang="en-GB" sz="1000" dirty="0" smtClean="0">
                <a:latin typeface="+mj-lt"/>
              </a:rPr>
              <a:t>or running away. </a:t>
            </a:r>
            <a:endParaRPr lang="en-GB" sz="1000" dirty="0">
              <a:latin typeface="+mj-lt"/>
            </a:endParaRPr>
          </a:p>
          <a:p>
            <a:pPr algn="l"/>
            <a:endParaRPr lang="en-GB" sz="1000" dirty="0" smtClean="0">
              <a:latin typeface="+mj-lt"/>
            </a:endParaRPr>
          </a:p>
          <a:p>
            <a:pPr algn="l"/>
            <a:endParaRPr lang="en-GB" sz="1000" dirty="0">
              <a:latin typeface="+mj-lt"/>
            </a:endParaRPr>
          </a:p>
        </p:txBody>
      </p:sp>
      <p:sp>
        <p:nvSpPr>
          <p:cNvPr id="17" name="Title 1"/>
          <p:cNvSpPr txBox="1">
            <a:spLocks/>
          </p:cNvSpPr>
          <p:nvPr/>
        </p:nvSpPr>
        <p:spPr>
          <a:xfrm>
            <a:off x="2504728" y="3140968"/>
            <a:ext cx="2808312" cy="100811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Diabetes</a:t>
            </a:r>
          </a:p>
          <a:p>
            <a:pPr algn="l"/>
            <a:endParaRPr lang="en-GB" sz="1000" u="sng" dirty="0" smtClean="0">
              <a:latin typeface="+mj-lt"/>
            </a:endParaRPr>
          </a:p>
          <a:p>
            <a:pPr algn="l"/>
            <a:r>
              <a:rPr lang="en-GB" sz="1000" dirty="0" smtClean="0">
                <a:latin typeface="+mj-lt"/>
              </a:rPr>
              <a:t>Diabetes is a group of disorders where blood glucose cannot be properly regulated by the body, which is potentially very dangerous. There are two types, with different causes and treatments. More on this in topic 13: how do organisms get sick? </a:t>
            </a:r>
            <a:endParaRPr lang="en-GB" sz="1000" dirty="0">
              <a:latin typeface="+mj-lt"/>
            </a:endParaRPr>
          </a:p>
          <a:p>
            <a:pPr algn="l"/>
            <a:endParaRPr lang="en-GB" sz="1000" dirty="0" smtClean="0">
              <a:latin typeface="+mj-lt"/>
            </a:endParaRPr>
          </a:p>
          <a:p>
            <a:pPr algn="l"/>
            <a:endParaRPr lang="en-GB" sz="1000" dirty="0">
              <a:latin typeface="+mj-lt"/>
            </a:endParaRPr>
          </a:p>
        </p:txBody>
      </p:sp>
      <p:pic>
        <p:nvPicPr>
          <p:cNvPr id="7" name="Picture 2" descr="http://www.bbc.co.uk/staticarchive/cca093e36bedd2be6c15527e3f2d733ffae5521d.gif">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094" t="6216" r="7287" b="6738"/>
          <a:stretch/>
        </p:blipFill>
        <p:spPr bwMode="auto">
          <a:xfrm>
            <a:off x="7401272" y="4653136"/>
            <a:ext cx="2347420" cy="187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422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7: How do Organisms Stay Alive?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06462926"/>
              </p:ext>
            </p:extLst>
          </p:nvPr>
        </p:nvGraphicFramePr>
        <p:xfrm>
          <a:off x="5457056" y="116632"/>
          <a:ext cx="4310112" cy="2912224"/>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Urea</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chemical that must be</a:t>
                      </a:r>
                      <a:r>
                        <a:rPr lang="en-GB" sz="1000" baseline="0" dirty="0" smtClean="0"/>
                        <a:t> removed from the body, as it is mildly toxic. It is produced in the liver from excess (too much) amino acids. Urea contains nitrogen.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Urine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Wee! Urine contains water (in variable amounts), ions</a:t>
                      </a:r>
                      <a:r>
                        <a:rPr lang="en-GB" sz="1000" baseline="0" dirty="0" smtClean="0"/>
                        <a:t> and, most importantly, urea. Urine is produced in the kidneys.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Excretion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Any process that</a:t>
                      </a:r>
                      <a:r>
                        <a:rPr lang="en-GB" sz="1000" baseline="0" dirty="0" smtClean="0"/>
                        <a:t> </a:t>
                      </a:r>
                      <a:r>
                        <a:rPr lang="en-GB" sz="1000" u="sng" baseline="0" dirty="0" smtClean="0"/>
                        <a:t>removes</a:t>
                      </a:r>
                      <a:r>
                        <a:rPr lang="en-GB" sz="1000" baseline="0" dirty="0" smtClean="0"/>
                        <a:t> substances from the body.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Filtration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In</a:t>
                      </a:r>
                      <a:r>
                        <a:rPr lang="en-GB" sz="1000" baseline="0" dirty="0" smtClean="0"/>
                        <a:t> the kidney, filtration of the blood means large particles/cells/molecules remain in the blood (e.g. red blood cells) and small molecules go through the filter (e.g. water, ions, glucose, urea).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Reabsorption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In the kidney, many substances are taken back into the blood even though they were just filtered out. 100% of glucose is reabsorbed</a:t>
                      </a:r>
                      <a:r>
                        <a:rPr lang="en-GB" sz="1000" baseline="0" dirty="0" smtClean="0"/>
                        <a:t> (unless someone has diabetes) and most of the water and ions.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itle 1"/>
          <p:cNvSpPr txBox="1">
            <a:spLocks/>
          </p:cNvSpPr>
          <p:nvPr/>
        </p:nvSpPr>
        <p:spPr>
          <a:xfrm>
            <a:off x="5457056" y="3177277"/>
            <a:ext cx="4320480" cy="255598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HT: urea formation and hormonal control of water level</a:t>
            </a:r>
          </a:p>
          <a:p>
            <a:pPr algn="l"/>
            <a:endParaRPr lang="en-GB" sz="1000" u="sng" dirty="0" smtClean="0">
              <a:latin typeface="+mj-lt"/>
            </a:endParaRPr>
          </a:p>
          <a:p>
            <a:pPr algn="l"/>
            <a:r>
              <a:rPr lang="en-GB" sz="1000" dirty="0" smtClean="0">
                <a:latin typeface="+mj-lt"/>
              </a:rPr>
              <a:t>Urea is a product made in the </a:t>
            </a:r>
            <a:r>
              <a:rPr lang="en-GB" sz="1000" u="sng" dirty="0" smtClean="0">
                <a:latin typeface="+mj-lt"/>
              </a:rPr>
              <a:t>liver</a:t>
            </a:r>
            <a:r>
              <a:rPr lang="en-GB" sz="1000" dirty="0" smtClean="0">
                <a:latin typeface="+mj-lt"/>
              </a:rPr>
              <a:t>. The digestion of proteins (from the diet) results in excess </a:t>
            </a:r>
            <a:r>
              <a:rPr lang="en-GB" sz="1000" u="sng" dirty="0" smtClean="0">
                <a:latin typeface="+mj-lt"/>
              </a:rPr>
              <a:t>amino acids </a:t>
            </a:r>
            <a:r>
              <a:rPr lang="en-GB" sz="1000" dirty="0" smtClean="0">
                <a:latin typeface="+mj-lt"/>
              </a:rPr>
              <a:t>which need to be excreted safely. The liver removes the amino part of the amino acids (NH</a:t>
            </a:r>
            <a:r>
              <a:rPr lang="en-GB" sz="1000" baseline="-25000" dirty="0" smtClean="0">
                <a:latin typeface="+mj-lt"/>
              </a:rPr>
              <a:t>3</a:t>
            </a:r>
            <a:r>
              <a:rPr lang="en-GB" sz="1000" dirty="0" smtClean="0">
                <a:latin typeface="+mj-lt"/>
              </a:rPr>
              <a:t>) – a process called </a:t>
            </a:r>
            <a:r>
              <a:rPr lang="en-GB" sz="1000" b="1" dirty="0" smtClean="0">
                <a:latin typeface="+mj-lt"/>
              </a:rPr>
              <a:t>deamination</a:t>
            </a:r>
            <a:r>
              <a:rPr lang="en-GB" sz="1000" dirty="0" smtClean="0">
                <a:latin typeface="+mj-lt"/>
              </a:rPr>
              <a:t>. The </a:t>
            </a:r>
            <a:r>
              <a:rPr lang="en-GB" sz="1000" b="1" dirty="0" smtClean="0">
                <a:latin typeface="+mj-lt"/>
              </a:rPr>
              <a:t>ammonia</a:t>
            </a:r>
            <a:r>
              <a:rPr lang="en-GB" sz="1000" dirty="0" smtClean="0">
                <a:latin typeface="+mj-lt"/>
              </a:rPr>
              <a:t> produced is toxic so it is immediately converted to </a:t>
            </a:r>
            <a:r>
              <a:rPr lang="en-GB" sz="1000" b="1" dirty="0" smtClean="0">
                <a:latin typeface="+mj-lt"/>
              </a:rPr>
              <a:t>urea</a:t>
            </a:r>
            <a:r>
              <a:rPr lang="en-GB" sz="1000" dirty="0" smtClean="0">
                <a:latin typeface="+mj-lt"/>
              </a:rPr>
              <a:t> in the liver cells, which is far less harmful. The urea enters the bloodstream so it can be filtered out in the kidneys. </a:t>
            </a:r>
          </a:p>
          <a:p>
            <a:pPr algn="l"/>
            <a:endParaRPr lang="en-GB" sz="1000" dirty="0">
              <a:latin typeface="+mj-lt"/>
            </a:endParaRPr>
          </a:p>
          <a:p>
            <a:pPr algn="l"/>
            <a:r>
              <a:rPr lang="en-GB" sz="1000" b="1" dirty="0" smtClean="0">
                <a:latin typeface="+mj-lt"/>
              </a:rPr>
              <a:t>ADH</a:t>
            </a:r>
            <a:r>
              <a:rPr lang="en-GB" sz="1000" dirty="0" smtClean="0">
                <a:latin typeface="+mj-lt"/>
              </a:rPr>
              <a:t> is the hormone that controls water level in the body. It is released by the </a:t>
            </a:r>
            <a:r>
              <a:rPr lang="en-GB" sz="1000" u="sng" dirty="0" smtClean="0">
                <a:latin typeface="+mj-lt"/>
              </a:rPr>
              <a:t>pituitary gland </a:t>
            </a:r>
            <a:r>
              <a:rPr lang="en-GB" sz="1000" dirty="0" smtClean="0">
                <a:latin typeface="+mj-lt"/>
              </a:rPr>
              <a:t>when the water level drops (the blood is too concentrated). The target organ for ADH is the kidney – ADH causes the kidneys to reabsorb more water into the blood, so the water level increases again. The release of ADH is controlled by negative feedback. </a:t>
            </a:r>
            <a:endParaRPr lang="en-GB" sz="1000" dirty="0">
              <a:latin typeface="+mj-lt"/>
            </a:endParaRPr>
          </a:p>
        </p:txBody>
      </p:sp>
      <p:sp>
        <p:nvSpPr>
          <p:cNvPr id="6" name="Title 1"/>
          <p:cNvSpPr txBox="1">
            <a:spLocks/>
          </p:cNvSpPr>
          <p:nvPr/>
        </p:nvSpPr>
        <p:spPr>
          <a:xfrm>
            <a:off x="128463" y="908719"/>
            <a:ext cx="5184577" cy="216024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Controlling water and nitrogen balance in the body</a:t>
            </a:r>
          </a:p>
          <a:p>
            <a:pPr algn="l"/>
            <a:endParaRPr lang="en-GB" sz="1000" u="sng" dirty="0" smtClean="0">
              <a:latin typeface="+mj-lt"/>
            </a:endParaRPr>
          </a:p>
          <a:p>
            <a:pPr algn="l"/>
            <a:r>
              <a:rPr lang="en-GB" sz="1000" dirty="0" smtClean="0">
                <a:latin typeface="+mj-lt"/>
              </a:rPr>
              <a:t>Maintaining water levels in the body is essential for proper functioning of body cells. You must regularly ‘top up’ your water (by having a drink!), as it is constantly being lost from the body. </a:t>
            </a:r>
          </a:p>
          <a:p>
            <a:pPr algn="l"/>
            <a:r>
              <a:rPr lang="en-GB" sz="1000" dirty="0" smtClean="0">
                <a:latin typeface="+mj-lt"/>
              </a:rPr>
              <a:t>Water is lost in these ways: </a:t>
            </a:r>
          </a:p>
          <a:p>
            <a:pPr marL="171450" indent="-171450" algn="l">
              <a:buFont typeface="Arial" panose="020B0604020202020204" pitchFamily="34" charset="0"/>
              <a:buChar char="•"/>
            </a:pPr>
            <a:r>
              <a:rPr lang="en-GB" sz="1000" dirty="0" smtClean="0">
                <a:latin typeface="+mj-lt"/>
              </a:rPr>
              <a:t>Water vapour is lost from the </a:t>
            </a:r>
            <a:r>
              <a:rPr lang="en-GB" sz="1000" b="1" dirty="0" smtClean="0">
                <a:latin typeface="+mj-lt"/>
              </a:rPr>
              <a:t>lungs</a:t>
            </a:r>
            <a:r>
              <a:rPr lang="en-GB" sz="1000" dirty="0" smtClean="0">
                <a:latin typeface="+mj-lt"/>
              </a:rPr>
              <a:t> when we exhale (breathe out)</a:t>
            </a:r>
          </a:p>
          <a:p>
            <a:pPr marL="171450" indent="-171450" algn="l">
              <a:buFont typeface="Arial" panose="020B0604020202020204" pitchFamily="34" charset="0"/>
              <a:buChar char="•"/>
            </a:pPr>
            <a:r>
              <a:rPr lang="en-GB" sz="1000" dirty="0" smtClean="0">
                <a:latin typeface="+mj-lt"/>
              </a:rPr>
              <a:t>Water (along with ions and urea) is lost from the </a:t>
            </a:r>
            <a:r>
              <a:rPr lang="en-GB" sz="1000" b="1" dirty="0" smtClean="0">
                <a:latin typeface="+mj-lt"/>
              </a:rPr>
              <a:t>skin</a:t>
            </a:r>
            <a:r>
              <a:rPr lang="en-GB" sz="1000" dirty="0" smtClean="0">
                <a:latin typeface="+mj-lt"/>
              </a:rPr>
              <a:t> in sweat</a:t>
            </a:r>
          </a:p>
          <a:p>
            <a:pPr marL="171450" indent="-171450" algn="l">
              <a:buFont typeface="Arial" panose="020B0604020202020204" pitchFamily="34" charset="0"/>
              <a:buChar char="•"/>
            </a:pPr>
            <a:r>
              <a:rPr lang="en-GB" sz="1000" dirty="0" smtClean="0">
                <a:latin typeface="+mj-lt"/>
              </a:rPr>
              <a:t>Water (along with ions and urea) is lost through the </a:t>
            </a:r>
            <a:r>
              <a:rPr lang="en-GB" sz="1000" b="1" dirty="0" smtClean="0">
                <a:latin typeface="+mj-lt"/>
              </a:rPr>
              <a:t>kidneys</a:t>
            </a:r>
            <a:r>
              <a:rPr lang="en-GB" sz="1000" dirty="0" smtClean="0">
                <a:latin typeface="+mj-lt"/>
              </a:rPr>
              <a:t> in urine. </a:t>
            </a:r>
          </a:p>
          <a:p>
            <a:pPr algn="l"/>
            <a:endParaRPr lang="en-GB" sz="1000" dirty="0" smtClean="0">
              <a:latin typeface="+mj-lt"/>
            </a:endParaRPr>
          </a:p>
          <a:p>
            <a:pPr algn="l"/>
            <a:r>
              <a:rPr lang="en-GB" sz="1000" dirty="0" smtClean="0">
                <a:latin typeface="+mj-lt"/>
              </a:rPr>
              <a:t>We can’t control the first two methods of water loss – you have to breathe and sweating is unavoidable (and varies according to temperature of the surroundings, of course). However, the amount of water lost in urine can be controlled – by the endocrine system. So, your body can remove excess water in the urine, or keep some water back by not putting so much in the urine. </a:t>
            </a:r>
            <a:endParaRPr lang="en-GB" sz="1000" dirty="0">
              <a:latin typeface="+mj-lt"/>
            </a:endParaRPr>
          </a:p>
        </p:txBody>
      </p:sp>
      <p:sp>
        <p:nvSpPr>
          <p:cNvPr id="8" name="Title 1"/>
          <p:cNvSpPr txBox="1">
            <a:spLocks/>
          </p:cNvSpPr>
          <p:nvPr/>
        </p:nvSpPr>
        <p:spPr>
          <a:xfrm>
            <a:off x="128463" y="3284983"/>
            <a:ext cx="3744417" cy="165618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Kidney function</a:t>
            </a:r>
          </a:p>
          <a:p>
            <a:pPr algn="l"/>
            <a:endParaRPr lang="en-GB" sz="1000" u="sng" dirty="0" smtClean="0">
              <a:latin typeface="+mj-lt"/>
            </a:endParaRPr>
          </a:p>
          <a:p>
            <a:pPr algn="l"/>
            <a:r>
              <a:rPr lang="en-GB" sz="1000" dirty="0" smtClean="0">
                <a:latin typeface="+mj-lt"/>
              </a:rPr>
              <a:t>Kidneys produce urine in two stages: by </a:t>
            </a:r>
            <a:r>
              <a:rPr lang="en-GB" sz="1000" b="1" dirty="0" smtClean="0">
                <a:latin typeface="+mj-lt"/>
              </a:rPr>
              <a:t>filtration</a:t>
            </a:r>
            <a:r>
              <a:rPr lang="en-GB" sz="1000" dirty="0" smtClean="0">
                <a:latin typeface="+mj-lt"/>
              </a:rPr>
              <a:t> of the blood then </a:t>
            </a:r>
            <a:r>
              <a:rPr lang="en-GB" sz="1000" b="1" dirty="0" smtClean="0">
                <a:latin typeface="+mj-lt"/>
              </a:rPr>
              <a:t>selective reabsorption </a:t>
            </a:r>
            <a:r>
              <a:rPr lang="en-GB" sz="1000" dirty="0" smtClean="0">
                <a:latin typeface="+mj-lt"/>
              </a:rPr>
              <a:t>of useful substances. Only </a:t>
            </a:r>
            <a:r>
              <a:rPr lang="en-GB" sz="1000" u="sng" dirty="0" smtClean="0">
                <a:latin typeface="+mj-lt"/>
              </a:rPr>
              <a:t>small molecules </a:t>
            </a:r>
            <a:r>
              <a:rPr lang="en-GB" sz="1000" dirty="0" smtClean="0">
                <a:latin typeface="+mj-lt"/>
              </a:rPr>
              <a:t>can get through the filter (which is why there aren’t any red blood cells in your urine). The kidney then </a:t>
            </a:r>
            <a:r>
              <a:rPr lang="en-GB" sz="1000" b="1" dirty="0" smtClean="0">
                <a:latin typeface="+mj-lt"/>
              </a:rPr>
              <a:t>reabsorbs </a:t>
            </a:r>
            <a:r>
              <a:rPr lang="en-GB" sz="1000" dirty="0" smtClean="0">
                <a:latin typeface="+mj-lt"/>
              </a:rPr>
              <a:t>(takes back in) the substances you need – </a:t>
            </a:r>
            <a:r>
              <a:rPr lang="en-GB" sz="1000" b="1" dirty="0" smtClean="0">
                <a:latin typeface="+mj-lt"/>
              </a:rPr>
              <a:t>all</a:t>
            </a:r>
            <a:r>
              <a:rPr lang="en-GB" sz="1000" dirty="0" smtClean="0">
                <a:latin typeface="+mj-lt"/>
              </a:rPr>
              <a:t> the glucose, many of the ions and most of the water. </a:t>
            </a:r>
            <a:endParaRPr lang="en-GB" sz="1000" dirty="0">
              <a:latin typeface="+mj-lt"/>
            </a:endParaRPr>
          </a:p>
        </p:txBody>
      </p:sp>
      <p:pic>
        <p:nvPicPr>
          <p:cNvPr id="1028" name="Picture 4" descr="https://upload.wikimedia.org/wikipedia/commons/thumb/3/30/Gray1130.svg/2000px-Gray1130.svg.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1847" y="3360030"/>
            <a:ext cx="1143885" cy="15201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07911" y="4664169"/>
            <a:ext cx="705129" cy="276999"/>
          </a:xfrm>
          <a:prstGeom prst="rect">
            <a:avLst/>
          </a:prstGeom>
          <a:noFill/>
        </p:spPr>
        <p:txBody>
          <a:bodyPr wrap="none" rtlCol="0">
            <a:spAutoFit/>
          </a:bodyPr>
          <a:lstStyle/>
          <a:p>
            <a:r>
              <a:rPr lang="en-GB" sz="1200" dirty="0" smtClean="0"/>
              <a:t>capillary</a:t>
            </a:r>
            <a:endParaRPr lang="en-GB" sz="1200" dirty="0"/>
          </a:p>
        </p:txBody>
      </p:sp>
      <p:sp>
        <p:nvSpPr>
          <p:cNvPr id="11" name="TextBox 10"/>
          <p:cNvSpPr txBox="1"/>
          <p:nvPr/>
        </p:nvSpPr>
        <p:spPr>
          <a:xfrm>
            <a:off x="3815823" y="3523074"/>
            <a:ext cx="748859" cy="276999"/>
          </a:xfrm>
          <a:prstGeom prst="rect">
            <a:avLst/>
          </a:prstGeom>
          <a:solidFill>
            <a:schemeClr val="bg1"/>
          </a:solidFill>
        </p:spPr>
        <p:txBody>
          <a:bodyPr wrap="none" rtlCol="0">
            <a:spAutoFit/>
          </a:bodyPr>
          <a:lstStyle/>
          <a:p>
            <a:r>
              <a:rPr lang="en-GB" sz="1200" dirty="0" smtClean="0"/>
              <a:t>The filter</a:t>
            </a:r>
            <a:endParaRPr lang="en-GB" sz="1200" dirty="0"/>
          </a:p>
        </p:txBody>
      </p:sp>
      <p:cxnSp>
        <p:nvCxnSpPr>
          <p:cNvPr id="7" name="Straight Arrow Connector 6"/>
          <p:cNvCxnSpPr>
            <a:stCxn id="11" idx="2"/>
          </p:cNvCxnSpPr>
          <p:nvPr/>
        </p:nvCxnSpPr>
        <p:spPr>
          <a:xfrm>
            <a:off x="4190253" y="3800073"/>
            <a:ext cx="273642"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715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 Physics Threshold Concepts</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36106206"/>
              </p:ext>
            </p:extLst>
          </p:nvPr>
        </p:nvGraphicFramePr>
        <p:xfrm>
          <a:off x="5457056" y="116632"/>
          <a:ext cx="4310113" cy="3521824"/>
        </p:xfrm>
        <a:graphic>
          <a:graphicData uri="http://schemas.openxmlformats.org/drawingml/2006/table">
            <a:tbl>
              <a:tblPr firstRow="1" bandRow="1">
                <a:tableStyleId>{5940675A-B579-460E-94D1-54222C63F5DA}</a:tableStyleId>
              </a:tblPr>
              <a:tblGrid>
                <a:gridCol w="1069752"/>
                <a:gridCol w="3240361"/>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Speed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measure of how quickly</a:t>
                      </a:r>
                      <a:r>
                        <a:rPr lang="en-GB" sz="1000" baseline="0" dirty="0" smtClean="0"/>
                        <a:t> distance changes. Speed does not include direction, so it’s a scalar quantity.  It is measured in metres per second (m/s).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Velocity</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Velocity is a vector quantity. Like speed, it is a measure of how</a:t>
                      </a:r>
                      <a:r>
                        <a:rPr lang="en-GB" sz="1000" baseline="0" dirty="0" smtClean="0"/>
                        <a:t> quickly distance changes BUT it includes the direction of movement. It is measured in m/s</a:t>
                      </a:r>
                    </a:p>
                    <a:p>
                      <a:r>
                        <a:rPr lang="en-GB" sz="1000" b="1" baseline="0" dirty="0" smtClean="0"/>
                        <a:t>HT</a:t>
                      </a:r>
                      <a:r>
                        <a:rPr lang="en-GB" sz="1000" baseline="0" dirty="0" smtClean="0"/>
                        <a:t>: moving in a circle, even if speed is the same, involves a constantly changing velocity because the </a:t>
                      </a:r>
                      <a:r>
                        <a:rPr lang="en-GB" sz="1000" b="1" baseline="0" dirty="0" smtClean="0"/>
                        <a:t>direction</a:t>
                      </a:r>
                      <a:r>
                        <a:rPr lang="en-GB" sz="1000" b="0" baseline="0" dirty="0" smtClean="0"/>
                        <a:t> is constantly changing.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Gradient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Gradient means slope. The gradient of a line on a graph is found by dividing the vertical (y-axis)</a:t>
                      </a:r>
                      <a:r>
                        <a:rPr lang="en-GB" sz="1000" baseline="0" dirty="0" smtClean="0"/>
                        <a:t> change by the horizontal (x-axis) change.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Acceleration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Acceleration is the rate of change in velocity. It usually means speeding up, because we use the term </a:t>
                      </a:r>
                      <a:r>
                        <a:rPr lang="en-GB" sz="1000" b="1" dirty="0" smtClean="0"/>
                        <a:t>deceleration</a:t>
                      </a:r>
                      <a:r>
                        <a:rPr lang="en-GB" sz="1000" b="0" dirty="0" smtClean="0"/>
                        <a:t> for slowing down. </a:t>
                      </a:r>
                    </a:p>
                    <a:p>
                      <a:r>
                        <a:rPr lang="en-GB" sz="1000" b="0" dirty="0" smtClean="0"/>
                        <a:t>You must recall that objects in freefall near Earth’s surface have an acceleration</a:t>
                      </a:r>
                      <a:r>
                        <a:rPr lang="en-GB" sz="1000" b="0" baseline="0" dirty="0" smtClean="0"/>
                        <a:t> of 10 m/s</a:t>
                      </a:r>
                      <a:r>
                        <a:rPr lang="en-GB" sz="1000" b="0" baseline="30000" dirty="0" smtClean="0"/>
                        <a:t>2</a:t>
                      </a:r>
                      <a:r>
                        <a:rPr lang="en-GB" sz="1000" b="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Deceleration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a:t>
                      </a:r>
                      <a:r>
                        <a:rPr lang="en-GB" sz="1000" b="1" dirty="0" smtClean="0"/>
                        <a:t>negative </a:t>
                      </a:r>
                      <a:r>
                        <a:rPr lang="en-GB" sz="1000" b="0" dirty="0" smtClean="0"/>
                        <a:t>acceleration</a:t>
                      </a:r>
                      <a:r>
                        <a:rPr lang="en-GB" sz="1000" b="0" baseline="0" dirty="0" smtClean="0"/>
                        <a:t> – slowing down.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908720"/>
            <a:ext cx="5184576" cy="9001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Speed vs. Velocity</a:t>
            </a:r>
          </a:p>
          <a:p>
            <a:pPr algn="l"/>
            <a:endParaRPr lang="en-GB" sz="1000" u="sng" dirty="0" smtClean="0">
              <a:latin typeface="+mj-lt"/>
            </a:endParaRPr>
          </a:p>
          <a:p>
            <a:pPr algn="l"/>
            <a:r>
              <a:rPr lang="en-GB" sz="1000" dirty="0" smtClean="0">
                <a:latin typeface="+mj-lt"/>
              </a:rPr>
              <a:t>Speed and velocity are both quantities that measure the rate of change of distance, but velocity includes the direction.  This makes velocity a vector quantity, so we can show velocity with an arrow. </a:t>
            </a:r>
            <a:endParaRPr lang="en-GB" sz="1000" dirty="0">
              <a:latin typeface="+mj-lt"/>
            </a:endParaRPr>
          </a:p>
          <a:p>
            <a:pPr algn="l"/>
            <a:endParaRPr lang="en-GB" sz="1000" dirty="0" smtClean="0">
              <a:latin typeface="+mj-lt"/>
            </a:endParaRPr>
          </a:p>
          <a:p>
            <a:pPr algn="l"/>
            <a:endParaRPr lang="en-GB" sz="1000" dirty="0">
              <a:latin typeface="+mj-lt"/>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253277654"/>
                  </p:ext>
                </p:extLst>
              </p:nvPr>
            </p:nvGraphicFramePr>
            <p:xfrm>
              <a:off x="5457056" y="3717032"/>
              <a:ext cx="4310113" cy="2086352"/>
            </p:xfrm>
            <a:graphic>
              <a:graphicData uri="http://schemas.openxmlformats.org/drawingml/2006/table">
                <a:tbl>
                  <a:tblPr firstRow="1" bandRow="1">
                    <a:tableStyleId>{5940675A-B579-460E-94D1-54222C63F5DA}</a:tableStyleId>
                  </a:tblPr>
                  <a:tblGrid>
                    <a:gridCol w="1069752"/>
                    <a:gridCol w="3240361"/>
                  </a:tblGrid>
                  <a:tr h="288032">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 and units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000" b="0" i="1" smtClean="0">
                                    <a:latin typeface="Cambria Math"/>
                                  </a:rPr>
                                  <m:t>𝑠</m:t>
                                </m:r>
                                <m:r>
                                  <a:rPr lang="en-GB" sz="1000" b="0" i="1" smtClean="0">
                                    <a:latin typeface="Cambria Math"/>
                                  </a:rPr>
                                  <m:t>=</m:t>
                                </m:r>
                                <m:r>
                                  <a:rPr lang="en-GB" sz="1000" b="0" i="1" smtClean="0">
                                    <a:latin typeface="Cambria Math"/>
                                  </a:rPr>
                                  <m:t>𝑣</m:t>
                                </m:r>
                                <m:r>
                                  <a:rPr lang="en-GB" sz="1000" b="0" i="1" smtClean="0">
                                    <a:latin typeface="Cambria Math"/>
                                  </a:rPr>
                                  <m:t> </m:t>
                                </m:r>
                                <m:r>
                                  <a:rPr lang="en-GB" sz="1000" b="0" i="1" smtClean="0">
                                    <a:latin typeface="Cambria Math"/>
                                  </a:rPr>
                                  <m:t>𝑡</m:t>
                                </m:r>
                                <m:r>
                                  <a:rPr lang="en-GB" sz="1000" b="0" i="1" smtClean="0">
                                    <a:latin typeface="Cambria Math"/>
                                  </a:rPr>
                                  <m:t> </m:t>
                                </m:r>
                              </m:oMath>
                            </m:oMathPara>
                          </a14:m>
                          <a:endParaRPr lang="en-GB"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dirty="0" smtClean="0"/>
                            <a:t>s</a:t>
                          </a:r>
                          <a:r>
                            <a:rPr lang="en-GB" sz="1000" i="1" baseline="0" dirty="0" smtClean="0"/>
                            <a:t> = distance (m)</a:t>
                          </a:r>
                        </a:p>
                        <a:p>
                          <a:r>
                            <a:rPr lang="en-GB" sz="1000" i="1" baseline="0" dirty="0" smtClean="0"/>
                            <a:t>v = speed (m/s)</a:t>
                          </a:r>
                        </a:p>
                        <a:p>
                          <a:r>
                            <a:rPr lang="en-GB" sz="1000" i="1" baseline="0" dirty="0" smtClean="0"/>
                            <a:t>t = time (s)</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000" b="0" i="1" smtClean="0">
                                    <a:latin typeface="Cambria Math"/>
                                  </a:rPr>
                                  <m:t>𝑎</m:t>
                                </m:r>
                                <m:r>
                                  <a:rPr lang="en-GB" sz="1000" b="0" i="1" smtClean="0">
                                    <a:latin typeface="Cambria Math"/>
                                  </a:rPr>
                                  <m:t>=</m:t>
                                </m:r>
                                <m:f>
                                  <m:fPr>
                                    <m:ctrlPr>
                                      <a:rPr lang="en-GB" sz="1000" b="0" i="1" smtClean="0">
                                        <a:latin typeface="Cambria Math" panose="02040503050406030204" pitchFamily="18" charset="0"/>
                                      </a:rPr>
                                    </m:ctrlPr>
                                  </m:fPr>
                                  <m:num>
                                    <m:r>
                                      <a:rPr lang="en-GB" sz="1000" b="0" i="1" smtClean="0">
                                        <a:latin typeface="Cambria Math"/>
                                        <a:ea typeface="Cambria Math"/>
                                      </a:rPr>
                                      <m:t>∆</m:t>
                                    </m:r>
                                    <m:r>
                                      <a:rPr lang="en-GB" sz="1000" b="0" i="1" smtClean="0">
                                        <a:latin typeface="Cambria Math"/>
                                        <a:ea typeface="Cambria Math"/>
                                      </a:rPr>
                                      <m:t>𝑣</m:t>
                                    </m:r>
                                  </m:num>
                                  <m:den>
                                    <m:r>
                                      <a:rPr lang="en-GB" sz="1000" b="0" i="1" smtClean="0">
                                        <a:latin typeface="Cambria Math"/>
                                      </a:rPr>
                                      <m:t>𝑡</m:t>
                                    </m:r>
                                  </m:den>
                                </m:f>
                              </m:oMath>
                            </m:oMathPara>
                          </a14:m>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dirty="0" smtClean="0"/>
                            <a:t>a = acceleration</a:t>
                          </a:r>
                          <a:r>
                            <a:rPr lang="en-GB" sz="1000" i="1" baseline="0" dirty="0" smtClean="0"/>
                            <a:t> (metres per second squared, m/s</a:t>
                          </a:r>
                          <a:r>
                            <a:rPr lang="en-GB" sz="1000" i="1" baseline="30000" dirty="0" smtClean="0"/>
                            <a:t>2</a:t>
                          </a:r>
                          <a:r>
                            <a:rPr lang="en-GB" sz="1000" i="1" baseline="0" dirty="0" smtClean="0"/>
                            <a:t>)</a:t>
                          </a:r>
                        </a:p>
                        <a:p>
                          <a14:m>
                            <m:oMath xmlns:m="http://schemas.openxmlformats.org/officeDocument/2006/math">
                              <m:r>
                                <a:rPr lang="en-GB" sz="1000" i="1" smtClean="0">
                                  <a:latin typeface="Cambria Math"/>
                                  <a:ea typeface="Cambria Math"/>
                                </a:rPr>
                                <m:t>∆</m:t>
                              </m:r>
                              <m:r>
                                <a:rPr lang="en-GB" sz="1000" b="0" i="1" smtClean="0">
                                  <a:latin typeface="Cambria Math"/>
                                  <a:ea typeface="Cambria Math"/>
                                </a:rPr>
                                <m:t>𝑣</m:t>
                              </m:r>
                            </m:oMath>
                          </a14:m>
                          <a:r>
                            <a:rPr lang="en-GB" sz="1000" i="1" dirty="0" smtClean="0"/>
                            <a:t> = change in velocity (m/s)</a:t>
                          </a:r>
                        </a:p>
                        <a:p>
                          <a:r>
                            <a:rPr lang="en-GB" sz="1000" i="1" dirty="0" smtClean="0"/>
                            <a:t>t = time (s)</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00" b="0" i="1" smtClean="0">
                                        <a:latin typeface="Cambria Math" panose="02040503050406030204" pitchFamily="18" charset="0"/>
                                      </a:rPr>
                                    </m:ctrlPr>
                                  </m:sSupPr>
                                  <m:e>
                                    <m:r>
                                      <a:rPr lang="en-GB" sz="1000" b="0" i="1" smtClean="0">
                                        <a:latin typeface="Cambria Math"/>
                                      </a:rPr>
                                      <m:t>𝑣</m:t>
                                    </m:r>
                                  </m:e>
                                  <m:sup>
                                    <m:r>
                                      <a:rPr lang="en-GB" sz="1000" b="0" i="1" smtClean="0">
                                        <a:latin typeface="Cambria Math"/>
                                      </a:rPr>
                                      <m:t>2</m:t>
                                    </m:r>
                                  </m:sup>
                                </m:sSup>
                                <m:r>
                                  <a:rPr lang="en-GB" sz="1000" b="0" i="1" smtClean="0">
                                    <a:latin typeface="Cambria Math"/>
                                    <a:ea typeface="Cambria Math"/>
                                  </a:rPr>
                                  <m:t>− </m:t>
                                </m:r>
                                <m:sSup>
                                  <m:sSupPr>
                                    <m:ctrlPr>
                                      <a:rPr lang="en-GB" sz="1000" b="0" i="1" smtClean="0">
                                        <a:latin typeface="Cambria Math" panose="02040503050406030204" pitchFamily="18" charset="0"/>
                                        <a:ea typeface="Cambria Math"/>
                                      </a:rPr>
                                    </m:ctrlPr>
                                  </m:sSupPr>
                                  <m:e>
                                    <m:r>
                                      <a:rPr lang="en-GB" sz="1000" b="0" i="1" smtClean="0">
                                        <a:latin typeface="Cambria Math"/>
                                        <a:ea typeface="Cambria Math"/>
                                      </a:rPr>
                                      <m:t>𝑢</m:t>
                                    </m:r>
                                  </m:e>
                                  <m:sup>
                                    <m:r>
                                      <a:rPr lang="en-GB" sz="1000" b="0" i="1" smtClean="0">
                                        <a:latin typeface="Cambria Math"/>
                                        <a:ea typeface="Cambria Math"/>
                                      </a:rPr>
                                      <m:t>2</m:t>
                                    </m:r>
                                  </m:sup>
                                </m:sSup>
                                <m:r>
                                  <a:rPr lang="en-GB" sz="1000" b="0" i="1" smtClean="0">
                                    <a:latin typeface="Cambria Math"/>
                                    <a:ea typeface="Cambria Math"/>
                                  </a:rPr>
                                  <m:t>=2 </m:t>
                                </m:r>
                                <m:r>
                                  <a:rPr lang="en-GB" sz="1000" b="0" i="1" smtClean="0">
                                    <a:latin typeface="Cambria Math"/>
                                    <a:ea typeface="Cambria Math"/>
                                  </a:rPr>
                                  <m:t>𝑎</m:t>
                                </m:r>
                                <m:r>
                                  <a:rPr lang="en-GB" sz="1000" b="0" i="1" smtClean="0">
                                    <a:latin typeface="Cambria Math"/>
                                    <a:ea typeface="Cambria Math"/>
                                  </a:rPr>
                                  <m:t> </m:t>
                                </m:r>
                                <m:r>
                                  <a:rPr lang="en-GB" sz="1000" b="0" i="1" smtClean="0">
                                    <a:latin typeface="Cambria Math"/>
                                    <a:ea typeface="Cambria Math"/>
                                  </a:rPr>
                                  <m:t>𝑠</m:t>
                                </m:r>
                              </m:oMath>
                            </m:oMathPara>
                          </a14:m>
                          <a:endParaRPr lang="en-GB" sz="1000" b="0" dirty="0" smtClean="0">
                            <a:ea typeface="Cambria Math"/>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dirty="0" smtClean="0"/>
                            <a:t>v = final velocity (m/s)</a:t>
                          </a:r>
                        </a:p>
                        <a:p>
                          <a:r>
                            <a:rPr lang="en-GB" sz="1000" i="1" dirty="0" smtClean="0"/>
                            <a:t>u</a:t>
                          </a:r>
                          <a:r>
                            <a:rPr lang="en-GB" sz="1000" i="1" baseline="0" dirty="0" smtClean="0"/>
                            <a:t> = initial (starting) velocity (m/s)</a:t>
                          </a:r>
                        </a:p>
                        <a:p>
                          <a:r>
                            <a:rPr lang="en-GB" sz="1000" i="1" baseline="0" dirty="0" smtClean="0"/>
                            <a:t>a = acceleration (m/s</a:t>
                          </a:r>
                          <a:r>
                            <a:rPr lang="en-GB" sz="1000" i="1" baseline="30000" dirty="0" smtClean="0"/>
                            <a:t>2</a:t>
                          </a:r>
                          <a:r>
                            <a:rPr lang="en-GB" sz="1000" i="1" baseline="0" dirty="0" smtClean="0"/>
                            <a:t>)</a:t>
                          </a:r>
                        </a:p>
                        <a:p>
                          <a:r>
                            <a:rPr lang="en-GB" sz="1000" i="1" baseline="0" dirty="0" smtClean="0"/>
                            <a:t>s = distance travelled (m)</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790004075"/>
                  </p:ext>
                </p:extLst>
              </p:nvPr>
            </p:nvGraphicFramePr>
            <p:xfrm>
              <a:off x="5457056" y="3717032"/>
              <a:ext cx="4310113" cy="2086352"/>
            </p:xfrm>
            <a:graphic>
              <a:graphicData uri="http://schemas.openxmlformats.org/drawingml/2006/table">
                <a:tbl>
                  <a:tblPr firstRow="1" bandRow="1">
                    <a:tableStyleId>{5940675A-B579-460E-94D1-54222C63F5DA}</a:tableStyleId>
                  </a:tblPr>
                  <a:tblGrid>
                    <a:gridCol w="1069752"/>
                    <a:gridCol w="3240361"/>
                  </a:tblGrid>
                  <a:tr h="288032">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 and units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53333" r="-304571" b="-234444"/>
                          </a:stretch>
                        </a:blipFill>
                      </a:tcPr>
                    </a:tc>
                    <a:tc>
                      <a:txBody>
                        <a:bodyPr/>
                        <a:lstStyle/>
                        <a:p>
                          <a:r>
                            <a:rPr lang="en-GB" sz="1000" i="1" dirty="0" smtClean="0"/>
                            <a:t>s</a:t>
                          </a:r>
                          <a:r>
                            <a:rPr lang="en-GB" sz="1000" i="1" baseline="0" dirty="0" smtClean="0"/>
                            <a:t> = distance (m)</a:t>
                          </a:r>
                        </a:p>
                        <a:p>
                          <a:r>
                            <a:rPr lang="en-GB" sz="1000" i="1" baseline="0" dirty="0" smtClean="0"/>
                            <a:t>v = speed (m/s)</a:t>
                          </a:r>
                        </a:p>
                        <a:p>
                          <a:r>
                            <a:rPr lang="en-GB" sz="1000" i="1" baseline="0" dirty="0" smtClean="0"/>
                            <a:t>t = time (s)</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153333" r="-304571" b="-13444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32895" t="-153333" r="-188" b="-134444"/>
                          </a:stretch>
                        </a:blipFill>
                      </a:tcPr>
                    </a:tc>
                  </a:tr>
                  <a:tr h="701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198261" r="-304571" b="-5217"/>
                          </a:stretch>
                        </a:blipFill>
                      </a:tcPr>
                    </a:tc>
                    <a:tc>
                      <a:txBody>
                        <a:bodyPr/>
                        <a:lstStyle/>
                        <a:p>
                          <a:r>
                            <a:rPr lang="en-GB" sz="1000" i="1" dirty="0" smtClean="0"/>
                            <a:t>v = final velocity (m/s)</a:t>
                          </a:r>
                        </a:p>
                        <a:p>
                          <a:r>
                            <a:rPr lang="en-GB" sz="1000" i="1" dirty="0" smtClean="0"/>
                            <a:t>u</a:t>
                          </a:r>
                          <a:r>
                            <a:rPr lang="en-GB" sz="1000" i="1" baseline="0" dirty="0" smtClean="0"/>
                            <a:t> = initial (starting) velocity (m/s)</a:t>
                          </a:r>
                        </a:p>
                        <a:p>
                          <a:r>
                            <a:rPr lang="en-GB" sz="1000" i="1" baseline="0" dirty="0" smtClean="0"/>
                            <a:t>a = acceleration (m/s</a:t>
                          </a:r>
                          <a:r>
                            <a:rPr lang="en-GB" sz="1000" i="1" baseline="30000" dirty="0" smtClean="0"/>
                            <a:t>2</a:t>
                          </a:r>
                          <a:r>
                            <a:rPr lang="en-GB" sz="1000" i="1" baseline="0" dirty="0" smtClean="0"/>
                            <a:t>)</a:t>
                          </a:r>
                        </a:p>
                        <a:p>
                          <a:r>
                            <a:rPr lang="en-GB" sz="1000" i="1" baseline="0" dirty="0" smtClean="0"/>
                            <a:t>s = distance travelled (m)</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
        <p:nvSpPr>
          <p:cNvPr id="27" name="Title 1"/>
          <p:cNvSpPr txBox="1">
            <a:spLocks/>
          </p:cNvSpPr>
          <p:nvPr/>
        </p:nvSpPr>
        <p:spPr>
          <a:xfrm>
            <a:off x="128464" y="1916832"/>
            <a:ext cx="5184576" cy="158417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Distance-time Graphs</a:t>
            </a:r>
          </a:p>
          <a:p>
            <a:pPr algn="l"/>
            <a:endParaRPr lang="en-GB" sz="1000" u="sng" dirty="0" smtClean="0">
              <a:latin typeface="+mj-lt"/>
            </a:endParaRPr>
          </a:p>
          <a:p>
            <a:pPr algn="l"/>
            <a:r>
              <a:rPr lang="en-GB" sz="1000" dirty="0" smtClean="0">
                <a:latin typeface="+mj-lt"/>
              </a:rPr>
              <a:t>A distance-time (DT) graph shows how far an object </a:t>
            </a:r>
          </a:p>
          <a:p>
            <a:pPr algn="l"/>
            <a:r>
              <a:rPr lang="en-GB" sz="1000" dirty="0" smtClean="0">
                <a:latin typeface="+mj-lt"/>
              </a:rPr>
              <a:t>has gone from its starting point  at a certain time. </a:t>
            </a:r>
          </a:p>
          <a:p>
            <a:pPr algn="l"/>
            <a:r>
              <a:rPr lang="en-GB" sz="1000" dirty="0" smtClean="0">
                <a:latin typeface="+mj-lt"/>
              </a:rPr>
              <a:t>A slope means the object is moving, because distance </a:t>
            </a:r>
          </a:p>
          <a:p>
            <a:pPr algn="l"/>
            <a:r>
              <a:rPr lang="en-GB" sz="1000" dirty="0" smtClean="0">
                <a:latin typeface="+mj-lt"/>
              </a:rPr>
              <a:t>is changing as time changes. If the line of the graph is </a:t>
            </a:r>
          </a:p>
          <a:p>
            <a:pPr algn="l"/>
            <a:r>
              <a:rPr lang="en-GB" sz="1000" dirty="0" smtClean="0">
                <a:latin typeface="+mj-lt"/>
              </a:rPr>
              <a:t>horizontal, the object cannot be moving</a:t>
            </a:r>
          </a:p>
          <a:p>
            <a:pPr algn="l"/>
            <a:r>
              <a:rPr lang="en-GB" sz="1000" dirty="0" smtClean="0">
                <a:latin typeface="+mj-lt"/>
              </a:rPr>
              <a:t>because distance is not changing with time. </a:t>
            </a:r>
          </a:p>
          <a:p>
            <a:pPr algn="l"/>
            <a:r>
              <a:rPr lang="en-GB" sz="1000" dirty="0" smtClean="0">
                <a:latin typeface="+mj-lt"/>
              </a:rPr>
              <a:t>The gradient (steepness of the slope) tells you the </a:t>
            </a:r>
          </a:p>
          <a:p>
            <a:pPr algn="l"/>
            <a:r>
              <a:rPr lang="en-GB" sz="1000" dirty="0" smtClean="0">
                <a:latin typeface="+mj-lt"/>
              </a:rPr>
              <a:t>speed of the object. </a:t>
            </a:r>
            <a:endParaRPr lang="en-GB" sz="1000" dirty="0"/>
          </a:p>
          <a:p>
            <a:pPr algn="l"/>
            <a:endParaRPr lang="en-GB" sz="1000" dirty="0" smtClean="0">
              <a:latin typeface="+mj-lt"/>
            </a:endParaRPr>
          </a:p>
          <a:p>
            <a:pPr algn="l"/>
            <a:endParaRPr lang="en-GB" sz="1000" dirty="0">
              <a:latin typeface="+mj-lt"/>
            </a:endParaRPr>
          </a:p>
        </p:txBody>
      </p:sp>
      <p:pic>
        <p:nvPicPr>
          <p:cNvPr id="10" name="Picture 4" descr="http://revisionworld.com/sites/revisionworld.com/files/imce/travelgraph1.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418" y="1971084"/>
            <a:ext cx="2253622" cy="15299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28464" y="4581129"/>
            <a:ext cx="5184576" cy="181966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Velocity-time Graphs</a:t>
            </a:r>
          </a:p>
          <a:p>
            <a:pPr algn="l"/>
            <a:endParaRPr lang="en-GB" sz="1000" u="sng" dirty="0" smtClean="0">
              <a:latin typeface="+mj-lt"/>
            </a:endParaRPr>
          </a:p>
          <a:p>
            <a:pPr algn="l"/>
            <a:r>
              <a:rPr lang="en-GB" sz="1000" dirty="0" smtClean="0">
                <a:latin typeface="+mj-lt"/>
              </a:rPr>
              <a:t>A velocity-time (VT) graph shows the velocity of an </a:t>
            </a:r>
          </a:p>
          <a:p>
            <a:pPr algn="l"/>
            <a:r>
              <a:rPr lang="en-GB" sz="1000" dirty="0" smtClean="0">
                <a:latin typeface="+mj-lt"/>
              </a:rPr>
              <a:t>object at any particular time on its journey. Using the </a:t>
            </a:r>
          </a:p>
          <a:p>
            <a:pPr algn="l"/>
            <a:r>
              <a:rPr lang="en-GB" sz="1000" dirty="0" smtClean="0">
                <a:latin typeface="+mj-lt"/>
              </a:rPr>
              <a:t>gradient of a slope, you can find the acceleration. </a:t>
            </a:r>
          </a:p>
          <a:p>
            <a:pPr algn="l"/>
            <a:r>
              <a:rPr lang="en-GB" sz="1000" dirty="0" smtClean="0">
                <a:latin typeface="+mj-lt"/>
              </a:rPr>
              <a:t>The distance travelled during the journey is also shown</a:t>
            </a:r>
          </a:p>
          <a:p>
            <a:pPr algn="l"/>
            <a:r>
              <a:rPr lang="en-GB" sz="1000" dirty="0" smtClean="0">
                <a:latin typeface="+mj-lt"/>
              </a:rPr>
              <a:t>on a VT graph – but you have to work it out by </a:t>
            </a:r>
          </a:p>
          <a:p>
            <a:pPr algn="l"/>
            <a:r>
              <a:rPr lang="en-GB" sz="1000" dirty="0" smtClean="0">
                <a:latin typeface="+mj-lt"/>
              </a:rPr>
              <a:t>calculating the area under the line on the graph. </a:t>
            </a:r>
          </a:p>
          <a:p>
            <a:pPr algn="l"/>
            <a:r>
              <a:rPr lang="en-GB" sz="1000" dirty="0" smtClean="0">
                <a:latin typeface="+mj-lt"/>
              </a:rPr>
              <a:t>Sometimes the area can be found by counting squares,</a:t>
            </a:r>
          </a:p>
          <a:p>
            <a:pPr algn="l"/>
            <a:r>
              <a:rPr lang="en-GB" sz="1000" dirty="0" smtClean="0">
                <a:latin typeface="+mj-lt"/>
              </a:rPr>
              <a:t>other times you’ll need to use area of a rectangle/ </a:t>
            </a:r>
          </a:p>
          <a:p>
            <a:pPr algn="l"/>
            <a:r>
              <a:rPr lang="en-GB" sz="1000" dirty="0" smtClean="0">
                <a:latin typeface="+mj-lt"/>
              </a:rPr>
              <a:t>triangle  to find the area and therefore distance. </a:t>
            </a:r>
            <a:endParaRPr lang="en-GB" sz="1000" dirty="0"/>
          </a:p>
          <a:p>
            <a:pPr algn="l"/>
            <a:endParaRPr lang="en-GB" sz="1000" dirty="0" smtClean="0">
              <a:latin typeface="+mj-lt"/>
            </a:endParaRPr>
          </a:p>
          <a:p>
            <a:pPr algn="l"/>
            <a:endParaRPr lang="en-GB" sz="1000" dirty="0">
              <a:latin typeface="+mj-lt"/>
            </a:endParaRPr>
          </a:p>
        </p:txBody>
      </p:sp>
      <p:pic>
        <p:nvPicPr>
          <p:cNvPr id="11" name="Picture 6" descr="http://revisioncentre.co.uk/gcse/maths/travelgraph2.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3966" y="4581130"/>
            <a:ext cx="2095912" cy="18196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128464" y="3524225"/>
            <a:ext cx="5184576" cy="98489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Acceleration</a:t>
            </a:r>
          </a:p>
          <a:p>
            <a:pPr algn="l"/>
            <a:endParaRPr lang="en-GB" sz="1000" u="sng" dirty="0" smtClean="0">
              <a:latin typeface="+mj-lt"/>
            </a:endParaRPr>
          </a:p>
          <a:p>
            <a:pPr algn="l"/>
            <a:r>
              <a:rPr lang="en-GB" sz="1000" dirty="0" smtClean="0">
                <a:latin typeface="+mj-lt"/>
              </a:rPr>
              <a:t>Acceleration is the measure of how quickly velocity changes. It is a vector quantity, because direction is included.  (see equation)</a:t>
            </a:r>
          </a:p>
          <a:p>
            <a:pPr algn="l"/>
            <a:r>
              <a:rPr lang="en-GB" sz="1000" dirty="0" smtClean="0">
                <a:latin typeface="+mj-lt"/>
              </a:rPr>
              <a:t>Acceleration is shown on a DT graph by a line whose gradient </a:t>
            </a:r>
            <a:r>
              <a:rPr lang="en-GB" sz="1000" i="1" dirty="0" smtClean="0">
                <a:latin typeface="+mj-lt"/>
              </a:rPr>
              <a:t>changes</a:t>
            </a:r>
            <a:r>
              <a:rPr lang="en-GB" sz="1000" dirty="0" smtClean="0">
                <a:latin typeface="+mj-lt"/>
              </a:rPr>
              <a:t> – i.e. a curve, rather than straight line. </a:t>
            </a:r>
            <a:endParaRPr lang="en-GB" sz="1000" dirty="0"/>
          </a:p>
          <a:p>
            <a:pPr algn="l"/>
            <a:endParaRPr lang="en-GB" sz="1000" dirty="0" smtClean="0">
              <a:latin typeface="+mj-lt"/>
            </a:endParaRPr>
          </a:p>
          <a:p>
            <a:pPr algn="l"/>
            <a:endParaRPr lang="en-GB" sz="1000" dirty="0">
              <a:latin typeface="+mj-lt"/>
            </a:endParaRPr>
          </a:p>
        </p:txBody>
      </p:sp>
      <p:sp>
        <p:nvSpPr>
          <p:cNvPr id="17" name="Title 1"/>
          <p:cNvSpPr txBox="1">
            <a:spLocks/>
          </p:cNvSpPr>
          <p:nvPr/>
        </p:nvSpPr>
        <p:spPr>
          <a:xfrm>
            <a:off x="5457057" y="5908341"/>
            <a:ext cx="4320480" cy="83302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Freefall through a fluid (gas, like air, or a liquid)</a:t>
            </a:r>
          </a:p>
          <a:p>
            <a:pPr algn="l"/>
            <a:endParaRPr lang="en-GB" sz="1000" u="sng" dirty="0" smtClean="0">
              <a:latin typeface="+mj-lt"/>
            </a:endParaRPr>
          </a:p>
          <a:p>
            <a:pPr algn="l"/>
            <a:r>
              <a:rPr lang="en-GB" sz="1000" dirty="0" smtClean="0">
                <a:latin typeface="+mj-lt"/>
              </a:rPr>
              <a:t>Freefalling object initially accelerate due to gravity, but friction (/air resistance) increases with speed until the forces are balanced (resultant force = 0 N). Then, the object is falling at its </a:t>
            </a:r>
            <a:r>
              <a:rPr lang="en-GB" sz="1000" b="1" dirty="0" smtClean="0">
                <a:latin typeface="+mj-lt"/>
              </a:rPr>
              <a:t>terminal velocity</a:t>
            </a:r>
            <a:r>
              <a:rPr lang="en-GB" sz="1000" dirty="0" smtClean="0">
                <a:latin typeface="+mj-lt"/>
              </a:rPr>
              <a:t>. </a:t>
            </a:r>
            <a:endParaRPr lang="en-GB" sz="1000" dirty="0"/>
          </a:p>
          <a:p>
            <a:pPr algn="l"/>
            <a:endParaRPr lang="en-GB" sz="1000" dirty="0" smtClean="0">
              <a:latin typeface="+mj-lt"/>
            </a:endParaRPr>
          </a:p>
          <a:p>
            <a:pPr algn="l"/>
            <a:endParaRPr lang="en-GB" sz="1000" dirty="0">
              <a:latin typeface="+mj-lt"/>
            </a:endParaRPr>
          </a:p>
        </p:txBody>
      </p:sp>
    </p:spTree>
    <p:extLst>
      <p:ext uri="{BB962C8B-B14F-4D97-AF65-F5344CB8AC3E}">
        <p14:creationId xmlns:p14="http://schemas.microsoft.com/office/powerpoint/2010/main" val="1259543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a:t>
            </a:r>
            <a:r>
              <a:rPr lang="en-GB" sz="1600" u="sng" dirty="0" smtClean="0">
                <a:latin typeface="Berlin Sans FB Demi" panose="020E0802020502020306" pitchFamily="34" charset="0"/>
              </a:rPr>
              <a:t>8: The Particle Model of Matter</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38273616"/>
              </p:ext>
            </p:extLst>
          </p:nvPr>
        </p:nvGraphicFramePr>
        <p:xfrm>
          <a:off x="5457056" y="116632"/>
          <a:ext cx="4310112" cy="5624944"/>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Model</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Models are used all the time in science.</a:t>
                      </a:r>
                      <a:r>
                        <a:rPr lang="en-GB" sz="1000" baseline="0" dirty="0" smtClean="0"/>
                        <a:t> A model represents the real world and can explain many things about the universe. However, models are never perfect and there are limits to what they can explain. That doesn’t stop them being extremely useful though!</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Particle</a:t>
                      </a:r>
                      <a:r>
                        <a:rPr lang="en-GB" sz="1000" baseline="0" dirty="0" smtClean="0"/>
                        <a:t> model</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model that represents molecules or atoms as</a:t>
                      </a:r>
                      <a:r>
                        <a:rPr lang="en-GB" sz="1000" baseline="0" dirty="0" smtClean="0"/>
                        <a:t> small, hard spheres. The important things to think about when using the particle model are the </a:t>
                      </a:r>
                      <a:r>
                        <a:rPr lang="en-GB" sz="1000" b="1" baseline="0" dirty="0" smtClean="0"/>
                        <a:t>arrangement</a:t>
                      </a:r>
                      <a:r>
                        <a:rPr lang="en-GB" sz="1000" b="0" baseline="0" dirty="0" smtClean="0"/>
                        <a:t> of the particles in each state of matter and the </a:t>
                      </a:r>
                      <a:r>
                        <a:rPr lang="en-GB" sz="1000" b="1" baseline="0" dirty="0" smtClean="0"/>
                        <a:t>kinetic energy </a:t>
                      </a:r>
                      <a:r>
                        <a:rPr lang="en-GB" sz="1000" b="0" baseline="0" dirty="0" smtClean="0"/>
                        <a:t>of the particles.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State</a:t>
                      </a:r>
                      <a:r>
                        <a:rPr lang="en-GB" sz="1000" baseline="0" dirty="0" smtClean="0"/>
                        <a:t> of matter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physical arrangement of particles determines the state of a particular substance: solid,</a:t>
                      </a:r>
                      <a:r>
                        <a:rPr lang="en-GB" sz="1000" baseline="0" dirty="0" smtClean="0"/>
                        <a:t> liquid or gas. Changing from one state of matter to another is a physical process, NOT a chemical process. No new substance is produced, and if you reverse the state change, you have a substance with exactly the same properties as the stuff you started with.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Density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quantity</a:t>
                      </a:r>
                      <a:r>
                        <a:rPr lang="en-GB" sz="1000" baseline="0" dirty="0" smtClean="0"/>
                        <a:t> that defines how much material (i.e. mass) is in a certain volume. See equation. If you have two objects the same size but different densities, the more dense object will feel heavier in your hand as there is more mass in the same volume.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Melt/freeze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change of state from solid to liquid/liquid</a:t>
                      </a:r>
                      <a:r>
                        <a:rPr lang="en-GB" sz="1000" baseline="0" dirty="0" smtClean="0"/>
                        <a:t> to solid.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Evaporate/</a:t>
                      </a:r>
                      <a:r>
                        <a:rPr lang="en-GB" sz="1000" baseline="0" dirty="0" smtClean="0"/>
                        <a:t> condense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Change of state from liquid to gas/ gas to liquid.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00" dirty="0" smtClean="0"/>
                        <a:t>Boil</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Like evaporation, boiling is a change of</a:t>
                      </a:r>
                      <a:r>
                        <a:rPr lang="en-GB" sz="1000" baseline="0" dirty="0" smtClean="0"/>
                        <a:t> state from liquid to gas. However, boiling involves heating of the liquid so it boils, rather than particles on the surface of the liquid becoming gas (like in evaporation).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Pressure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Pressure is caused by the force exerted by particles in a gas when they hit the walls of a container.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2952327" cy="252028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States of matter and changes of state</a:t>
            </a:r>
          </a:p>
          <a:p>
            <a:pPr algn="l"/>
            <a:endParaRPr lang="en-GB" sz="1000" u="sng" dirty="0" smtClean="0">
              <a:latin typeface="+mj-lt"/>
            </a:endParaRPr>
          </a:p>
          <a:p>
            <a:pPr algn="l"/>
            <a:r>
              <a:rPr lang="en-GB" sz="1000" dirty="0" smtClean="0">
                <a:latin typeface="+mj-lt"/>
              </a:rPr>
              <a:t>Study the diagram. The particle model is used to explain differences between solids, liquids and gases, and to explain how changes from one state to another happen. Make sure you know how to draw the particles arrangement in each state, and know all the names for each state change shown on the diagram. </a:t>
            </a:r>
          </a:p>
          <a:p>
            <a:pPr algn="l"/>
            <a:endParaRPr lang="en-GB" sz="1000" dirty="0">
              <a:latin typeface="+mj-lt"/>
            </a:endParaRPr>
          </a:p>
          <a:p>
            <a:pPr algn="l"/>
            <a:r>
              <a:rPr lang="en-GB" sz="1000" dirty="0" smtClean="0">
                <a:latin typeface="+mj-lt"/>
              </a:rPr>
              <a:t>In a solid, the particles are </a:t>
            </a:r>
            <a:r>
              <a:rPr lang="en-GB" sz="1000" b="1" dirty="0" smtClean="0">
                <a:latin typeface="+mj-lt"/>
              </a:rPr>
              <a:t>fixed</a:t>
            </a:r>
            <a:r>
              <a:rPr lang="en-GB" sz="1000" dirty="0" smtClean="0">
                <a:latin typeface="+mj-lt"/>
              </a:rPr>
              <a:t> </a:t>
            </a:r>
            <a:r>
              <a:rPr lang="en-GB" sz="1000" b="1" dirty="0" smtClean="0">
                <a:latin typeface="+mj-lt"/>
              </a:rPr>
              <a:t>in position </a:t>
            </a:r>
            <a:r>
              <a:rPr lang="en-GB" sz="1000" dirty="0" smtClean="0">
                <a:latin typeface="+mj-lt"/>
              </a:rPr>
              <a:t>and only vibrate – they can’t flow around. In a liquid, the particles are still </a:t>
            </a:r>
            <a:r>
              <a:rPr lang="en-GB" sz="1000" b="1" dirty="0" smtClean="0">
                <a:latin typeface="+mj-lt"/>
              </a:rPr>
              <a:t>very close together </a:t>
            </a:r>
            <a:r>
              <a:rPr lang="en-GB" sz="1000" dirty="0" smtClean="0">
                <a:latin typeface="+mj-lt"/>
              </a:rPr>
              <a:t>but they can </a:t>
            </a:r>
            <a:r>
              <a:rPr lang="en-GB" sz="1000" b="1" dirty="0" smtClean="0">
                <a:latin typeface="+mj-lt"/>
              </a:rPr>
              <a:t>flow</a:t>
            </a:r>
            <a:r>
              <a:rPr lang="en-GB" sz="1000" dirty="0" smtClean="0">
                <a:latin typeface="+mj-lt"/>
              </a:rPr>
              <a:t> past each other. In a gas, the particles move </a:t>
            </a:r>
            <a:r>
              <a:rPr lang="en-GB" sz="1000" b="1" dirty="0" smtClean="0">
                <a:latin typeface="+mj-lt"/>
              </a:rPr>
              <a:t>randomly</a:t>
            </a:r>
            <a:r>
              <a:rPr lang="en-GB" sz="1000" dirty="0" smtClean="0">
                <a:latin typeface="+mj-lt"/>
              </a:rPr>
              <a:t> and there is </a:t>
            </a:r>
            <a:r>
              <a:rPr lang="en-GB" sz="1000" b="1" dirty="0" smtClean="0">
                <a:latin typeface="+mj-lt"/>
              </a:rPr>
              <a:t>empty space </a:t>
            </a:r>
            <a:r>
              <a:rPr lang="en-GB" sz="1000" dirty="0" smtClean="0">
                <a:latin typeface="+mj-lt"/>
              </a:rPr>
              <a:t>between them. </a:t>
            </a:r>
          </a:p>
          <a:p>
            <a:pPr algn="l"/>
            <a:endParaRPr lang="en-GB" sz="1000" dirty="0" smtClean="0">
              <a:latin typeface="+mj-lt"/>
            </a:endParaRPr>
          </a:p>
          <a:p>
            <a:pPr algn="l"/>
            <a:r>
              <a:rPr lang="en-GB" sz="1000" dirty="0" smtClean="0">
                <a:latin typeface="+mj-lt"/>
              </a:rPr>
              <a:t>In changes of state, no new substance is produced and there is </a:t>
            </a:r>
            <a:r>
              <a:rPr lang="en-GB" sz="1000" u="sng" dirty="0" smtClean="0">
                <a:latin typeface="+mj-lt"/>
              </a:rPr>
              <a:t>no</a:t>
            </a:r>
            <a:r>
              <a:rPr lang="en-GB" sz="1000" dirty="0" smtClean="0">
                <a:latin typeface="+mj-lt"/>
              </a:rPr>
              <a:t> change in the </a:t>
            </a:r>
            <a:r>
              <a:rPr lang="en-GB" sz="1000" b="1" dirty="0" smtClean="0">
                <a:latin typeface="+mj-lt"/>
              </a:rPr>
              <a:t>mass</a:t>
            </a:r>
            <a:r>
              <a:rPr lang="en-GB" sz="1000" dirty="0" smtClean="0">
                <a:latin typeface="+mj-lt"/>
              </a:rPr>
              <a:t> of the substance. This is because no particles are created or destroyed. </a:t>
            </a:r>
            <a:endParaRPr lang="en-GB" sz="1000" dirty="0">
              <a:latin typeface="+mj-lt"/>
            </a:endParaRPr>
          </a:p>
          <a:p>
            <a:pPr algn="l"/>
            <a:endParaRPr lang="en-GB" sz="1000" dirty="0" smtClean="0">
              <a:latin typeface="+mj-lt"/>
            </a:endParaRPr>
          </a:p>
          <a:p>
            <a:pPr algn="l"/>
            <a:endParaRPr lang="en-GB" sz="1000" dirty="0">
              <a:latin typeface="+mj-lt"/>
            </a:endParaRPr>
          </a:p>
        </p:txBody>
      </p:sp>
      <p:sp>
        <p:nvSpPr>
          <p:cNvPr id="13" name="Title 1"/>
          <p:cNvSpPr txBox="1">
            <a:spLocks/>
          </p:cNvSpPr>
          <p:nvPr/>
        </p:nvSpPr>
        <p:spPr>
          <a:xfrm>
            <a:off x="137683" y="3429000"/>
            <a:ext cx="5184576" cy="122413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Density and the </a:t>
            </a:r>
            <a:r>
              <a:rPr lang="en-GB" sz="1200" dirty="0">
                <a:latin typeface="Berlin Sans FB Demi" panose="020E0802020502020306" pitchFamily="34" charset="0"/>
              </a:rPr>
              <a:t>p</a:t>
            </a:r>
            <a:r>
              <a:rPr lang="en-GB" sz="1200" dirty="0" smtClean="0">
                <a:latin typeface="Berlin Sans FB Demi" panose="020E0802020502020306" pitchFamily="34" charset="0"/>
              </a:rPr>
              <a:t>article model</a:t>
            </a:r>
          </a:p>
          <a:p>
            <a:pPr algn="l"/>
            <a:endParaRPr lang="en-GB" sz="1000" u="sng" dirty="0" smtClean="0">
              <a:latin typeface="+mj-lt"/>
            </a:endParaRPr>
          </a:p>
          <a:p>
            <a:pPr algn="l"/>
            <a:r>
              <a:rPr lang="en-GB" sz="1000" dirty="0" smtClean="0">
                <a:latin typeface="+mj-lt"/>
              </a:rPr>
              <a:t>The particle model explains why 1 kg of a gas will have a </a:t>
            </a:r>
            <a:r>
              <a:rPr lang="en-GB" sz="1000" b="1" dirty="0" smtClean="0">
                <a:latin typeface="+mj-lt"/>
              </a:rPr>
              <a:t>much </a:t>
            </a:r>
            <a:r>
              <a:rPr lang="en-GB" sz="1000" dirty="0" smtClean="0">
                <a:latin typeface="+mj-lt"/>
              </a:rPr>
              <a:t>larger volume than 1 kg of a solid. This is because there is </a:t>
            </a:r>
            <a:r>
              <a:rPr lang="en-GB" sz="1000" u="sng" dirty="0" smtClean="0">
                <a:latin typeface="+mj-lt"/>
              </a:rPr>
              <a:t>empty space</a:t>
            </a:r>
            <a:r>
              <a:rPr lang="en-GB" sz="1000" dirty="0" smtClean="0">
                <a:latin typeface="+mj-lt"/>
              </a:rPr>
              <a:t> between the particles in a gas, whereas in a solid, they are tightly packed together. Looking at the equation below, you should see that in this example the </a:t>
            </a:r>
            <a:r>
              <a:rPr lang="en-GB" sz="1000" i="1" dirty="0" smtClean="0">
                <a:latin typeface="+mj-lt"/>
              </a:rPr>
              <a:t>m</a:t>
            </a:r>
            <a:r>
              <a:rPr lang="en-GB" sz="1000" dirty="0" smtClean="0">
                <a:latin typeface="+mj-lt"/>
              </a:rPr>
              <a:t> is the same (1 kg), but the volume for the gas is much larger. Since we </a:t>
            </a:r>
            <a:r>
              <a:rPr lang="en-GB" sz="1000" u="sng" dirty="0" smtClean="0">
                <a:latin typeface="+mj-lt"/>
              </a:rPr>
              <a:t>divide</a:t>
            </a:r>
            <a:r>
              <a:rPr lang="en-GB" sz="1000" dirty="0" smtClean="0">
                <a:latin typeface="+mj-lt"/>
              </a:rPr>
              <a:t> by volume, this must mean that the </a:t>
            </a:r>
            <a:r>
              <a:rPr lang="en-GB" sz="1000" b="1" dirty="0" smtClean="0">
                <a:latin typeface="+mj-lt"/>
              </a:rPr>
              <a:t>density</a:t>
            </a:r>
            <a:r>
              <a:rPr lang="en-GB" sz="1000" dirty="0" smtClean="0">
                <a:latin typeface="+mj-lt"/>
              </a:rPr>
              <a:t> of the gas is much smaller than the density of the solid. </a:t>
            </a:r>
            <a:endParaRPr lang="en-GB" sz="1000" dirty="0">
              <a:latin typeface="+mj-lt"/>
            </a:endParaRPr>
          </a:p>
        </p:txBody>
      </p:sp>
      <mc:AlternateContent xmlns:mc="http://schemas.openxmlformats.org/markup-compatibility/2006" xmlns:a14="http://schemas.microsoft.com/office/drawing/2010/main">
        <mc:Choice Requires="a14">
          <p:graphicFrame>
            <p:nvGraphicFramePr>
              <p:cNvPr id="27" name="Table 26"/>
              <p:cNvGraphicFramePr>
                <a:graphicFrameLocks noGrp="1"/>
              </p:cNvGraphicFramePr>
              <p:nvPr>
                <p:extLst>
                  <p:ext uri="{D42A27DB-BD31-4B8C-83A1-F6EECF244321}">
                    <p14:modId xmlns:p14="http://schemas.microsoft.com/office/powerpoint/2010/main" val="726345302"/>
                  </p:ext>
                </p:extLst>
              </p:nvPr>
            </p:nvGraphicFramePr>
            <p:xfrm>
              <a:off x="5457056" y="5832688"/>
              <a:ext cx="4310113" cy="945321"/>
            </p:xfrm>
            <a:graphic>
              <a:graphicData uri="http://schemas.openxmlformats.org/drawingml/2006/table">
                <a:tbl>
                  <a:tblPr firstRow="1" bandRow="1">
                    <a:tableStyleId>{5940675A-B579-460E-94D1-54222C63F5DA}</a:tableStyleId>
                  </a:tblPr>
                  <a:tblGrid>
                    <a:gridCol w="1008112"/>
                    <a:gridCol w="3302001"/>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i="1" smtClean="0">
                                    <a:latin typeface="Cambria Math" panose="02040503050406030204" pitchFamily="18" charset="0"/>
                                    <a:ea typeface="Cambria Math" panose="02040503050406030204" pitchFamily="18" charset="0"/>
                                  </a:rPr>
                                  <m:t>𝜌</m:t>
                                </m:r>
                                <m:r>
                                  <a:rPr lang="en-GB" sz="1000" b="0" i="1" smtClean="0">
                                    <a:latin typeface="Cambria Math" panose="02040503050406030204" pitchFamily="18" charset="0"/>
                                    <a:ea typeface="Cambria Math" panose="02040503050406030204" pitchFamily="18" charset="0"/>
                                  </a:rPr>
                                  <m:t>= </m:t>
                                </m:r>
                                <m:f>
                                  <m:fPr>
                                    <m:ctrlPr>
                                      <a:rPr lang="en-GB" sz="1000" b="0" i="1" smtClean="0">
                                        <a:latin typeface="Cambria Math" panose="02040503050406030204" pitchFamily="18" charset="0"/>
                                        <a:ea typeface="Cambria Math" panose="02040503050406030204" pitchFamily="18" charset="0"/>
                                      </a:rPr>
                                    </m:ctrlPr>
                                  </m:fPr>
                                  <m:num>
                                    <m:r>
                                      <a:rPr lang="en-GB" sz="1000" b="0" i="1" smtClean="0">
                                        <a:latin typeface="Cambria Math" panose="02040503050406030204" pitchFamily="18" charset="0"/>
                                        <a:ea typeface="Cambria Math" panose="02040503050406030204" pitchFamily="18" charset="0"/>
                                      </a:rPr>
                                      <m:t>𝑚</m:t>
                                    </m:r>
                                  </m:num>
                                  <m:den>
                                    <m:r>
                                      <a:rPr lang="en-GB" sz="1000" b="0" i="1" smtClean="0">
                                        <a:latin typeface="Cambria Math" panose="02040503050406030204" pitchFamily="18" charset="0"/>
                                        <a:ea typeface="Cambria Math" panose="02040503050406030204" pitchFamily="18" charset="0"/>
                                      </a:rPr>
                                      <m:t>𝑉</m:t>
                                    </m:r>
                                  </m:den>
                                </m:f>
                              </m:oMath>
                            </m:oMathPara>
                          </a14:m>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Symbol" panose="05050102010706020507" pitchFamily="18" charset="2"/>
                            <a:buNone/>
                          </a:pPr>
                          <a:r>
                            <a:rPr lang="en-GB" sz="1000" i="1" dirty="0" smtClean="0">
                              <a:sym typeface="Symbol" panose="05050102010706020507" pitchFamily="18" charset="2"/>
                            </a:rPr>
                            <a:t> = density (kilograms</a:t>
                          </a:r>
                          <a:r>
                            <a:rPr lang="en-GB" sz="1000" i="1" baseline="0" dirty="0" smtClean="0">
                              <a:sym typeface="Symbol" panose="05050102010706020507" pitchFamily="18" charset="2"/>
                            </a:rPr>
                            <a:t> per metre cubed, kg/m</a:t>
                          </a:r>
                          <a:r>
                            <a:rPr lang="en-GB" sz="1000" i="1" baseline="30000" dirty="0" smtClean="0">
                              <a:sym typeface="Symbol" panose="05050102010706020507" pitchFamily="18" charset="2"/>
                            </a:rPr>
                            <a:t>3</a:t>
                          </a:r>
                          <a:r>
                            <a:rPr lang="en-GB" sz="1000" i="1" baseline="0" dirty="0" smtClean="0">
                              <a:sym typeface="Symbol" panose="05050102010706020507" pitchFamily="18" charset="2"/>
                            </a:rPr>
                            <a:t>)</a:t>
                          </a:r>
                        </a:p>
                        <a:p>
                          <a:pPr marL="0" indent="0">
                            <a:buFont typeface="Symbol" panose="05050102010706020507" pitchFamily="18" charset="2"/>
                            <a:buNone/>
                          </a:pPr>
                          <a:r>
                            <a:rPr lang="en-GB" sz="1000" i="1" dirty="0" smtClean="0"/>
                            <a:t>m =</a:t>
                          </a:r>
                          <a:r>
                            <a:rPr lang="en-GB" sz="1000" i="1" baseline="0" dirty="0" smtClean="0"/>
                            <a:t> mass (kg)</a:t>
                          </a:r>
                        </a:p>
                        <a:p>
                          <a:pPr marL="0" indent="0">
                            <a:buFont typeface="Symbol" panose="05050102010706020507" pitchFamily="18" charset="2"/>
                            <a:buNone/>
                          </a:pPr>
                          <a:r>
                            <a:rPr lang="en-GB" sz="1000" i="1" baseline="0" dirty="0" smtClean="0"/>
                            <a:t>V = volume (metres cubed, m</a:t>
                          </a:r>
                          <a:r>
                            <a:rPr lang="en-GB" sz="1000" i="1" baseline="30000" dirty="0" smtClean="0"/>
                            <a:t>3</a:t>
                          </a:r>
                          <a:r>
                            <a:rPr lang="en-GB" sz="1000" i="1" baseline="0" dirty="0" smtClean="0"/>
                            <a:t>)</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27" name="Table 26"/>
              <p:cNvGraphicFramePr>
                <a:graphicFrameLocks noGrp="1"/>
              </p:cNvGraphicFramePr>
              <p:nvPr>
                <p:extLst>
                  <p:ext uri="{D42A27DB-BD31-4B8C-83A1-F6EECF244321}">
                    <p14:modId xmlns:p14="http://schemas.microsoft.com/office/powerpoint/2010/main" val="256296713"/>
                  </p:ext>
                </p:extLst>
              </p:nvPr>
            </p:nvGraphicFramePr>
            <p:xfrm>
              <a:off x="5457056" y="5832688"/>
              <a:ext cx="4310113" cy="945321"/>
            </p:xfrm>
            <a:graphic>
              <a:graphicData uri="http://schemas.openxmlformats.org/drawingml/2006/table">
                <a:tbl>
                  <a:tblPr firstRow="1" bandRow="1">
                    <a:tableStyleId>{5940675A-B579-460E-94D1-54222C63F5DA}</a:tableStyleId>
                  </a:tblPr>
                  <a:tblGrid>
                    <a:gridCol w="1008112"/>
                    <a:gridCol w="3302001"/>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728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44444" r="-329091" b="-4630"/>
                          </a:stretch>
                        </a:blipFill>
                      </a:tcPr>
                    </a:tc>
                    <a:tc>
                      <a:txBody>
                        <a:bodyPr/>
                        <a:lstStyle/>
                        <a:p>
                          <a:pPr marL="0" indent="0">
                            <a:buFont typeface="Symbol" panose="05050102010706020507" pitchFamily="18" charset="2"/>
                            <a:buNone/>
                          </a:pPr>
                          <a:r>
                            <a:rPr lang="en-GB" sz="1000" i="1" dirty="0" smtClean="0">
                              <a:sym typeface="Symbol" panose="05050102010706020507" pitchFamily="18" charset="2"/>
                            </a:rPr>
                            <a:t> = density (kilograms</a:t>
                          </a:r>
                          <a:r>
                            <a:rPr lang="en-GB" sz="1000" i="1" baseline="0" dirty="0" smtClean="0">
                              <a:sym typeface="Symbol" panose="05050102010706020507" pitchFamily="18" charset="2"/>
                            </a:rPr>
                            <a:t> per </a:t>
                          </a:r>
                          <a:r>
                            <a:rPr lang="en-GB" sz="1000" i="1" baseline="0" dirty="0" smtClean="0">
                              <a:sym typeface="Symbol" panose="05050102010706020507" pitchFamily="18" charset="2"/>
                            </a:rPr>
                            <a:t>metre </a:t>
                          </a:r>
                          <a:r>
                            <a:rPr lang="en-GB" sz="1000" i="1" baseline="0" dirty="0" smtClean="0">
                              <a:sym typeface="Symbol" panose="05050102010706020507" pitchFamily="18" charset="2"/>
                            </a:rPr>
                            <a:t>cubed, kg/m</a:t>
                          </a:r>
                          <a:r>
                            <a:rPr lang="en-GB" sz="1000" i="1" baseline="30000" dirty="0" smtClean="0">
                              <a:sym typeface="Symbol" panose="05050102010706020507" pitchFamily="18" charset="2"/>
                            </a:rPr>
                            <a:t>3</a:t>
                          </a:r>
                          <a:r>
                            <a:rPr lang="en-GB" sz="1000" i="1" baseline="0" dirty="0" smtClean="0">
                              <a:sym typeface="Symbol" panose="05050102010706020507" pitchFamily="18" charset="2"/>
                            </a:rPr>
                            <a:t>)</a:t>
                          </a:r>
                        </a:p>
                        <a:p>
                          <a:pPr marL="0" indent="0">
                            <a:buFont typeface="Symbol" panose="05050102010706020507" pitchFamily="18" charset="2"/>
                            <a:buNone/>
                          </a:pPr>
                          <a:r>
                            <a:rPr lang="en-GB" sz="1000" i="1" dirty="0" smtClean="0"/>
                            <a:t>m =</a:t>
                          </a:r>
                          <a:r>
                            <a:rPr lang="en-GB" sz="1000" i="1" baseline="0" dirty="0" smtClean="0"/>
                            <a:t> mass (kg)</a:t>
                          </a:r>
                        </a:p>
                        <a:p>
                          <a:pPr marL="0" indent="0">
                            <a:buFont typeface="Symbol" panose="05050102010706020507" pitchFamily="18" charset="2"/>
                            <a:buNone/>
                          </a:pPr>
                          <a:r>
                            <a:rPr lang="en-GB" sz="1000" i="1" baseline="0" dirty="0" smtClean="0"/>
                            <a:t>V = volume (metres cubed, m</a:t>
                          </a:r>
                          <a:r>
                            <a:rPr lang="en-GB" sz="1000" i="1" baseline="30000" dirty="0" smtClean="0"/>
                            <a:t>3</a:t>
                          </a:r>
                          <a:r>
                            <a:rPr lang="en-GB" sz="1000" i="1" baseline="0" dirty="0" smtClean="0"/>
                            <a:t>)</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pic>
        <p:nvPicPr>
          <p:cNvPr id="1028" name="Picture 4" descr="http://cdn4.explainthatstuff.com/changing-states-of-matter.gif"/>
          <p:cNvPicPr>
            <a:picLocks noChangeAspect="1" noChangeArrowheads="1"/>
          </p:cNvPicPr>
          <p:nvPr/>
        </p:nvPicPr>
        <p:blipFill rotWithShape="1">
          <a:blip r:embed="rId3">
            <a:extLst>
              <a:ext uri="{28A0092B-C50C-407E-A947-70E740481C1C}">
                <a14:useLocalDpi xmlns:a14="http://schemas.microsoft.com/office/drawing/2010/main" val="0"/>
              </a:ext>
            </a:extLst>
          </a:blip>
          <a:srcRect b="4985"/>
          <a:stretch/>
        </p:blipFill>
        <p:spPr bwMode="auto">
          <a:xfrm>
            <a:off x="3080792" y="836712"/>
            <a:ext cx="2273560" cy="2160240"/>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37683" y="4745682"/>
            <a:ext cx="5184576" cy="192367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Pressure in gases</a:t>
            </a:r>
          </a:p>
          <a:p>
            <a:pPr algn="l"/>
            <a:endParaRPr lang="en-GB" sz="1000" u="sng" dirty="0" smtClean="0">
              <a:latin typeface="+mj-lt"/>
            </a:endParaRPr>
          </a:p>
          <a:p>
            <a:pPr algn="l"/>
            <a:r>
              <a:rPr lang="en-GB" sz="1000" dirty="0" smtClean="0">
                <a:latin typeface="+mj-lt"/>
              </a:rPr>
              <a:t>Particles in a gas are constantly moving – so they store</a:t>
            </a:r>
          </a:p>
          <a:p>
            <a:pPr algn="l"/>
            <a:r>
              <a:rPr lang="en-GB" sz="1000" b="1" dirty="0" smtClean="0">
                <a:latin typeface="+mj-lt"/>
              </a:rPr>
              <a:t>kinetic energy</a:t>
            </a:r>
            <a:r>
              <a:rPr lang="en-GB" sz="1000" dirty="0" smtClean="0">
                <a:latin typeface="+mj-lt"/>
              </a:rPr>
              <a:t>. They </a:t>
            </a:r>
            <a:r>
              <a:rPr lang="en-GB" sz="1000" u="sng" dirty="0" smtClean="0">
                <a:latin typeface="+mj-lt"/>
              </a:rPr>
              <a:t>collide</a:t>
            </a:r>
            <a:r>
              <a:rPr lang="en-GB" sz="1000" dirty="0" smtClean="0">
                <a:latin typeface="+mj-lt"/>
              </a:rPr>
              <a:t> with the walls of their </a:t>
            </a:r>
          </a:p>
          <a:p>
            <a:pPr algn="l"/>
            <a:r>
              <a:rPr lang="en-GB" sz="1000" dirty="0" smtClean="0">
                <a:latin typeface="+mj-lt"/>
              </a:rPr>
              <a:t>container, and exert a force when they do. The total </a:t>
            </a:r>
          </a:p>
          <a:p>
            <a:pPr algn="l"/>
            <a:r>
              <a:rPr lang="en-GB" sz="1000" dirty="0" smtClean="0">
                <a:latin typeface="+mj-lt"/>
              </a:rPr>
              <a:t>force exerted on a certain area of the wall is the </a:t>
            </a:r>
            <a:r>
              <a:rPr lang="en-GB" sz="1000" b="1" dirty="0" smtClean="0">
                <a:latin typeface="+mj-lt"/>
              </a:rPr>
              <a:t>gas </a:t>
            </a:r>
          </a:p>
          <a:p>
            <a:pPr algn="l"/>
            <a:r>
              <a:rPr lang="en-GB" sz="1000" b="1" dirty="0" smtClean="0">
                <a:latin typeface="+mj-lt"/>
              </a:rPr>
              <a:t>pressure</a:t>
            </a:r>
            <a:r>
              <a:rPr lang="en-GB" sz="1000" dirty="0" smtClean="0">
                <a:latin typeface="+mj-lt"/>
              </a:rPr>
              <a:t>. </a:t>
            </a:r>
          </a:p>
          <a:p>
            <a:pPr algn="l"/>
            <a:endParaRPr lang="en-GB" sz="1000" dirty="0">
              <a:latin typeface="+mj-lt"/>
            </a:endParaRPr>
          </a:p>
          <a:p>
            <a:pPr algn="l"/>
            <a:r>
              <a:rPr lang="en-GB" sz="1000" dirty="0" smtClean="0">
                <a:latin typeface="+mj-lt"/>
              </a:rPr>
              <a:t>The amount of kinetic energy that the particles have is related to the temperature of the gas. The higher the temperature, the more kinetic energy they have. This means they move faster, on average. Therefore, there are more collisions with the container walls and they exert a greater force when they collide with the walls. Thus, </a:t>
            </a:r>
            <a:r>
              <a:rPr lang="en-GB" sz="1000" b="1" dirty="0" smtClean="0">
                <a:latin typeface="+mj-lt"/>
              </a:rPr>
              <a:t>increasing</a:t>
            </a:r>
            <a:r>
              <a:rPr lang="en-GB" sz="1000" dirty="0" smtClean="0">
                <a:latin typeface="+mj-lt"/>
              </a:rPr>
              <a:t> the </a:t>
            </a:r>
            <a:r>
              <a:rPr lang="en-GB" sz="1000" u="sng" dirty="0" smtClean="0">
                <a:latin typeface="+mj-lt"/>
              </a:rPr>
              <a:t>temperature</a:t>
            </a:r>
            <a:r>
              <a:rPr lang="en-GB" sz="1000" dirty="0" smtClean="0">
                <a:latin typeface="+mj-lt"/>
              </a:rPr>
              <a:t> of a gas (keeping the volume the same) </a:t>
            </a:r>
            <a:r>
              <a:rPr lang="en-GB" sz="1000" b="1" dirty="0" smtClean="0">
                <a:latin typeface="+mj-lt"/>
              </a:rPr>
              <a:t>increases</a:t>
            </a:r>
            <a:r>
              <a:rPr lang="en-GB" sz="1000" dirty="0" smtClean="0">
                <a:latin typeface="+mj-lt"/>
              </a:rPr>
              <a:t> the </a:t>
            </a:r>
            <a:r>
              <a:rPr lang="en-GB" sz="1000" u="sng" dirty="0" smtClean="0">
                <a:latin typeface="+mj-lt"/>
              </a:rPr>
              <a:t>pressure</a:t>
            </a:r>
            <a:r>
              <a:rPr lang="en-GB" sz="1000" dirty="0" smtClean="0">
                <a:latin typeface="+mj-lt"/>
              </a:rPr>
              <a:t> of the gas. </a:t>
            </a:r>
            <a:endParaRPr lang="en-GB" sz="1000" dirty="0">
              <a:latin typeface="+mj-lt"/>
            </a:endParaRPr>
          </a:p>
        </p:txBody>
      </p:sp>
      <p:pic>
        <p:nvPicPr>
          <p:cNvPr id="1030" name="Picture 6" descr="http://www.ucolick.org/~bolte/AY4_00/week6/gas_pressure.gif"/>
          <p:cNvPicPr>
            <a:picLocks noChangeAspect="1" noChangeArrowheads="1"/>
          </p:cNvPicPr>
          <p:nvPr/>
        </p:nvPicPr>
        <p:blipFill rotWithShape="1">
          <a:blip r:embed="rId4">
            <a:extLst>
              <a:ext uri="{28A0092B-C50C-407E-A947-70E740481C1C}">
                <a14:useLocalDpi xmlns:a14="http://schemas.microsoft.com/office/drawing/2010/main" val="0"/>
              </a:ext>
            </a:extLst>
          </a:blip>
          <a:srcRect r="7158" b="26063"/>
          <a:stretch/>
        </p:blipFill>
        <p:spPr bwMode="auto">
          <a:xfrm>
            <a:off x="3168517" y="4785308"/>
            <a:ext cx="2139281" cy="911267"/>
          </a:xfrm>
          <a:prstGeom prst="rect">
            <a:avLst/>
          </a:prstGeom>
          <a:solidFill>
            <a:schemeClr val="bg1"/>
          </a:solidFill>
        </p:spPr>
      </p:pic>
      <p:sp>
        <p:nvSpPr>
          <p:cNvPr id="5" name="TextBox 4"/>
          <p:cNvSpPr txBox="1"/>
          <p:nvPr/>
        </p:nvSpPr>
        <p:spPr>
          <a:xfrm>
            <a:off x="3224808" y="5517232"/>
            <a:ext cx="864096"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800" dirty="0" smtClean="0"/>
              <a:t>Cooler gas – less kinetic energy</a:t>
            </a:r>
            <a:endParaRPr lang="en-GB" sz="800" dirty="0"/>
          </a:p>
        </p:txBody>
      </p:sp>
      <p:sp>
        <p:nvSpPr>
          <p:cNvPr id="15" name="TextBox 14"/>
          <p:cNvSpPr txBox="1"/>
          <p:nvPr/>
        </p:nvSpPr>
        <p:spPr>
          <a:xfrm>
            <a:off x="4324848" y="5511909"/>
            <a:ext cx="988192"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800" dirty="0" smtClean="0"/>
              <a:t>Hotter gas – more kinetic energy</a:t>
            </a:r>
            <a:endParaRPr lang="en-GB" sz="800" dirty="0"/>
          </a:p>
        </p:txBody>
      </p:sp>
    </p:spTree>
    <p:extLst>
      <p:ext uri="{BB962C8B-B14F-4D97-AF65-F5344CB8AC3E}">
        <p14:creationId xmlns:p14="http://schemas.microsoft.com/office/powerpoint/2010/main" val="214174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a:t>
            </a:r>
            <a:r>
              <a:rPr lang="en-GB" sz="1600" u="sng" dirty="0" smtClean="0">
                <a:latin typeface="Berlin Sans FB Demi" panose="020E0802020502020306" pitchFamily="34" charset="0"/>
              </a:rPr>
              <a:t>8: The Particle Model of Matter</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00923283"/>
              </p:ext>
            </p:extLst>
          </p:nvPr>
        </p:nvGraphicFramePr>
        <p:xfrm>
          <a:off x="5457056" y="116632"/>
          <a:ext cx="4310112" cy="4890512"/>
        </p:xfrm>
        <a:graphic>
          <a:graphicData uri="http://schemas.openxmlformats.org/drawingml/2006/table">
            <a:tbl>
              <a:tblPr firstRow="1" bandRow="1">
                <a:tableStyleId>{5940675A-B579-460E-94D1-54222C63F5DA}</a:tableStyleId>
              </a:tblPr>
              <a:tblGrid>
                <a:gridCol w="864096"/>
                <a:gridCol w="3446016"/>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Internal</a:t>
                      </a:r>
                      <a:r>
                        <a:rPr lang="en-GB" sz="1000" baseline="0" dirty="0" smtClean="0"/>
                        <a:t> energy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a:t>
                      </a:r>
                      <a:r>
                        <a:rPr lang="en-GB" sz="1000" baseline="0" dirty="0" smtClean="0"/>
                        <a:t> energy stored by the particles in a system (solid, liquid or gas). Internal energy is the sum of the potential energy of particles and the kinetic energy of the particles.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Kinetic energy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a:t>
                      </a:r>
                      <a:r>
                        <a:rPr lang="en-GB" sz="1000" baseline="0" dirty="0" smtClean="0"/>
                        <a:t> energy associated with movement. The kinetic energy of particles in any state of matter is related to the temperature of the matter.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Temperature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measure of the average kinetic</a:t>
                      </a:r>
                      <a:r>
                        <a:rPr lang="en-GB" sz="1000" baseline="0" dirty="0" smtClean="0"/>
                        <a:t> energy of particles in a substance. As temperature increases, the average kinetic energy increases. </a:t>
                      </a:r>
                      <a:r>
                        <a:rPr lang="en-GB" sz="1000" u="sng" baseline="0" dirty="0" smtClean="0"/>
                        <a:t>Note</a:t>
                      </a:r>
                      <a:r>
                        <a:rPr lang="en-GB" sz="1000" baseline="0" dirty="0" smtClean="0"/>
                        <a:t>: temperature does </a:t>
                      </a:r>
                      <a:r>
                        <a:rPr lang="en-GB" sz="1000" u="sng" baseline="0" dirty="0" smtClean="0"/>
                        <a:t>not</a:t>
                      </a:r>
                      <a:r>
                        <a:rPr lang="en-GB" sz="1000" baseline="0" dirty="0" smtClean="0"/>
                        <a:t> measure the potential energy of particles, just their kinetic energy.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Heating</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Heating is one way to transfer energy from one store to another. On this page, we talk about how heating substances increases</a:t>
                      </a:r>
                      <a:r>
                        <a:rPr lang="en-GB" sz="1000" baseline="0" dirty="0" smtClean="0"/>
                        <a:t> the internal energy of that substance (both the kinetic and potential energy of particles).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00" dirty="0" smtClean="0"/>
                        <a:t>Specific heat capacity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amount of energy required to raise</a:t>
                      </a:r>
                      <a:r>
                        <a:rPr lang="en-GB" sz="1000" baseline="0" dirty="0" smtClean="0"/>
                        <a:t> the temperature of 1 kg of a substance by one degree Celsius.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Latent heat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Latent heat is linked to the potential energy</a:t>
                      </a:r>
                      <a:r>
                        <a:rPr lang="en-GB" sz="1000" baseline="0" dirty="0" smtClean="0"/>
                        <a:t> of particles in a system – it is the energy needed for a substance to change state. It cannot be measured with a thermometer, since it is not linked to the kinetic energy of particles.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Specific latent heat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When </a:t>
                      </a:r>
                      <a:r>
                        <a:rPr lang="en-GB" sz="1000" baseline="0" dirty="0" smtClean="0"/>
                        <a:t>a substance is changing state, you can keep heating it but the temperature stays the same. The energy isn’t disappearing (that’s impossible!), but is adding to the internal energy. </a:t>
                      </a:r>
                      <a:r>
                        <a:rPr lang="en-GB" sz="1000" u="sng" baseline="0" dirty="0" smtClean="0"/>
                        <a:t>Specific latent heat </a:t>
                      </a:r>
                      <a:r>
                        <a:rPr lang="en-GB" sz="1000" baseline="0" dirty="0" smtClean="0"/>
                        <a:t>measures this: it is </a:t>
                      </a:r>
                      <a:r>
                        <a:rPr lang="en-GB" sz="1000" b="1" baseline="0" dirty="0" smtClean="0"/>
                        <a:t>the amount of energy required to change the state of 1 kg of a substance </a:t>
                      </a:r>
                      <a:r>
                        <a:rPr lang="en-GB" sz="1000" baseline="0" dirty="0" smtClean="0"/>
                        <a:t>(without changing the temperature at all).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237626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Internal energy and the particle model</a:t>
            </a:r>
          </a:p>
          <a:p>
            <a:pPr algn="l"/>
            <a:endParaRPr lang="en-GB" sz="1000" u="sng" dirty="0" smtClean="0">
              <a:latin typeface="+mj-lt"/>
            </a:endParaRPr>
          </a:p>
          <a:p>
            <a:pPr algn="l"/>
            <a:r>
              <a:rPr lang="en-GB" sz="1000" dirty="0" smtClean="0">
                <a:latin typeface="+mj-lt"/>
              </a:rPr>
              <a:t>Any substance, whether solid, liquid or gas, </a:t>
            </a:r>
            <a:r>
              <a:rPr lang="en-GB" sz="1000" b="1" dirty="0" smtClean="0">
                <a:latin typeface="+mj-lt"/>
              </a:rPr>
              <a:t>stores </a:t>
            </a:r>
          </a:p>
          <a:p>
            <a:pPr algn="l"/>
            <a:r>
              <a:rPr lang="en-GB" sz="1000" b="1" dirty="0" smtClean="0">
                <a:latin typeface="+mj-lt"/>
              </a:rPr>
              <a:t>energy</a:t>
            </a:r>
            <a:r>
              <a:rPr lang="en-GB" sz="1000" dirty="0" smtClean="0">
                <a:latin typeface="+mj-lt"/>
              </a:rPr>
              <a:t>. The particles (atoms and molecules) have </a:t>
            </a:r>
          </a:p>
          <a:p>
            <a:pPr algn="l" defTabSz="927100"/>
            <a:r>
              <a:rPr lang="en-GB" sz="1000" u="sng" dirty="0" smtClean="0">
                <a:latin typeface="+mj-lt"/>
              </a:rPr>
              <a:t>kinetic</a:t>
            </a:r>
            <a:r>
              <a:rPr lang="en-GB" sz="1000" dirty="0" smtClean="0">
                <a:latin typeface="+mj-lt"/>
              </a:rPr>
              <a:t> energy (since they can move/vibrate) and </a:t>
            </a:r>
          </a:p>
          <a:p>
            <a:pPr algn="l" defTabSz="927100"/>
            <a:r>
              <a:rPr lang="en-GB" sz="1000" u="sng" dirty="0" smtClean="0">
                <a:latin typeface="+mj-lt"/>
              </a:rPr>
              <a:t>potential</a:t>
            </a:r>
            <a:r>
              <a:rPr lang="en-GB" sz="1000" dirty="0" smtClean="0">
                <a:latin typeface="+mj-lt"/>
              </a:rPr>
              <a:t> energy. The total of the kinetic energy </a:t>
            </a:r>
          </a:p>
          <a:p>
            <a:pPr algn="l" defTabSz="927100"/>
            <a:r>
              <a:rPr lang="en-GB" sz="1000" dirty="0" smtClean="0">
                <a:latin typeface="+mj-lt"/>
              </a:rPr>
              <a:t>and the potential energy of the particles is called </a:t>
            </a:r>
          </a:p>
          <a:p>
            <a:pPr algn="l" defTabSz="927100"/>
            <a:r>
              <a:rPr lang="en-GB" sz="1000" dirty="0" smtClean="0">
                <a:latin typeface="+mj-lt"/>
              </a:rPr>
              <a:t>the </a:t>
            </a:r>
            <a:r>
              <a:rPr lang="en-GB" sz="1000" b="1" dirty="0" smtClean="0">
                <a:latin typeface="+mj-lt"/>
              </a:rPr>
              <a:t>internal energy</a:t>
            </a:r>
            <a:r>
              <a:rPr lang="en-GB" sz="1000" dirty="0" smtClean="0">
                <a:latin typeface="+mj-lt"/>
              </a:rPr>
              <a:t>. </a:t>
            </a:r>
          </a:p>
          <a:p>
            <a:pPr algn="l" defTabSz="927100"/>
            <a:endParaRPr lang="en-GB" sz="1000" dirty="0">
              <a:latin typeface="+mj-lt"/>
            </a:endParaRPr>
          </a:p>
          <a:p>
            <a:pPr algn="l" defTabSz="927100"/>
            <a:r>
              <a:rPr lang="en-GB" sz="1000" dirty="0" smtClean="0">
                <a:latin typeface="+mj-lt"/>
              </a:rPr>
              <a:t>When you heat something up, you increase </a:t>
            </a:r>
          </a:p>
          <a:p>
            <a:pPr algn="l" defTabSz="927100"/>
            <a:r>
              <a:rPr lang="en-GB" sz="1000" dirty="0" smtClean="0">
                <a:latin typeface="+mj-lt"/>
              </a:rPr>
              <a:t>the energy of the particles in the substance (or </a:t>
            </a:r>
          </a:p>
          <a:p>
            <a:pPr algn="l" defTabSz="927100"/>
            <a:r>
              <a:rPr lang="en-GB" sz="1000" dirty="0" smtClean="0">
                <a:latin typeface="+mj-lt"/>
              </a:rPr>
              <a:t>‘system’). When heating one state, you simply </a:t>
            </a:r>
          </a:p>
          <a:p>
            <a:pPr algn="l" defTabSz="927100"/>
            <a:r>
              <a:rPr lang="en-GB" sz="1000" dirty="0" smtClean="0">
                <a:latin typeface="+mj-lt"/>
              </a:rPr>
              <a:t>increase the temperature of the substance by increasing the kinetic energy of the particles. However, when a state change is occurring, the temperature does not increase. This is because the particles are increasing in potential energy (which doesn’t affect the temperature). That’s why the graph above goes horizontal when the changes of state are taking place. </a:t>
            </a:r>
            <a:endParaRPr lang="en-GB" sz="1000" dirty="0">
              <a:latin typeface="+mj-lt"/>
            </a:endParaRPr>
          </a:p>
        </p:txBody>
      </p:sp>
      <p:sp>
        <p:nvSpPr>
          <p:cNvPr id="13" name="Title 1"/>
          <p:cNvSpPr txBox="1">
            <a:spLocks/>
          </p:cNvSpPr>
          <p:nvPr/>
        </p:nvSpPr>
        <p:spPr>
          <a:xfrm>
            <a:off x="137683" y="3284984"/>
            <a:ext cx="5184576" cy="122413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Specific heat capacity</a:t>
            </a:r>
          </a:p>
          <a:p>
            <a:pPr algn="l"/>
            <a:endParaRPr lang="en-GB" sz="1000" u="sng" dirty="0" smtClean="0">
              <a:latin typeface="+mj-lt"/>
            </a:endParaRPr>
          </a:p>
          <a:p>
            <a:pPr algn="l"/>
            <a:r>
              <a:rPr lang="en-GB" sz="1000" dirty="0" smtClean="0">
                <a:latin typeface="+mj-lt"/>
              </a:rPr>
              <a:t>Some substances are harder to warm up than others, and cool down less easily. The measurement of this is called </a:t>
            </a:r>
            <a:r>
              <a:rPr lang="en-GB" sz="1000" b="1" dirty="0" smtClean="0">
                <a:latin typeface="+mj-lt"/>
              </a:rPr>
              <a:t>specific heat capacity</a:t>
            </a:r>
            <a:r>
              <a:rPr lang="en-GB" sz="1000" dirty="0" smtClean="0">
                <a:latin typeface="+mj-lt"/>
              </a:rPr>
              <a:t>. Learn the definition opposite. </a:t>
            </a:r>
          </a:p>
          <a:p>
            <a:pPr algn="l"/>
            <a:r>
              <a:rPr lang="en-GB" sz="1000" dirty="0" smtClean="0">
                <a:latin typeface="+mj-lt"/>
              </a:rPr>
              <a:t>So, when heating something, the temperature rise that will actually happen depends on the specific heat capacity (which is different with different substances) of the substance being heated, the mass of the substance and the amount of energy put in. These four quantities are linked in the equation to the right. </a:t>
            </a:r>
            <a:endParaRPr lang="en-GB" sz="1000" dirty="0">
              <a:latin typeface="+mj-lt"/>
            </a:endParaRPr>
          </a:p>
        </p:txBody>
      </p:sp>
      <mc:AlternateContent xmlns:mc="http://schemas.openxmlformats.org/markup-compatibility/2006" xmlns:a14="http://schemas.microsoft.com/office/drawing/2010/main">
        <mc:Choice Requires="a14">
          <p:graphicFrame>
            <p:nvGraphicFramePr>
              <p:cNvPr id="27" name="Table 26"/>
              <p:cNvGraphicFramePr>
                <a:graphicFrameLocks noGrp="1"/>
              </p:cNvGraphicFramePr>
              <p:nvPr>
                <p:extLst>
                  <p:ext uri="{D42A27DB-BD31-4B8C-83A1-F6EECF244321}">
                    <p14:modId xmlns:p14="http://schemas.microsoft.com/office/powerpoint/2010/main" val="3039846865"/>
                  </p:ext>
                </p:extLst>
              </p:nvPr>
            </p:nvGraphicFramePr>
            <p:xfrm>
              <a:off x="5457056" y="5051256"/>
              <a:ext cx="4310113" cy="1690112"/>
            </p:xfrm>
            <a:graphic>
              <a:graphicData uri="http://schemas.openxmlformats.org/drawingml/2006/table">
                <a:tbl>
                  <a:tblPr firstRow="1" bandRow="1">
                    <a:tableStyleId>{5940675A-B579-460E-94D1-54222C63F5DA}</a:tableStyleId>
                  </a:tblPr>
                  <a:tblGrid>
                    <a:gridCol w="936104"/>
                    <a:gridCol w="3374009"/>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ea typeface="Cambria Math" panose="02040503050406030204" pitchFamily="18" charset="0"/>
                                  </a:rPr>
                                  <m:t>∆</m:t>
                                </m:r>
                                <m:r>
                                  <a:rPr lang="en-GB" sz="1000" b="0" i="1" smtClean="0">
                                    <a:latin typeface="Cambria Math" panose="02040503050406030204" pitchFamily="18" charset="0"/>
                                    <a:ea typeface="Cambria Math" panose="02040503050406030204" pitchFamily="18" charset="0"/>
                                  </a:rPr>
                                  <m:t>𝐸</m:t>
                                </m:r>
                                <m:r>
                                  <a:rPr lang="en-GB" sz="1000" b="0" i="1" smtClean="0">
                                    <a:latin typeface="Cambria Math"/>
                                  </a:rPr>
                                  <m:t>= </m:t>
                                </m:r>
                                <m:r>
                                  <a:rPr lang="en-GB" sz="1000" b="0" i="1" smtClean="0">
                                    <a:latin typeface="Cambria Math" panose="02040503050406030204" pitchFamily="18" charset="0"/>
                                  </a:rPr>
                                  <m:t>𝑚</m:t>
                                </m:r>
                                <m:r>
                                  <a:rPr lang="en-GB" sz="1000" b="0" i="1" smtClean="0">
                                    <a:latin typeface="Cambria Math" panose="02040503050406030204" pitchFamily="18" charset="0"/>
                                  </a:rPr>
                                  <m:t> </m:t>
                                </m:r>
                                <m:r>
                                  <a:rPr lang="en-GB" sz="1000" b="0" i="1" smtClean="0">
                                    <a:latin typeface="Cambria Math" panose="02040503050406030204" pitchFamily="18" charset="0"/>
                                  </a:rPr>
                                  <m:t>𝑐</m:t>
                                </m:r>
                                <m:r>
                                  <a:rPr lang="en-GB" sz="1000" b="0" i="1" smtClean="0">
                                    <a:latin typeface="Cambria Math" panose="02040503050406030204" pitchFamily="18" charset="0"/>
                                  </a:rPr>
                                  <m:t> ∆</m:t>
                                </m:r>
                                <m:r>
                                  <a:rPr lang="en-GB" sz="1000" b="0" i="1" smtClean="0">
                                    <a:latin typeface="Cambria Math" panose="02040503050406030204" pitchFamily="18" charset="0"/>
                                    <a:ea typeface="Cambria Math" panose="02040503050406030204" pitchFamily="18" charset="0"/>
                                  </a:rPr>
                                  <m:t>𝜃</m:t>
                                </m:r>
                              </m:oMath>
                            </m:oMathPara>
                          </a14:m>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14:m>
                            <m:oMath xmlns:m="http://schemas.openxmlformats.org/officeDocument/2006/math">
                              <m:r>
                                <a:rPr lang="en-GB" sz="1000" i="1" baseline="0" smtClean="0">
                                  <a:latin typeface="Cambria Math" panose="02040503050406030204" pitchFamily="18" charset="0"/>
                                  <a:ea typeface="Cambria Math" panose="02040503050406030204" pitchFamily="18" charset="0"/>
                                </a:rPr>
                                <m:t>∆</m:t>
                              </m:r>
                            </m:oMath>
                          </a14:m>
                          <a:r>
                            <a:rPr lang="en-GB" sz="1000" i="1" baseline="0" dirty="0" smtClean="0"/>
                            <a:t>E = change in thermal energy (joules, J)</a:t>
                          </a:r>
                        </a:p>
                        <a:p>
                          <a:r>
                            <a:rPr lang="en-GB" sz="1000" i="1" baseline="0" dirty="0" smtClean="0"/>
                            <a:t>m = mass (kg)</a:t>
                          </a:r>
                        </a:p>
                        <a:p>
                          <a:r>
                            <a:rPr lang="en-GB" sz="1000" i="1" baseline="0" dirty="0" smtClean="0"/>
                            <a:t>c = specific heat capacity (joules per kilogram per degree Celsius, J/kg </a:t>
                          </a:r>
                          <a:r>
                            <a:rPr lang="en-GB" sz="1000" i="1" baseline="30000" dirty="0" err="1" smtClean="0"/>
                            <a:t>o</a:t>
                          </a:r>
                          <a:r>
                            <a:rPr lang="en-GB" sz="1000" i="1" baseline="0" dirty="0" err="1" smtClean="0"/>
                            <a:t>C</a:t>
                          </a:r>
                          <a:r>
                            <a:rPr lang="en-GB" sz="1000" i="1" baseline="0" dirty="0" smtClean="0"/>
                            <a:t>)</a:t>
                          </a:r>
                        </a:p>
                        <a:p>
                          <a14:m>
                            <m:oMath xmlns:m="http://schemas.openxmlformats.org/officeDocument/2006/math">
                              <m:r>
                                <a:rPr lang="en-GB" sz="1000" i="1" smtClean="0">
                                  <a:latin typeface="Cambria Math" panose="02040503050406030204" pitchFamily="18" charset="0"/>
                                  <a:ea typeface="Cambria Math" panose="02040503050406030204" pitchFamily="18" charset="0"/>
                                </a:rPr>
                                <m:t>∆</m:t>
                              </m:r>
                              <m:r>
                                <a:rPr lang="en-GB" sz="1000" i="1" smtClean="0">
                                  <a:latin typeface="Cambria Math" panose="02040503050406030204" pitchFamily="18" charset="0"/>
                                  <a:ea typeface="Cambria Math" panose="02040503050406030204" pitchFamily="18" charset="0"/>
                                </a:rPr>
                                <m:t>𝜃</m:t>
                              </m:r>
                            </m:oMath>
                          </a14:m>
                          <a:r>
                            <a:rPr lang="en-GB" sz="1000" i="1" dirty="0" smtClean="0"/>
                            <a:t> = temperature change (</a:t>
                          </a:r>
                          <a:r>
                            <a:rPr lang="en-GB" sz="1000" i="1" baseline="30000" dirty="0" err="1" smtClean="0"/>
                            <a:t>o</a:t>
                          </a:r>
                          <a:r>
                            <a:rPr lang="en-GB" sz="1000" i="1" baseline="0" dirty="0" err="1" smtClean="0"/>
                            <a:t>C</a:t>
                          </a:r>
                          <a:r>
                            <a:rPr lang="en-GB" sz="1000" i="1" baseline="0" dirty="0" smtClean="0"/>
                            <a:t>)</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𝐸</m:t>
                                </m:r>
                                <m:r>
                                  <a:rPr lang="en-GB" sz="1000" b="0" i="1" smtClean="0">
                                    <a:latin typeface="Cambria Math" panose="02040503050406030204" pitchFamily="18" charset="0"/>
                                  </a:rPr>
                                  <m:t>=</m:t>
                                </m:r>
                                <m:r>
                                  <a:rPr lang="en-GB" sz="1000" b="0" i="1" smtClean="0">
                                    <a:latin typeface="Cambria Math" panose="02040503050406030204" pitchFamily="18" charset="0"/>
                                  </a:rPr>
                                  <m:t>𝑚</m:t>
                                </m:r>
                                <m:r>
                                  <a:rPr lang="en-GB" sz="1000" b="0" i="1" smtClean="0">
                                    <a:latin typeface="Cambria Math" panose="02040503050406030204" pitchFamily="18" charset="0"/>
                                  </a:rPr>
                                  <m:t> </m:t>
                                </m:r>
                                <m:r>
                                  <a:rPr lang="en-GB" sz="1000" b="0" i="1" smtClean="0">
                                    <a:latin typeface="Cambria Math" panose="02040503050406030204" pitchFamily="18" charset="0"/>
                                  </a:rPr>
                                  <m:t>𝐿</m:t>
                                </m:r>
                              </m:oMath>
                            </m:oMathPara>
                          </a14:m>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dirty="0" smtClean="0"/>
                            <a:t>E = energy (joules, J)</a:t>
                          </a:r>
                        </a:p>
                        <a:p>
                          <a:r>
                            <a:rPr lang="en-GB" sz="1000" i="1" dirty="0" smtClean="0"/>
                            <a:t>m = mass (kg)</a:t>
                          </a:r>
                        </a:p>
                        <a:p>
                          <a:r>
                            <a:rPr lang="en-GB" sz="1000" i="1" dirty="0" smtClean="0"/>
                            <a:t>L = specific latent heat (J/kg)</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27" name="Table 26"/>
              <p:cNvGraphicFramePr>
                <a:graphicFrameLocks noGrp="1"/>
              </p:cNvGraphicFramePr>
              <p:nvPr>
                <p:extLst>
                  <p:ext uri="{D42A27DB-BD31-4B8C-83A1-F6EECF244321}">
                    <p14:modId xmlns:p14="http://schemas.microsoft.com/office/powerpoint/2010/main" val="2747682941"/>
                  </p:ext>
                </p:extLst>
              </p:nvPr>
            </p:nvGraphicFramePr>
            <p:xfrm>
              <a:off x="5457056" y="5051256"/>
              <a:ext cx="4310113" cy="1690112"/>
            </p:xfrm>
            <a:graphic>
              <a:graphicData uri="http://schemas.openxmlformats.org/drawingml/2006/table">
                <a:tbl>
                  <a:tblPr firstRow="1" bandRow="1">
                    <a:tableStyleId>{5940675A-B579-460E-94D1-54222C63F5DA}</a:tableStyleId>
                  </a:tblPr>
                  <a:tblGrid>
                    <a:gridCol w="936104"/>
                    <a:gridCol w="3374009"/>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534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649" t="-34043" r="-361039" b="-6808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27978" t="-34043" r="-361" b="-68085"/>
                          </a:stretch>
                        </a:blipFill>
                      </a:tcPr>
                    </a:tc>
                  </a:tr>
                  <a:tr h="5486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649" t="-210000" r="-361039" b="-6667"/>
                          </a:stretch>
                        </a:blipFill>
                      </a:tcPr>
                    </a:tc>
                    <a:tc>
                      <a:txBody>
                        <a:bodyPr/>
                        <a:lstStyle/>
                        <a:p>
                          <a:r>
                            <a:rPr lang="en-GB" sz="1000" i="1" dirty="0" smtClean="0"/>
                            <a:t>E = energy (joules, J)</a:t>
                          </a:r>
                        </a:p>
                        <a:p>
                          <a:r>
                            <a:rPr lang="en-GB" sz="1000" i="1" dirty="0" smtClean="0"/>
                            <a:t>m = mass (kg)</a:t>
                          </a:r>
                        </a:p>
                        <a:p>
                          <a:r>
                            <a:rPr lang="en-GB" sz="1000" i="1" dirty="0" smtClean="0"/>
                            <a:t>L = specific latent heat (J/kg)</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
        <p:nvSpPr>
          <p:cNvPr id="12" name="Title 1"/>
          <p:cNvSpPr txBox="1">
            <a:spLocks/>
          </p:cNvSpPr>
          <p:nvPr/>
        </p:nvSpPr>
        <p:spPr>
          <a:xfrm>
            <a:off x="137683" y="4581128"/>
            <a:ext cx="5184576" cy="208823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Changes of state and specific latent heat</a:t>
            </a:r>
          </a:p>
          <a:p>
            <a:pPr algn="l"/>
            <a:endParaRPr lang="en-GB" sz="1000" u="sng" dirty="0" smtClean="0">
              <a:latin typeface="+mj-lt"/>
            </a:endParaRPr>
          </a:p>
          <a:p>
            <a:pPr algn="l"/>
            <a:r>
              <a:rPr lang="en-GB" sz="1000" dirty="0" smtClean="0">
                <a:latin typeface="+mj-lt"/>
              </a:rPr>
              <a:t>As noted above, during heating to cause changes of state the potential energy of particles increases but the kinetic energy does not. So the temperature stays the same. The </a:t>
            </a:r>
            <a:r>
              <a:rPr lang="en-GB" sz="1000" b="1" dirty="0" smtClean="0">
                <a:latin typeface="+mj-lt"/>
              </a:rPr>
              <a:t>energy needed for a substance to change state is called the latent heat</a:t>
            </a:r>
            <a:r>
              <a:rPr lang="en-GB" sz="1000" dirty="0" smtClean="0">
                <a:latin typeface="+mj-lt"/>
              </a:rPr>
              <a:t>. The specific latent heat is specific to a substance, and is the energy required to change its state (using 1 kg of the substance), with </a:t>
            </a:r>
            <a:r>
              <a:rPr lang="en-GB" sz="1000" b="1" u="sng" dirty="0" smtClean="0">
                <a:latin typeface="+mj-lt"/>
              </a:rPr>
              <a:t>no</a:t>
            </a:r>
            <a:r>
              <a:rPr lang="en-GB" sz="1000" dirty="0" smtClean="0">
                <a:latin typeface="+mj-lt"/>
              </a:rPr>
              <a:t> change in temperature.  The energy needed for a state change depends on mass and specific latent heat of a substance – as the second equation shows. </a:t>
            </a:r>
          </a:p>
          <a:p>
            <a:pPr algn="l"/>
            <a:endParaRPr lang="en-GB" sz="1000" dirty="0">
              <a:latin typeface="+mj-lt"/>
            </a:endParaRPr>
          </a:p>
          <a:p>
            <a:pPr algn="l"/>
            <a:r>
              <a:rPr lang="en-GB" sz="1000" dirty="0" smtClean="0">
                <a:latin typeface="+mj-lt"/>
              </a:rPr>
              <a:t>But which change of state? We use the symbol </a:t>
            </a:r>
            <a:r>
              <a:rPr lang="en-GB" sz="1000" i="1" dirty="0" smtClean="0">
                <a:latin typeface="+mj-lt"/>
              </a:rPr>
              <a:t>L</a:t>
            </a:r>
            <a:r>
              <a:rPr lang="en-GB" sz="1000" dirty="0" smtClean="0">
                <a:latin typeface="+mj-lt"/>
              </a:rPr>
              <a:t> for any change of state, but call it the </a:t>
            </a:r>
            <a:r>
              <a:rPr lang="en-GB" sz="1000" b="1" dirty="0" smtClean="0">
                <a:latin typeface="+mj-lt"/>
              </a:rPr>
              <a:t>specific latent heat of fusion</a:t>
            </a:r>
            <a:r>
              <a:rPr lang="en-GB" sz="1000" dirty="0" smtClean="0">
                <a:latin typeface="+mj-lt"/>
              </a:rPr>
              <a:t> for changes from solid to liquid. We call it the </a:t>
            </a:r>
            <a:r>
              <a:rPr lang="en-GB" sz="1000" b="1" dirty="0" smtClean="0">
                <a:latin typeface="+mj-lt"/>
              </a:rPr>
              <a:t>specific latent heat of vaporisation</a:t>
            </a:r>
            <a:r>
              <a:rPr lang="en-GB" sz="1000" dirty="0" smtClean="0">
                <a:latin typeface="+mj-lt"/>
              </a:rPr>
              <a:t> for changes from liquid to gas (vapour). </a:t>
            </a:r>
            <a:endParaRPr lang="en-GB" sz="1000" dirty="0">
              <a:latin typeface="+mj-lt"/>
            </a:endParaRPr>
          </a:p>
        </p:txBody>
      </p:sp>
      <p:pic>
        <p:nvPicPr>
          <p:cNvPr id="2050" name="Picture 2" descr="http://www.bbc.co.uk/staticarchive/393cd1e38fe4f8e3b3b6b9f738aebd4421cf3de7.gif"/>
          <p:cNvPicPr>
            <a:picLocks noChangeAspect="1" noChangeArrowheads="1"/>
          </p:cNvPicPr>
          <p:nvPr/>
        </p:nvPicPr>
        <p:blipFill rotWithShape="1">
          <a:blip r:embed="rId3">
            <a:extLst>
              <a:ext uri="{28A0092B-C50C-407E-A947-70E740481C1C}">
                <a14:useLocalDpi xmlns:a14="http://schemas.microsoft.com/office/drawing/2010/main" val="0"/>
              </a:ext>
            </a:extLst>
          </a:blip>
          <a:srcRect l="2176"/>
          <a:stretch/>
        </p:blipFill>
        <p:spPr bwMode="auto">
          <a:xfrm>
            <a:off x="2936775" y="857250"/>
            <a:ext cx="2340843" cy="170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80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smtClean="0">
                <a:latin typeface="Berlin Sans FB Demi" panose="020E0802020502020306" pitchFamily="34" charset="0"/>
              </a:rPr>
              <a:t>Chemistry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a:t>
            </a:r>
            <a:r>
              <a:rPr lang="en-GB" sz="1600" u="sng" dirty="0">
                <a:latin typeface="Berlin Sans FB Demi" panose="020E0802020502020306" pitchFamily="34" charset="0"/>
              </a:rPr>
              <a:t>9</a:t>
            </a:r>
            <a:r>
              <a:rPr lang="en-GB" sz="1600" u="sng" dirty="0" smtClean="0">
                <a:latin typeface="Berlin Sans FB Demi" panose="020E0802020502020306" pitchFamily="34" charset="0"/>
              </a:rPr>
              <a:t>: Structure, Bonding and Materials</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24797439"/>
              </p:ext>
            </p:extLst>
          </p:nvPr>
        </p:nvGraphicFramePr>
        <p:xfrm>
          <a:off x="5457056" y="116632"/>
          <a:ext cx="4310112" cy="2251446"/>
        </p:xfrm>
        <a:graphic>
          <a:graphicData uri="http://schemas.openxmlformats.org/drawingml/2006/table">
            <a:tbl>
              <a:tblPr firstRow="1" bandRow="1">
                <a:tableStyleId>{5940675A-B579-460E-94D1-54222C63F5DA}</a:tableStyleId>
              </a:tblPr>
              <a:tblGrid>
                <a:gridCol w="1069752"/>
                <a:gridCol w="3240360"/>
              </a:tblGrid>
              <a:tr h="343695">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2815">
                <a:tc>
                  <a:txBody>
                    <a:bodyPr/>
                    <a:lstStyle/>
                    <a:p>
                      <a:r>
                        <a:rPr lang="en-GB" sz="1000" dirty="0" smtClean="0"/>
                        <a:t>Metal</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 element which loses electrons to form </a:t>
                      </a:r>
                      <a:r>
                        <a:rPr lang="en-GB" sz="1000" baseline="0" dirty="0" smtClean="0"/>
                        <a:t> positive ions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7920">
                <a:tc>
                  <a:txBody>
                    <a:bodyPr/>
                    <a:lstStyle/>
                    <a:p>
                      <a:r>
                        <a:rPr lang="en-GB" sz="1000" dirty="0" smtClean="0"/>
                        <a:t>Non</a:t>
                      </a:r>
                      <a:r>
                        <a:rPr lang="en-GB" sz="1000" baseline="0" dirty="0" smtClean="0"/>
                        <a:t> Metal</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dirty="0" smtClean="0"/>
                        <a:t>An element which</a:t>
                      </a:r>
                      <a:r>
                        <a:rPr lang="en-GB" sz="1000" b="0" i="0" u="none" baseline="0" dirty="0" smtClean="0"/>
                        <a:t> gains electrons to form negative ions</a:t>
                      </a:r>
                      <a:endParaRPr lang="en-GB" sz="1000" b="0" i="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8629">
                <a:tc>
                  <a:txBody>
                    <a:bodyPr/>
                    <a:lstStyle/>
                    <a:p>
                      <a:r>
                        <a:rPr lang="en-GB" sz="1000" dirty="0" smtClean="0"/>
                        <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 atom (or particle) with</a:t>
                      </a:r>
                      <a:r>
                        <a:rPr lang="en-GB" sz="1000" baseline="0" dirty="0" smtClean="0"/>
                        <a:t> a positive or negative charge, due to loss or gain of electrons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034">
                <a:tc>
                  <a:txBody>
                    <a:bodyPr/>
                    <a:lstStyle/>
                    <a:p>
                      <a:r>
                        <a:rPr lang="en-GB" sz="1000" dirty="0" smtClean="0"/>
                        <a:t>Ionic</a:t>
                      </a:r>
                      <a:r>
                        <a:rPr lang="en-GB" sz="1000" baseline="0" dirty="0" smtClean="0"/>
                        <a:t> Bond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bond formed by</a:t>
                      </a:r>
                      <a:r>
                        <a:rPr lang="en-GB" sz="1000" baseline="0" dirty="0" smtClean="0"/>
                        <a:t> the electrostatic attraction of oppositely charged 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2147">
                <a:tc>
                  <a:txBody>
                    <a:bodyPr/>
                    <a:lstStyle/>
                    <a:p>
                      <a:r>
                        <a:rPr lang="en-GB" sz="1000" dirty="0" smtClean="0"/>
                        <a:t>Electrostatic</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force between a positive and negative</a:t>
                      </a:r>
                      <a:r>
                        <a:rPr lang="en-GB" sz="1000" baseline="0" dirty="0" smtClean="0"/>
                        <a:t> charge.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128464" y="816776"/>
            <a:ext cx="5256584" cy="4662815"/>
          </a:xfrm>
          <a:prstGeom prst="rect">
            <a:avLst/>
          </a:prstGeom>
          <a:noFill/>
          <a:ln w="19050">
            <a:solidFill>
              <a:schemeClr val="accent2"/>
            </a:solidFill>
          </a:ln>
        </p:spPr>
        <p:txBody>
          <a:bodyPr wrap="square" rtlCol="0">
            <a:spAutoFit/>
          </a:bodyPr>
          <a:lstStyle/>
          <a:p>
            <a:pPr algn="ctr"/>
            <a:r>
              <a:rPr lang="en-GB" sz="1100" b="1" dirty="0" smtClean="0"/>
              <a:t>Ions</a:t>
            </a:r>
            <a:endParaRPr lang="en-GB" sz="1100" b="1" dirty="0"/>
          </a:p>
          <a:p>
            <a:r>
              <a:rPr lang="en-GB" sz="1100" dirty="0" smtClean="0"/>
              <a:t>All atoms are more stable with a full outer shell of electrons. Some atoms will lose electrons to get a full outer shell: these are metals. Some atoms will gain electrons to get a full outer shell: these </a:t>
            </a:r>
            <a:r>
              <a:rPr lang="en-GB" sz="1100" b="1" dirty="0" smtClean="0"/>
              <a:t>are non metals</a:t>
            </a:r>
            <a:r>
              <a:rPr lang="en-GB" sz="1100" dirty="0" smtClean="0"/>
              <a:t>. An ion is an atom with a positive or negative charge, these are formed by an atom gaining or losing electrons.  For example, sodium has one electron in it’s outer shell, it therefore loses one electron to form a Na</a:t>
            </a:r>
            <a:r>
              <a:rPr lang="en-GB" sz="1100" baseline="30000" dirty="0" smtClean="0"/>
              <a:t>+1</a:t>
            </a:r>
            <a:r>
              <a:rPr lang="en-GB" sz="1100" dirty="0" smtClean="0"/>
              <a:t> ion. We represent ions with square brackets around the ion and the charge in the top right corner.</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The </a:t>
            </a:r>
            <a:r>
              <a:rPr lang="en-GB" sz="1100" b="1" dirty="0" smtClean="0"/>
              <a:t>group number </a:t>
            </a:r>
            <a:r>
              <a:rPr lang="en-GB" sz="1100" dirty="0" smtClean="0"/>
              <a:t>indicates how many electrons an atom would have to lose or gain to get a full outer shell of electrons. See below to see what ions different groups form</a:t>
            </a:r>
          </a:p>
          <a:p>
            <a:endParaRPr lang="en-GB" sz="1100" dirty="0"/>
          </a:p>
          <a:p>
            <a:endParaRPr lang="en-GB" sz="1100" dirty="0" smtClean="0"/>
          </a:p>
          <a:p>
            <a:endParaRPr lang="en-GB" sz="1100" dirty="0"/>
          </a:p>
          <a:p>
            <a:endParaRPr lang="en-GB" sz="11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baseline="30000" dirty="0"/>
          </a:p>
          <a:p>
            <a:endParaRPr lang="en-GB" sz="1100" baseline="30000" dirty="0" smtClean="0"/>
          </a:p>
          <a:p>
            <a:endParaRPr lang="en-GB" sz="1100" baseline="30000" dirty="0"/>
          </a:p>
        </p:txBody>
      </p:sp>
      <p:sp>
        <p:nvSpPr>
          <p:cNvPr id="9" name="TextBox 8"/>
          <p:cNvSpPr txBox="1"/>
          <p:nvPr/>
        </p:nvSpPr>
        <p:spPr>
          <a:xfrm>
            <a:off x="5438119" y="2431085"/>
            <a:ext cx="4339418" cy="4401205"/>
          </a:xfrm>
          <a:prstGeom prst="rect">
            <a:avLst/>
          </a:prstGeom>
          <a:noFill/>
          <a:ln w="19050">
            <a:solidFill>
              <a:schemeClr val="accent2"/>
            </a:solidFill>
          </a:ln>
        </p:spPr>
        <p:txBody>
          <a:bodyPr wrap="square" rtlCol="0">
            <a:spAutoFit/>
          </a:bodyPr>
          <a:lstStyle/>
          <a:p>
            <a:pPr algn="ctr"/>
            <a:r>
              <a:rPr lang="en-GB" sz="1400" b="1" dirty="0" smtClean="0"/>
              <a:t>Ionic Bonding</a:t>
            </a:r>
          </a:p>
          <a:p>
            <a:r>
              <a:rPr lang="en-GB" sz="1400" dirty="0"/>
              <a:t>When a metal atom reacts with a non-metal </a:t>
            </a:r>
            <a:r>
              <a:rPr lang="en-GB" sz="1400" dirty="0" smtClean="0"/>
              <a:t>atom electrons </a:t>
            </a:r>
            <a:r>
              <a:rPr lang="en-GB" sz="1400" dirty="0"/>
              <a:t>in the outer shell of the </a:t>
            </a:r>
            <a:r>
              <a:rPr lang="en-GB" sz="1400" b="1" dirty="0"/>
              <a:t>metal atom </a:t>
            </a:r>
            <a:r>
              <a:rPr lang="en-GB" sz="1400" b="1" dirty="0" smtClean="0"/>
              <a:t>are transferred to the non metal atom</a:t>
            </a:r>
            <a:r>
              <a:rPr lang="en-GB" sz="1400" dirty="0" smtClean="0"/>
              <a:t>. This means the metal has a positive charge and the non metal has a negative charge. This means there is an </a:t>
            </a:r>
            <a:r>
              <a:rPr lang="en-GB" sz="1400" b="1" dirty="0" smtClean="0"/>
              <a:t>electrostatic attraction </a:t>
            </a:r>
            <a:r>
              <a:rPr lang="en-GB" sz="1400" dirty="0" smtClean="0"/>
              <a:t>between the two ions, this is what forms an ionic bond. Both atoms will have </a:t>
            </a:r>
            <a:r>
              <a:rPr lang="en-GB" sz="1400" b="1" dirty="0" smtClean="0"/>
              <a:t>a full outer shell </a:t>
            </a:r>
            <a:r>
              <a:rPr lang="en-GB" sz="1400" dirty="0" smtClean="0"/>
              <a:t>(this is the same as the structure of a noble gas) see example below of sodium chloride.</a:t>
            </a:r>
            <a:r>
              <a:rPr lang="en-GB" sz="1400" dirty="0"/>
              <a:t/>
            </a:r>
            <a:br>
              <a:rPr lang="en-GB" sz="1400" dirty="0"/>
            </a:br>
            <a:endParaRPr lang="en-GB" sz="1400" b="1" dirty="0"/>
          </a:p>
          <a:p>
            <a:pPr algn="ctr"/>
            <a:endParaRPr lang="en-GB" sz="1400" b="1" dirty="0" smtClean="0"/>
          </a:p>
          <a:p>
            <a:pPr algn="ctr"/>
            <a:endParaRPr lang="en-GB" sz="1400" b="1" dirty="0"/>
          </a:p>
          <a:p>
            <a:pPr algn="ctr"/>
            <a:endParaRPr lang="en-GB" sz="1400" b="1" dirty="0" smtClean="0"/>
          </a:p>
          <a:p>
            <a:pPr algn="ctr"/>
            <a:endParaRPr lang="en-GB" sz="1400" b="1" dirty="0"/>
          </a:p>
          <a:p>
            <a:pPr algn="ctr"/>
            <a:endParaRPr lang="en-GB" sz="1400" b="1" dirty="0" smtClean="0"/>
          </a:p>
          <a:p>
            <a:pPr algn="ctr"/>
            <a:endParaRPr lang="en-GB" sz="1400" b="1" dirty="0"/>
          </a:p>
          <a:p>
            <a:pPr algn="ctr"/>
            <a:endParaRPr lang="en-GB" sz="1400" b="1" dirty="0" smtClean="0"/>
          </a:p>
          <a:p>
            <a:pPr algn="ctr"/>
            <a:endParaRPr lang="en-GB" sz="1400" b="1" dirty="0" smtClean="0"/>
          </a:p>
          <a:p>
            <a:pPr algn="ctr"/>
            <a:endParaRPr lang="en-GB" sz="1400" b="1" dirty="0"/>
          </a:p>
        </p:txBody>
      </p:sp>
      <p:pic>
        <p:nvPicPr>
          <p:cNvPr id="1027" name="Picture 3" descr="4HgQpJc4A4359jhohwlKg&amp;w=300&amp;h=300&amp;c=0&amp;pi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144" y="2088405"/>
            <a:ext cx="1809151" cy="10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2530174181"/>
              </p:ext>
            </p:extLst>
          </p:nvPr>
        </p:nvGraphicFramePr>
        <p:xfrm>
          <a:off x="1136576" y="3573016"/>
          <a:ext cx="2880322" cy="1874520"/>
        </p:xfrm>
        <a:graphic>
          <a:graphicData uri="http://schemas.openxmlformats.org/drawingml/2006/table">
            <a:tbl>
              <a:tblPr firstRow="1" bandRow="1">
                <a:tableStyleId>{5940675A-B579-460E-94D1-54222C63F5DA}</a:tableStyleId>
              </a:tblPr>
              <a:tblGrid>
                <a:gridCol w="543457"/>
                <a:gridCol w="1032568"/>
                <a:gridCol w="1304297"/>
              </a:tblGrid>
              <a:tr h="189533">
                <a:tc>
                  <a:txBody>
                    <a:bodyPr/>
                    <a:lstStyle/>
                    <a:p>
                      <a:r>
                        <a:rPr lang="en-GB" sz="1050" dirty="0" smtClean="0"/>
                        <a:t>Group</a:t>
                      </a:r>
                      <a:endParaRPr lang="en-GB" sz="1050" dirty="0"/>
                    </a:p>
                  </a:txBody>
                  <a:tcPr/>
                </a:tc>
                <a:tc>
                  <a:txBody>
                    <a:bodyPr/>
                    <a:lstStyle/>
                    <a:p>
                      <a:r>
                        <a:rPr lang="en-GB" sz="900" dirty="0" smtClean="0"/>
                        <a:t>What happens to the electrons?</a:t>
                      </a:r>
                      <a:endParaRPr lang="en-GB" sz="900" dirty="0"/>
                    </a:p>
                  </a:txBody>
                  <a:tcPr/>
                </a:tc>
                <a:tc>
                  <a:txBody>
                    <a:bodyPr/>
                    <a:lstStyle/>
                    <a:p>
                      <a:r>
                        <a:rPr lang="en-GB" sz="1050" dirty="0" smtClean="0"/>
                        <a:t>Charge on ions</a:t>
                      </a:r>
                      <a:endParaRPr lang="en-GB" sz="1050" dirty="0"/>
                    </a:p>
                  </a:txBody>
                  <a:tcPr/>
                </a:tc>
              </a:tr>
              <a:tr h="189533">
                <a:tc>
                  <a:txBody>
                    <a:bodyPr/>
                    <a:lstStyle/>
                    <a:p>
                      <a:r>
                        <a:rPr lang="en-GB" sz="1050" dirty="0" smtClean="0"/>
                        <a:t>1</a:t>
                      </a:r>
                      <a:endParaRPr lang="en-GB" sz="1050" dirty="0"/>
                    </a:p>
                  </a:txBody>
                  <a:tcPr/>
                </a:tc>
                <a:tc>
                  <a:txBody>
                    <a:bodyPr/>
                    <a:lstStyle/>
                    <a:p>
                      <a:r>
                        <a:rPr lang="en-GB" sz="1050" dirty="0" smtClean="0"/>
                        <a:t>Lose 1</a:t>
                      </a:r>
                      <a:endParaRPr lang="en-GB" sz="1050" dirty="0"/>
                    </a:p>
                  </a:txBody>
                  <a:tcPr/>
                </a:tc>
                <a:tc>
                  <a:txBody>
                    <a:bodyPr/>
                    <a:lstStyle/>
                    <a:p>
                      <a:r>
                        <a:rPr lang="en-GB" sz="1050" dirty="0" smtClean="0"/>
                        <a:t>+1</a:t>
                      </a:r>
                      <a:endParaRPr lang="en-GB" sz="1050" dirty="0"/>
                    </a:p>
                  </a:txBody>
                  <a:tcPr/>
                </a:tc>
              </a:tr>
              <a:tr h="189533">
                <a:tc>
                  <a:txBody>
                    <a:bodyPr/>
                    <a:lstStyle/>
                    <a:p>
                      <a:r>
                        <a:rPr lang="en-GB" sz="1050" dirty="0" smtClean="0"/>
                        <a:t>2</a:t>
                      </a:r>
                      <a:endParaRPr lang="en-GB" sz="1050" dirty="0"/>
                    </a:p>
                  </a:txBody>
                  <a:tcPr/>
                </a:tc>
                <a:tc>
                  <a:txBody>
                    <a:bodyPr/>
                    <a:lstStyle/>
                    <a:p>
                      <a:r>
                        <a:rPr lang="en-GB" sz="1050" dirty="0" smtClean="0"/>
                        <a:t>Lose 2</a:t>
                      </a:r>
                      <a:endParaRPr lang="en-GB" sz="1050" dirty="0"/>
                    </a:p>
                  </a:txBody>
                  <a:tcPr/>
                </a:tc>
                <a:tc>
                  <a:txBody>
                    <a:bodyPr/>
                    <a:lstStyle/>
                    <a:p>
                      <a:r>
                        <a:rPr lang="en-GB" sz="1050" dirty="0" smtClean="0"/>
                        <a:t>+2</a:t>
                      </a:r>
                      <a:endParaRPr lang="en-GB" sz="1050" dirty="0"/>
                    </a:p>
                  </a:txBody>
                  <a:tcPr/>
                </a:tc>
              </a:tr>
              <a:tr h="189533">
                <a:tc>
                  <a:txBody>
                    <a:bodyPr/>
                    <a:lstStyle/>
                    <a:p>
                      <a:r>
                        <a:rPr lang="en-GB" sz="1050" dirty="0" smtClean="0"/>
                        <a:t>3</a:t>
                      </a:r>
                      <a:endParaRPr lang="en-GB" sz="1050" dirty="0"/>
                    </a:p>
                  </a:txBody>
                  <a:tcPr/>
                </a:tc>
                <a:tc>
                  <a:txBody>
                    <a:bodyPr/>
                    <a:lstStyle/>
                    <a:p>
                      <a:r>
                        <a:rPr lang="en-GB" sz="1050" dirty="0" smtClean="0"/>
                        <a:t>Lose</a:t>
                      </a:r>
                      <a:r>
                        <a:rPr lang="en-GB" sz="1050" baseline="0" dirty="0" smtClean="0"/>
                        <a:t> 3</a:t>
                      </a:r>
                      <a:endParaRPr lang="en-GB" sz="1050" dirty="0"/>
                    </a:p>
                  </a:txBody>
                  <a:tcPr/>
                </a:tc>
                <a:tc>
                  <a:txBody>
                    <a:bodyPr/>
                    <a:lstStyle/>
                    <a:p>
                      <a:r>
                        <a:rPr lang="en-GB" sz="1050" dirty="0" smtClean="0"/>
                        <a:t>+3</a:t>
                      </a:r>
                      <a:endParaRPr lang="en-GB" sz="1050" dirty="0"/>
                    </a:p>
                  </a:txBody>
                  <a:tcPr/>
                </a:tc>
              </a:tr>
              <a:tr h="189533">
                <a:tc>
                  <a:txBody>
                    <a:bodyPr/>
                    <a:lstStyle/>
                    <a:p>
                      <a:r>
                        <a:rPr lang="en-GB" sz="1050" dirty="0" smtClean="0"/>
                        <a:t>5</a:t>
                      </a:r>
                      <a:endParaRPr lang="en-GB" sz="1050" dirty="0"/>
                    </a:p>
                  </a:txBody>
                  <a:tcPr/>
                </a:tc>
                <a:tc>
                  <a:txBody>
                    <a:bodyPr/>
                    <a:lstStyle/>
                    <a:p>
                      <a:r>
                        <a:rPr lang="en-GB" sz="1050" dirty="0" smtClean="0"/>
                        <a:t>Gain</a:t>
                      </a:r>
                      <a:r>
                        <a:rPr lang="en-GB" sz="1050" baseline="0" dirty="0" smtClean="0"/>
                        <a:t> 3</a:t>
                      </a:r>
                      <a:endParaRPr lang="en-GB" sz="1050" dirty="0"/>
                    </a:p>
                  </a:txBody>
                  <a:tcPr/>
                </a:tc>
                <a:tc>
                  <a:txBody>
                    <a:bodyPr/>
                    <a:lstStyle/>
                    <a:p>
                      <a:r>
                        <a:rPr lang="en-GB" sz="1050" dirty="0" smtClean="0"/>
                        <a:t>-3</a:t>
                      </a:r>
                      <a:endParaRPr lang="en-GB" sz="1050" dirty="0"/>
                    </a:p>
                  </a:txBody>
                  <a:tcPr/>
                </a:tc>
              </a:tr>
              <a:tr h="189533">
                <a:tc>
                  <a:txBody>
                    <a:bodyPr/>
                    <a:lstStyle/>
                    <a:p>
                      <a:r>
                        <a:rPr lang="en-GB" sz="1050" dirty="0" smtClean="0"/>
                        <a:t>6</a:t>
                      </a:r>
                      <a:endParaRPr lang="en-GB" sz="1050" dirty="0"/>
                    </a:p>
                  </a:txBody>
                  <a:tcPr/>
                </a:tc>
                <a:tc>
                  <a:txBody>
                    <a:bodyPr/>
                    <a:lstStyle/>
                    <a:p>
                      <a:r>
                        <a:rPr lang="en-GB" sz="1050" dirty="0" smtClean="0"/>
                        <a:t>Gain 2</a:t>
                      </a:r>
                      <a:endParaRPr lang="en-GB" sz="1050" dirty="0"/>
                    </a:p>
                  </a:txBody>
                  <a:tcPr/>
                </a:tc>
                <a:tc>
                  <a:txBody>
                    <a:bodyPr/>
                    <a:lstStyle/>
                    <a:p>
                      <a:r>
                        <a:rPr lang="en-GB" sz="1050" dirty="0" smtClean="0"/>
                        <a:t>-2</a:t>
                      </a:r>
                      <a:endParaRPr lang="en-GB" sz="1050" dirty="0"/>
                    </a:p>
                  </a:txBody>
                  <a:tcPr/>
                </a:tc>
              </a:tr>
              <a:tr h="189533">
                <a:tc>
                  <a:txBody>
                    <a:bodyPr/>
                    <a:lstStyle/>
                    <a:p>
                      <a:r>
                        <a:rPr lang="en-GB" sz="1050" dirty="0" smtClean="0"/>
                        <a:t>7</a:t>
                      </a:r>
                      <a:endParaRPr lang="en-GB" sz="1050" dirty="0"/>
                    </a:p>
                  </a:txBody>
                  <a:tcPr/>
                </a:tc>
                <a:tc>
                  <a:txBody>
                    <a:bodyPr/>
                    <a:lstStyle/>
                    <a:p>
                      <a:r>
                        <a:rPr lang="en-GB" sz="1050" dirty="0" smtClean="0"/>
                        <a:t>Gain</a:t>
                      </a:r>
                      <a:r>
                        <a:rPr lang="en-GB" sz="1050" baseline="0" dirty="0" smtClean="0"/>
                        <a:t> 1</a:t>
                      </a:r>
                      <a:endParaRPr lang="en-GB" sz="1050" dirty="0"/>
                    </a:p>
                  </a:txBody>
                  <a:tcPr/>
                </a:tc>
                <a:tc>
                  <a:txBody>
                    <a:bodyPr/>
                    <a:lstStyle/>
                    <a:p>
                      <a:r>
                        <a:rPr lang="en-GB" sz="1050" dirty="0" smtClean="0"/>
                        <a:t>-1</a:t>
                      </a:r>
                      <a:endParaRPr lang="en-GB" sz="1050" dirty="0"/>
                    </a:p>
                  </a:txBody>
                  <a:tcPr/>
                </a:tc>
              </a:tr>
            </a:tbl>
          </a:graphicData>
        </a:graphic>
      </p:graphicFrame>
      <p:sp>
        <p:nvSpPr>
          <p:cNvPr id="15" name="TextBox 14"/>
          <p:cNvSpPr txBox="1"/>
          <p:nvPr/>
        </p:nvSpPr>
        <p:spPr>
          <a:xfrm>
            <a:off x="133370" y="5517812"/>
            <a:ext cx="5304750" cy="1292662"/>
          </a:xfrm>
          <a:prstGeom prst="rect">
            <a:avLst/>
          </a:prstGeom>
          <a:noFill/>
          <a:ln w="19050">
            <a:solidFill>
              <a:schemeClr val="accent2"/>
            </a:solidFill>
          </a:ln>
        </p:spPr>
        <p:txBody>
          <a:bodyPr wrap="square" rtlCol="0">
            <a:spAutoFit/>
          </a:bodyPr>
          <a:lstStyle/>
          <a:p>
            <a:r>
              <a:rPr lang="en-GB" sz="1400" b="1" dirty="0" smtClean="0"/>
              <a:t>                           Ionic Lattice</a:t>
            </a:r>
          </a:p>
          <a:p>
            <a:r>
              <a:rPr lang="en-GB" sz="1200" dirty="0"/>
              <a:t>Ionic compounds have </a:t>
            </a:r>
            <a:r>
              <a:rPr lang="en-GB" sz="1200" b="1" dirty="0"/>
              <a:t>regular structures (</a:t>
            </a:r>
            <a:r>
              <a:rPr lang="en-GB" sz="1200" b="1" dirty="0" smtClean="0"/>
              <a:t>giant ionic lattices)</a:t>
            </a:r>
          </a:p>
          <a:p>
            <a:r>
              <a:rPr lang="en-GB" sz="1200" dirty="0" smtClean="0"/>
              <a:t>in </a:t>
            </a:r>
            <a:r>
              <a:rPr lang="en-GB" sz="1200" dirty="0"/>
              <a:t>which </a:t>
            </a:r>
            <a:r>
              <a:rPr lang="en-GB" sz="1200" dirty="0" smtClean="0"/>
              <a:t>there </a:t>
            </a:r>
            <a:r>
              <a:rPr lang="en-GB" sz="1200" dirty="0"/>
              <a:t>are </a:t>
            </a:r>
            <a:r>
              <a:rPr lang="en-GB" sz="1200" dirty="0" smtClean="0"/>
              <a:t>strong </a:t>
            </a:r>
            <a:r>
              <a:rPr lang="en-GB" sz="1200" b="1" dirty="0" smtClean="0"/>
              <a:t>electrostatic </a:t>
            </a:r>
            <a:r>
              <a:rPr lang="en-GB" sz="1200" b="1" dirty="0"/>
              <a:t>forces </a:t>
            </a:r>
            <a:r>
              <a:rPr lang="en-GB" sz="1200" dirty="0" smtClean="0"/>
              <a:t>of </a:t>
            </a:r>
            <a:r>
              <a:rPr lang="en-GB" sz="1200" dirty="0"/>
              <a:t>attraction </a:t>
            </a:r>
            <a:endParaRPr lang="en-GB" sz="1200" dirty="0" smtClean="0"/>
          </a:p>
          <a:p>
            <a:r>
              <a:rPr lang="en-GB" sz="1200" dirty="0" smtClean="0"/>
              <a:t>in </a:t>
            </a:r>
            <a:r>
              <a:rPr lang="en-GB" sz="1200" dirty="0"/>
              <a:t>all </a:t>
            </a:r>
            <a:r>
              <a:rPr lang="en-GB" sz="1200" dirty="0" smtClean="0"/>
              <a:t>directions between </a:t>
            </a:r>
            <a:r>
              <a:rPr lang="en-GB" sz="1200" dirty="0"/>
              <a:t>oppositely charged ions</a:t>
            </a:r>
            <a:r>
              <a:rPr lang="en-GB" sz="1100" dirty="0" smtClean="0"/>
              <a:t>.</a:t>
            </a:r>
          </a:p>
          <a:p>
            <a:endParaRPr lang="en-GB" sz="1400" b="1" dirty="0" smtClean="0"/>
          </a:p>
          <a:p>
            <a:endParaRPr lang="en-GB" sz="1400" b="1"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833" y="5563924"/>
            <a:ext cx="977951" cy="120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0013" y="5659214"/>
            <a:ext cx="2016223" cy="1173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3255" y="4544749"/>
            <a:ext cx="1709737"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a:off x="7491403" y="501317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669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a:latin typeface="Berlin Sans FB Demi" panose="020E0802020502020306" pitchFamily="34" charset="0"/>
              </a:rPr>
              <a:t>Chemistry Knowledge Organiser</a:t>
            </a:r>
            <a:br>
              <a:rPr lang="en-GB" sz="1600" u="sng" dirty="0">
                <a:latin typeface="Berlin Sans FB Demi" panose="020E0802020502020306" pitchFamily="34" charset="0"/>
              </a:rPr>
            </a:br>
            <a:r>
              <a:rPr lang="en-GB" sz="1600" u="sng">
                <a:latin typeface="Berlin Sans FB Demi" panose="020E0802020502020306" pitchFamily="34" charset="0"/>
              </a:rPr>
              <a:t>Topic 9</a:t>
            </a:r>
            <a:r>
              <a:rPr lang="en-GB" sz="1600" u="sng" smtClean="0">
                <a:latin typeface="Berlin Sans FB Demi" panose="020E0802020502020306" pitchFamily="34" charset="0"/>
              </a:rPr>
              <a:t>: </a:t>
            </a:r>
            <a:r>
              <a:rPr lang="en-GB" sz="1600" u="sng" dirty="0">
                <a:latin typeface="Berlin Sans FB Demi" panose="020E0802020502020306" pitchFamily="34" charset="0"/>
              </a:rPr>
              <a:t>Structure, Bonding and Materials</a:t>
            </a:r>
          </a:p>
        </p:txBody>
      </p:sp>
      <p:graphicFrame>
        <p:nvGraphicFramePr>
          <p:cNvPr id="4" name="Table 3"/>
          <p:cNvGraphicFramePr>
            <a:graphicFrameLocks noGrp="1"/>
          </p:cNvGraphicFramePr>
          <p:nvPr>
            <p:extLst>
              <p:ext uri="{D42A27DB-BD31-4B8C-83A1-F6EECF244321}">
                <p14:modId xmlns:p14="http://schemas.microsoft.com/office/powerpoint/2010/main" val="4118240915"/>
              </p:ext>
            </p:extLst>
          </p:nvPr>
        </p:nvGraphicFramePr>
        <p:xfrm>
          <a:off x="5353976" y="116632"/>
          <a:ext cx="4310112" cy="1836400"/>
        </p:xfrm>
        <a:graphic>
          <a:graphicData uri="http://schemas.openxmlformats.org/drawingml/2006/table">
            <a:tbl>
              <a:tblPr firstRow="1" bandRow="1">
                <a:tableStyleId>{5940675A-B579-460E-94D1-54222C63F5DA}</a:tableStyleId>
              </a:tblPr>
              <a:tblGrid>
                <a:gridCol w="1069752"/>
                <a:gridCol w="3240360"/>
              </a:tblGrid>
              <a:tr h="144015">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4232">
                <a:tc>
                  <a:txBody>
                    <a:bodyPr/>
                    <a:lstStyle/>
                    <a:p>
                      <a:r>
                        <a:rPr lang="en-GB" sz="1000" dirty="0" smtClean="0"/>
                        <a:t>Ionic</a:t>
                      </a:r>
                      <a:r>
                        <a:rPr lang="en-GB" sz="1000" baseline="0" dirty="0" smtClean="0"/>
                        <a:t> Lattice</a:t>
                      </a:r>
                      <a:endParaRPr lang="en-GB" sz="1000" baseline="0" dirty="0"/>
                    </a:p>
                    <a:p>
                      <a:endParaRPr lang="en-GB" sz="1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a:t>
                      </a:r>
                      <a:r>
                        <a:rPr lang="en-GB" sz="1000" baseline="0" dirty="0" smtClean="0"/>
                        <a:t> regular 3D arrangement of ions in an ionic compound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7811">
                <a:tc>
                  <a:txBody>
                    <a:bodyPr/>
                    <a:lstStyle/>
                    <a:p>
                      <a:r>
                        <a:rPr lang="en-GB" sz="1000" dirty="0" smtClean="0"/>
                        <a:t>Giant </a:t>
                      </a:r>
                    </a:p>
                    <a:p>
                      <a:endParaRPr lang="en-GB"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dirty="0" smtClean="0"/>
                        <a:t>When the arrangement</a:t>
                      </a:r>
                      <a:r>
                        <a:rPr lang="en-GB" sz="1000" b="0" i="0" u="none" baseline="0" dirty="0" smtClean="0"/>
                        <a:t> of atoms is repeated may times, with large numbers of atoms or ions</a:t>
                      </a:r>
                      <a:endParaRPr lang="en-GB" sz="1000" b="0" i="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5848">
                <a:tc>
                  <a:txBody>
                    <a:bodyPr/>
                    <a:lstStyle/>
                    <a:p>
                      <a:r>
                        <a:rPr lang="en-GB" sz="1000" dirty="0" smtClean="0"/>
                        <a:t>Aqueous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When a substance is dissolved in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r>
                        <a:rPr lang="en-GB" sz="1000" dirty="0" smtClean="0"/>
                        <a:t>Empirical Formula</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simplest ratio</a:t>
                      </a:r>
                      <a:r>
                        <a:rPr lang="en-GB" sz="1000" baseline="0" dirty="0" smtClean="0"/>
                        <a:t> of atoms in a compound</a:t>
                      </a:r>
                      <a:endParaRPr lang="en-GB"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97392" y="862786"/>
            <a:ext cx="5256584" cy="5816977"/>
          </a:xfrm>
          <a:prstGeom prst="rect">
            <a:avLst/>
          </a:prstGeom>
          <a:noFill/>
          <a:ln w="19050">
            <a:solidFill>
              <a:schemeClr val="accent2"/>
            </a:solidFill>
          </a:ln>
        </p:spPr>
        <p:txBody>
          <a:bodyPr wrap="square" rtlCol="0">
            <a:spAutoFit/>
          </a:bodyPr>
          <a:lstStyle/>
          <a:p>
            <a:pPr algn="ctr"/>
            <a:r>
              <a:rPr lang="en-GB" sz="1400" b="1" dirty="0" smtClean="0"/>
              <a:t>Ionic Bonding- Models</a:t>
            </a:r>
          </a:p>
          <a:p>
            <a:r>
              <a:rPr lang="en-GB" sz="1200" dirty="0" smtClean="0"/>
              <a:t>There are a number of ways  we can represent ionic bonding all; of these have</a:t>
            </a:r>
            <a:r>
              <a:rPr lang="en-GB" sz="1200" b="1" dirty="0" smtClean="0"/>
              <a:t> advantages and limitations. </a:t>
            </a:r>
            <a:r>
              <a:rPr lang="en-GB" sz="1200" dirty="0" smtClean="0"/>
              <a:t>For example all the diagrams below show ways we can represent</a:t>
            </a:r>
            <a:r>
              <a:rPr lang="en-GB" sz="1200" b="1" dirty="0" smtClean="0"/>
              <a:t> sodium chloride</a:t>
            </a:r>
          </a:p>
          <a:p>
            <a:pPr marL="228600" indent="-228600">
              <a:buAutoNum type="arabicPeriod"/>
            </a:pPr>
            <a:r>
              <a:rPr lang="en-GB" sz="1200" b="1" dirty="0" smtClean="0"/>
              <a:t>Dot and cross diagrams- </a:t>
            </a:r>
            <a:r>
              <a:rPr lang="en-GB" sz="1200" dirty="0" smtClean="0"/>
              <a:t>These show clearly  how the electrons are transferred. It does not, however, show the 3D lattice structure of an ionic compound or that this is a giant compound.</a:t>
            </a:r>
          </a:p>
          <a:p>
            <a:pPr marL="228600" indent="-228600">
              <a:buAutoNum type="arabicPeriod"/>
            </a:pPr>
            <a:endParaRPr lang="en-GB" sz="1200" dirty="0"/>
          </a:p>
          <a:p>
            <a:pPr marL="228600" indent="-228600">
              <a:buAutoNum type="arabicPeriod"/>
            </a:pPr>
            <a:endParaRPr lang="en-GB" sz="1200" dirty="0" smtClean="0"/>
          </a:p>
          <a:p>
            <a:pPr marL="228600" indent="-228600">
              <a:buAutoNum type="arabicPeriod"/>
            </a:pPr>
            <a:endParaRPr lang="en-GB" sz="1200" dirty="0"/>
          </a:p>
          <a:p>
            <a:endParaRPr lang="en-GB" sz="1200" dirty="0"/>
          </a:p>
          <a:p>
            <a:endParaRPr lang="en-GB" sz="1200" dirty="0" smtClean="0"/>
          </a:p>
          <a:p>
            <a:endParaRPr lang="en-GB" sz="1200" dirty="0"/>
          </a:p>
          <a:p>
            <a:endParaRPr lang="en-GB" sz="1200" dirty="0" smtClean="0"/>
          </a:p>
          <a:p>
            <a:pPr marL="228600" indent="-228600">
              <a:buAutoNum type="arabicPeriod" startAt="2"/>
            </a:pPr>
            <a:r>
              <a:rPr lang="en-GB" sz="1200" b="1" dirty="0" smtClean="0"/>
              <a:t>2D ball and stick model of ionic bonding</a:t>
            </a:r>
          </a:p>
          <a:p>
            <a:r>
              <a:rPr lang="en-GB" sz="1200" b="1" dirty="0" smtClean="0"/>
              <a:t>      </a:t>
            </a:r>
            <a:r>
              <a:rPr lang="en-GB" sz="1200" dirty="0" smtClean="0"/>
              <a:t>This has the advantage of showing that electrostatic forces happen between      oppositely charged ions in an ionic compound. However, does not show the 3D structure of an ionic compound.</a:t>
            </a:r>
          </a:p>
          <a:p>
            <a:endParaRPr lang="en-GB" sz="1200" dirty="0"/>
          </a:p>
          <a:p>
            <a:endParaRPr lang="en-GB" sz="1200" dirty="0" smtClean="0"/>
          </a:p>
          <a:p>
            <a:endParaRPr lang="en-GB" sz="1200" dirty="0" smtClean="0"/>
          </a:p>
          <a:p>
            <a:endParaRPr lang="en-GB" sz="1200" dirty="0"/>
          </a:p>
          <a:p>
            <a:endParaRPr lang="en-GB" sz="1200" dirty="0" smtClean="0"/>
          </a:p>
          <a:p>
            <a:r>
              <a:rPr lang="en-GB" sz="1200" b="1" dirty="0" smtClean="0"/>
              <a:t>3. 3D Ball and Stick model of ionic bonding</a:t>
            </a:r>
          </a:p>
          <a:p>
            <a:r>
              <a:rPr lang="en-GB" sz="1200" dirty="0"/>
              <a:t> </a:t>
            </a:r>
            <a:r>
              <a:rPr lang="en-GB" sz="1200" dirty="0" smtClean="0"/>
              <a:t>     This clearly shows the 3D structure of the </a:t>
            </a:r>
            <a:r>
              <a:rPr lang="en-GB" sz="1200" b="1" dirty="0" smtClean="0"/>
              <a:t>ionic lattice </a:t>
            </a:r>
            <a:r>
              <a:rPr lang="en-GB" sz="1200" dirty="0" smtClean="0"/>
              <a:t>and how different        ions interact with other ions </a:t>
            </a:r>
            <a:r>
              <a:rPr lang="en-GB" sz="1200" b="1" dirty="0" smtClean="0"/>
              <a:t> in all directions </a:t>
            </a:r>
            <a:r>
              <a:rPr lang="en-GB" sz="1200" dirty="0" smtClean="0"/>
              <a:t>to create an ionic lattice.</a:t>
            </a:r>
          </a:p>
          <a:p>
            <a:pPr algn="ctr"/>
            <a:endParaRPr lang="en-GB" sz="1400" b="1" dirty="0"/>
          </a:p>
          <a:p>
            <a:pPr algn="ctr"/>
            <a:endParaRPr lang="en-GB" sz="1400" b="1" dirty="0" smtClean="0"/>
          </a:p>
          <a:p>
            <a:pPr algn="ctr"/>
            <a:endParaRPr lang="en-GB" sz="1400" b="1" dirty="0" smtClean="0"/>
          </a:p>
          <a:p>
            <a:pPr algn="ctr"/>
            <a:endParaRPr lang="en-GB" sz="1400" b="1" dirty="0" smtClean="0"/>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648" y="2420888"/>
            <a:ext cx="1728192" cy="1005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bbc.co.uk/staticarchive/79adeab969839ce1f6e868e80d6cccf378fd0820.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1952" y="4149080"/>
            <a:ext cx="942856" cy="9428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bc.co.uk/staticarchive/dd2e01ff3d11e002a6001c6917478558b78eb752.gif">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1614" y="5805264"/>
            <a:ext cx="1519972" cy="8553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57056" y="2115721"/>
            <a:ext cx="4279544" cy="1615827"/>
          </a:xfrm>
          <a:prstGeom prst="rect">
            <a:avLst/>
          </a:prstGeom>
          <a:noFill/>
          <a:ln w="19050">
            <a:solidFill>
              <a:schemeClr val="accent2"/>
            </a:solidFill>
          </a:ln>
        </p:spPr>
        <p:txBody>
          <a:bodyPr wrap="square" rtlCol="0">
            <a:spAutoFit/>
          </a:bodyPr>
          <a:lstStyle/>
          <a:p>
            <a:pPr algn="ctr"/>
            <a:r>
              <a:rPr lang="en-GB" sz="1100" b="1" dirty="0" smtClean="0"/>
              <a:t>Properties of Ionic compounds</a:t>
            </a:r>
            <a:endParaRPr lang="en-GB" sz="1100" b="1" dirty="0"/>
          </a:p>
          <a:p>
            <a:r>
              <a:rPr lang="en-GB" sz="1100" dirty="0" smtClean="0"/>
              <a:t>Ionic compounds have </a:t>
            </a:r>
            <a:r>
              <a:rPr lang="en-GB" sz="1100" b="1" dirty="0" smtClean="0"/>
              <a:t>high melting points, due to strong electrostatic  forces between the oppositely charged ions. </a:t>
            </a:r>
            <a:r>
              <a:rPr lang="en-GB" sz="1100" dirty="0" smtClean="0"/>
              <a:t>This means a lot of energy is required to break these bonds.</a:t>
            </a:r>
            <a:r>
              <a:rPr lang="en-GB" sz="1100" dirty="0"/>
              <a:t> </a:t>
            </a:r>
            <a:r>
              <a:rPr lang="en-GB" sz="1100" dirty="0" smtClean="0"/>
              <a:t>For example the melting point of sodium chloride is  801 </a:t>
            </a:r>
            <a:r>
              <a:rPr lang="en-GB" sz="1100" dirty="0"/>
              <a:t>°</a:t>
            </a:r>
            <a:r>
              <a:rPr lang="en-GB" sz="1100" dirty="0" smtClean="0"/>
              <a:t>C.</a:t>
            </a:r>
          </a:p>
          <a:p>
            <a:endParaRPr lang="en-GB" sz="1100" dirty="0"/>
          </a:p>
          <a:p>
            <a:r>
              <a:rPr lang="en-GB" sz="1100" dirty="0" smtClean="0"/>
              <a:t>Ionic compounds </a:t>
            </a:r>
            <a:r>
              <a:rPr lang="en-GB" sz="1100" b="1" dirty="0" smtClean="0"/>
              <a:t>do not conduct electricity </a:t>
            </a:r>
            <a:r>
              <a:rPr lang="en-GB" sz="1100" dirty="0" smtClean="0"/>
              <a:t>as a solid. They </a:t>
            </a:r>
            <a:r>
              <a:rPr lang="en-GB" sz="1100" b="1" dirty="0" smtClean="0"/>
              <a:t>do conduct electricity </a:t>
            </a:r>
            <a:r>
              <a:rPr lang="en-GB" sz="1100" dirty="0" smtClean="0"/>
              <a:t>if they are dissolved in water (aqueous) or in the liquid state. This is because the ions are free to move, carrying the electric charge.</a:t>
            </a:r>
          </a:p>
        </p:txBody>
      </p:sp>
      <p:sp>
        <p:nvSpPr>
          <p:cNvPr id="12" name="TextBox 11"/>
          <p:cNvSpPr txBox="1"/>
          <p:nvPr/>
        </p:nvSpPr>
        <p:spPr>
          <a:xfrm>
            <a:off x="5457056" y="3903599"/>
            <a:ext cx="4284009" cy="2631490"/>
          </a:xfrm>
          <a:prstGeom prst="rect">
            <a:avLst/>
          </a:prstGeom>
          <a:noFill/>
          <a:ln w="19050">
            <a:solidFill>
              <a:schemeClr val="accent2"/>
            </a:solidFill>
          </a:ln>
        </p:spPr>
        <p:txBody>
          <a:bodyPr wrap="square" rtlCol="0">
            <a:spAutoFit/>
          </a:bodyPr>
          <a:lstStyle/>
          <a:p>
            <a:pPr algn="ctr"/>
            <a:r>
              <a:rPr lang="en-GB" sz="1100" b="1" dirty="0" smtClean="0"/>
              <a:t>Empirical Formula of Ionic Compounds</a:t>
            </a:r>
            <a:endParaRPr lang="en-GB" sz="1100" b="1" dirty="0"/>
          </a:p>
          <a:p>
            <a:r>
              <a:rPr lang="en-GB" sz="1100" dirty="0" smtClean="0"/>
              <a:t>In sodium chloride, 1 sodium atom gives an electron to a chlorine atom, therefore the empirical formula is </a:t>
            </a:r>
            <a:r>
              <a:rPr lang="en-GB" sz="1100" dirty="0" err="1" smtClean="0"/>
              <a:t>NaCl</a:t>
            </a:r>
            <a:r>
              <a:rPr lang="en-GB" sz="1100" dirty="0" smtClean="0"/>
              <a:t>. However there are some examples where the ratio of atoms is not 1:1. For example when sodium bonds with oxygen, sodium only wants to lose one electron but oxygen needs to gain two. So you need two sodium atoms for every oxygen so the </a:t>
            </a:r>
            <a:r>
              <a:rPr lang="en-GB" sz="1100" b="1" dirty="0" smtClean="0"/>
              <a:t>empirical formula is Na</a:t>
            </a:r>
            <a:r>
              <a:rPr lang="en-GB" sz="1100" b="1" baseline="-25000" dirty="0" smtClean="0"/>
              <a:t>2</a:t>
            </a:r>
            <a:r>
              <a:rPr lang="en-GB" sz="1100" b="1" dirty="0" smtClean="0"/>
              <a:t>O. </a:t>
            </a:r>
          </a:p>
          <a:p>
            <a:endParaRPr lang="en-GB" sz="1100" b="1" dirty="0"/>
          </a:p>
          <a:p>
            <a:endParaRPr lang="en-GB" sz="1100" b="1" dirty="0" smtClean="0"/>
          </a:p>
          <a:p>
            <a:endParaRPr lang="en-GB" sz="1100" b="1" dirty="0" smtClean="0"/>
          </a:p>
          <a:p>
            <a:endParaRPr lang="en-GB" sz="1100" b="1" dirty="0"/>
          </a:p>
          <a:p>
            <a:endParaRPr lang="en-GB" sz="1100" b="1" dirty="0" smtClean="0"/>
          </a:p>
          <a:p>
            <a:endParaRPr lang="en-GB" sz="1100" b="1" dirty="0"/>
          </a:p>
          <a:p>
            <a:endParaRPr lang="en-GB" sz="1100" b="1" dirty="0" smtClean="0"/>
          </a:p>
          <a:p>
            <a:endParaRPr lang="en-GB" sz="1100" b="1" dirty="0"/>
          </a:p>
        </p:txBody>
      </p:sp>
      <p:pic>
        <p:nvPicPr>
          <p:cNvPr id="2056" name="Picture 8" descr="https://encrypted-tbn3.gstatic.com/images?q=tbn:ANd9GcQXjjCrAOf3Yjow8-7Z-escM84uOnt1ahYXrSBZfyW8rcSbLzZB">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2744" y="5379140"/>
            <a:ext cx="1224136" cy="91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646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a:latin typeface="Berlin Sans FB Demi" panose="020E0802020502020306" pitchFamily="34" charset="0"/>
              </a:rPr>
              <a:t>Chemistry Knowledge Organiser</a:t>
            </a:r>
            <a:br>
              <a:rPr lang="en-GB" sz="1600" u="sng" dirty="0">
                <a:latin typeface="Berlin Sans FB Demi" panose="020E0802020502020306" pitchFamily="34" charset="0"/>
              </a:rPr>
            </a:br>
            <a:r>
              <a:rPr lang="en-GB" sz="1600" u="sng">
                <a:latin typeface="Berlin Sans FB Demi" panose="020E0802020502020306" pitchFamily="34" charset="0"/>
              </a:rPr>
              <a:t>Topic 9</a:t>
            </a:r>
            <a:r>
              <a:rPr lang="en-GB" sz="1600" u="sng" smtClean="0">
                <a:latin typeface="Berlin Sans FB Demi" panose="020E0802020502020306" pitchFamily="34" charset="0"/>
              </a:rPr>
              <a:t>: </a:t>
            </a:r>
            <a:r>
              <a:rPr lang="en-GB" sz="1600" u="sng" dirty="0">
                <a:latin typeface="Berlin Sans FB Demi" panose="020E0802020502020306" pitchFamily="34" charset="0"/>
              </a:rPr>
              <a:t>Structure, Bonding and Materials</a:t>
            </a:r>
          </a:p>
        </p:txBody>
      </p:sp>
      <p:graphicFrame>
        <p:nvGraphicFramePr>
          <p:cNvPr id="4" name="Table 3"/>
          <p:cNvGraphicFramePr>
            <a:graphicFrameLocks noGrp="1"/>
          </p:cNvGraphicFramePr>
          <p:nvPr>
            <p:extLst>
              <p:ext uri="{D42A27DB-BD31-4B8C-83A1-F6EECF244321}">
                <p14:modId xmlns:p14="http://schemas.microsoft.com/office/powerpoint/2010/main" val="1416843760"/>
              </p:ext>
            </p:extLst>
          </p:nvPr>
        </p:nvGraphicFramePr>
        <p:xfrm>
          <a:off x="5353976" y="116632"/>
          <a:ext cx="4310112" cy="1512168"/>
        </p:xfrm>
        <a:graphic>
          <a:graphicData uri="http://schemas.openxmlformats.org/drawingml/2006/table">
            <a:tbl>
              <a:tblPr firstRow="1" bandRow="1">
                <a:tableStyleId>{5940675A-B579-460E-94D1-54222C63F5DA}</a:tableStyleId>
              </a:tblPr>
              <a:tblGrid>
                <a:gridCol w="1069752"/>
                <a:gridCol w="3240360"/>
              </a:tblGrid>
              <a:tr h="144015">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6759">
                <a:tc>
                  <a:txBody>
                    <a:bodyPr/>
                    <a:lstStyle/>
                    <a:p>
                      <a:r>
                        <a:rPr lang="en-GB" sz="1000" baseline="0" dirty="0" smtClean="0"/>
                        <a:t>Covalent Bonding</a:t>
                      </a:r>
                      <a:endParaRPr lang="en-GB" sz="1000" baseline="0" dirty="0"/>
                    </a:p>
                    <a:p>
                      <a:endParaRPr lang="en-GB" sz="10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Bonding</a:t>
                      </a:r>
                      <a:r>
                        <a:rPr lang="en-GB" sz="1000" baseline="0" dirty="0" smtClean="0"/>
                        <a:t> between 2 (or more) atoms where electrons are shared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7811">
                <a:tc>
                  <a:txBody>
                    <a:bodyPr/>
                    <a:lstStyle/>
                    <a:p>
                      <a:r>
                        <a:rPr lang="en-GB" sz="1000" dirty="0" smtClean="0"/>
                        <a:t>Molecule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dirty="0" smtClean="0"/>
                        <a:t>A substance which contains two or more covalently</a:t>
                      </a:r>
                      <a:r>
                        <a:rPr lang="en-GB" sz="1000" b="0" i="0" u="none" baseline="0" dirty="0" smtClean="0"/>
                        <a:t> </a:t>
                      </a:r>
                      <a:r>
                        <a:rPr lang="en-GB" sz="1000" b="0" i="0" u="none" dirty="0" smtClean="0"/>
                        <a:t> bonded atoms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448">
                <a:tc>
                  <a:txBody>
                    <a:bodyPr/>
                    <a:lstStyle/>
                    <a:p>
                      <a:r>
                        <a:rPr lang="en-GB" sz="1000" dirty="0" smtClean="0"/>
                        <a:t>Lone</a:t>
                      </a:r>
                      <a:r>
                        <a:rPr lang="en-GB" sz="1000" baseline="0" dirty="0" smtClean="0"/>
                        <a:t> Pair</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pair of electrons that are not</a:t>
                      </a:r>
                      <a:r>
                        <a:rPr lang="en-GB" sz="1000" baseline="0" dirty="0" smtClean="0"/>
                        <a:t> part of the covalent bond</a:t>
                      </a:r>
                      <a:endParaRPr lang="en-GB"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97392" y="862786"/>
            <a:ext cx="5256584" cy="5947782"/>
          </a:xfrm>
          <a:prstGeom prst="rect">
            <a:avLst/>
          </a:prstGeom>
          <a:noFill/>
          <a:ln w="19050">
            <a:solidFill>
              <a:schemeClr val="accent2"/>
            </a:solidFill>
          </a:ln>
        </p:spPr>
        <p:txBody>
          <a:bodyPr wrap="square" rtlCol="0">
            <a:spAutoFit/>
          </a:bodyPr>
          <a:lstStyle/>
          <a:p>
            <a:pPr algn="ctr"/>
            <a:r>
              <a:rPr lang="en-GB" sz="1400" b="1" dirty="0" smtClean="0"/>
              <a:t>Covalent Bonding</a:t>
            </a:r>
          </a:p>
          <a:p>
            <a:r>
              <a:rPr lang="en-GB" sz="1050" dirty="0" smtClean="0"/>
              <a:t>Covalent </a:t>
            </a:r>
            <a:r>
              <a:rPr lang="en-GB" sz="1050" dirty="0"/>
              <a:t>bonding occurs between </a:t>
            </a:r>
            <a:r>
              <a:rPr lang="en-GB" sz="1050" dirty="0" smtClean="0"/>
              <a:t>non metals. E</a:t>
            </a:r>
            <a:r>
              <a:rPr lang="en-GB" sz="1050" b="1" dirty="0" smtClean="0"/>
              <a:t>lectrons </a:t>
            </a:r>
            <a:r>
              <a:rPr lang="en-GB" sz="1050" b="1" dirty="0"/>
              <a:t>are shared between the atoms</a:t>
            </a:r>
            <a:r>
              <a:rPr lang="en-GB" sz="1050" dirty="0"/>
              <a:t>, so that they have a full outer shell.  Covalent bonds are strong and require a lot of energy to break. The simplest example is </a:t>
            </a:r>
            <a:r>
              <a:rPr lang="en-GB" sz="1050" dirty="0" smtClean="0"/>
              <a:t>hydrogen: </a:t>
            </a:r>
            <a:r>
              <a:rPr lang="en-GB" sz="1050" dirty="0"/>
              <a:t>both hydrogen atoms have </a:t>
            </a:r>
            <a:r>
              <a:rPr lang="en-GB" sz="1050" b="1" dirty="0"/>
              <a:t>one electron in their outer shell. Therefore both hydrogen atoms share one electron each, </a:t>
            </a:r>
            <a:r>
              <a:rPr lang="en-GB" sz="1050" dirty="0"/>
              <a:t>to give them both a full outer shell, we can show this bond on a dot and cross diagram.</a:t>
            </a:r>
          </a:p>
          <a:p>
            <a:pPr algn="ctr"/>
            <a:endParaRPr lang="en-GB" sz="1100" b="1" dirty="0" smtClean="0"/>
          </a:p>
          <a:p>
            <a:pPr algn="ctr"/>
            <a:endParaRPr lang="en-GB" sz="1100" b="1" dirty="0"/>
          </a:p>
          <a:p>
            <a:pPr algn="ctr"/>
            <a:endParaRPr lang="en-GB" sz="1100" b="1" dirty="0" smtClean="0"/>
          </a:p>
          <a:p>
            <a:pPr algn="ctr"/>
            <a:endParaRPr lang="en-GB" sz="1050" dirty="0"/>
          </a:p>
          <a:p>
            <a:r>
              <a:rPr lang="en-GB" sz="1050" dirty="0" smtClean="0"/>
              <a:t>When drawing  covalent molecules we use “dot cross diagrams” as we do with ionic compounds. It is important to represent the electrons on one atom with a dot and on the other atom with an X.</a:t>
            </a:r>
          </a:p>
          <a:p>
            <a:r>
              <a:rPr lang="en-GB" sz="1050" dirty="0" smtClean="0"/>
              <a:t>The first five examples, </a:t>
            </a:r>
            <a:r>
              <a:rPr lang="en-GB" sz="1050" b="1" dirty="0" smtClean="0"/>
              <a:t>hydrogen, chlorine, water, hydrogen chloride and ammonia (NH</a:t>
            </a:r>
            <a:r>
              <a:rPr lang="en-GB" sz="1050" b="1" baseline="-25000" dirty="0" smtClean="0"/>
              <a:t>3</a:t>
            </a:r>
            <a:r>
              <a:rPr lang="en-GB" sz="1050" b="1" dirty="0" smtClean="0"/>
              <a:t>)</a:t>
            </a:r>
            <a:r>
              <a:rPr lang="en-GB" sz="1050" dirty="0" smtClean="0"/>
              <a:t> all share one electron per atom in a to make a full outer shell of electrons on each atom.</a:t>
            </a:r>
            <a:endParaRPr lang="en-GB" sz="1050" dirty="0"/>
          </a:p>
          <a:p>
            <a:pPr marL="228600" indent="-228600">
              <a:buAutoNum type="arabicPeriod"/>
            </a:pPr>
            <a:endParaRPr lang="en-GB" sz="1200" dirty="0" smtClean="0"/>
          </a:p>
          <a:p>
            <a:pPr marL="228600" indent="-228600">
              <a:buFontTx/>
              <a:buAutoNum type="arabicPeriod"/>
            </a:pPr>
            <a:endParaRPr lang="en-GB" sz="1200" dirty="0"/>
          </a:p>
          <a:p>
            <a:pPr marL="228600" indent="-228600">
              <a:buAutoNum type="arabicPeriod"/>
            </a:pPr>
            <a:endParaRPr lang="en-GB" sz="1200" dirty="0"/>
          </a:p>
          <a:p>
            <a:pPr algn="ctr"/>
            <a:endParaRPr lang="en-GB" sz="1400" b="1" dirty="0"/>
          </a:p>
          <a:p>
            <a:pPr algn="ctr"/>
            <a:endParaRPr lang="en-GB" sz="1400" b="1" dirty="0" smtClean="0"/>
          </a:p>
          <a:p>
            <a:r>
              <a:rPr lang="en-GB" sz="1200" dirty="0" smtClean="0"/>
              <a:t>Some atoms need more than one electron to give them a full outer shell, for example oxygen needs 2 electrons to complete its outer shell. Oxygen therefore shares two electrons per atom to </a:t>
            </a:r>
            <a:r>
              <a:rPr lang="en-GB" sz="1200" b="1" dirty="0" smtClean="0"/>
              <a:t>make a double bond. </a:t>
            </a:r>
            <a:r>
              <a:rPr lang="en-GB" sz="1200" dirty="0" smtClean="0"/>
              <a:t>Nitrogen needs three electrons to complete its outer shell, this forms a triple bond between the two </a:t>
            </a:r>
            <a:r>
              <a:rPr lang="en-GB" sz="1200" b="1" dirty="0" smtClean="0"/>
              <a:t>nitrogen atoms, to make a nitrogen molecule.</a:t>
            </a:r>
          </a:p>
          <a:p>
            <a:pPr algn="ctr"/>
            <a:endParaRPr lang="en-GB" sz="1200" b="1" dirty="0" smtClean="0"/>
          </a:p>
          <a:p>
            <a:pPr algn="ctr"/>
            <a:endParaRPr lang="en-GB" sz="1200" b="1" dirty="0"/>
          </a:p>
          <a:p>
            <a:pPr algn="ctr"/>
            <a:endParaRPr lang="en-GB" sz="1400" b="1" dirty="0" smtClean="0"/>
          </a:p>
          <a:p>
            <a:pPr algn="ctr"/>
            <a:endParaRPr lang="en-GB" sz="1400" b="1" dirty="0"/>
          </a:p>
          <a:p>
            <a:pPr algn="ctr"/>
            <a:endParaRPr lang="en-GB" sz="1400" b="1" dirty="0"/>
          </a:p>
          <a:p>
            <a:pPr algn="ctr"/>
            <a:endParaRPr lang="en-GB" sz="1400" b="1" dirty="0"/>
          </a:p>
          <a:p>
            <a:pPr algn="ctr"/>
            <a:endParaRPr lang="en-GB" sz="1400" b="1" dirty="0" smtClean="0"/>
          </a:p>
        </p:txBody>
      </p:sp>
      <p:sp>
        <p:nvSpPr>
          <p:cNvPr id="9" name="TextBox 8"/>
          <p:cNvSpPr txBox="1"/>
          <p:nvPr/>
        </p:nvSpPr>
        <p:spPr>
          <a:xfrm>
            <a:off x="5385048" y="1700808"/>
            <a:ext cx="4350630" cy="1877437"/>
          </a:xfrm>
          <a:prstGeom prst="rect">
            <a:avLst/>
          </a:prstGeom>
          <a:noFill/>
          <a:ln w="19050">
            <a:solidFill>
              <a:schemeClr val="accent2"/>
            </a:solidFill>
          </a:ln>
        </p:spPr>
        <p:txBody>
          <a:bodyPr wrap="square" rtlCol="0">
            <a:spAutoFit/>
          </a:bodyPr>
          <a:lstStyle/>
          <a:p>
            <a:pPr algn="ctr"/>
            <a:r>
              <a:rPr lang="en-GB" sz="1200" b="1" dirty="0" smtClean="0"/>
              <a:t>The Nature of a Covalent Bond</a:t>
            </a:r>
          </a:p>
          <a:p>
            <a:r>
              <a:rPr lang="en-GB" sz="1200" dirty="0" smtClean="0"/>
              <a:t>Covalent bonds are strong because there is electrostatic attraction between the electrons in the covalent bond and the positively charged nucleus. This means a lot of energy is required to break a covalent bond.</a:t>
            </a:r>
          </a:p>
          <a:p>
            <a:endParaRPr lang="en-GB" sz="1400" dirty="0"/>
          </a:p>
          <a:p>
            <a:endParaRPr lang="en-GB" sz="1400" dirty="0" smtClean="0"/>
          </a:p>
          <a:p>
            <a:endParaRPr lang="en-GB" sz="1400" dirty="0"/>
          </a:p>
          <a:p>
            <a:endParaRPr lang="en-GB" sz="1400" dirty="0" smtClean="0"/>
          </a:p>
        </p:txBody>
      </p:sp>
      <p:sp>
        <p:nvSpPr>
          <p:cNvPr id="12" name="TextBox 11"/>
          <p:cNvSpPr txBox="1"/>
          <p:nvPr/>
        </p:nvSpPr>
        <p:spPr>
          <a:xfrm>
            <a:off x="5446975" y="3645024"/>
            <a:ext cx="4258553" cy="3062377"/>
          </a:xfrm>
          <a:prstGeom prst="rect">
            <a:avLst/>
          </a:prstGeom>
          <a:noFill/>
          <a:ln w="19050">
            <a:solidFill>
              <a:schemeClr val="accent2"/>
            </a:solidFill>
          </a:ln>
        </p:spPr>
        <p:txBody>
          <a:bodyPr wrap="square" rtlCol="0">
            <a:spAutoFit/>
          </a:bodyPr>
          <a:lstStyle/>
          <a:p>
            <a:pPr algn="ctr"/>
            <a:r>
              <a:rPr lang="en-GB" sz="1400" b="1" dirty="0" smtClean="0"/>
              <a:t>Properties of Simple Covalent Compounds</a:t>
            </a:r>
          </a:p>
          <a:p>
            <a:r>
              <a:rPr lang="en-GB" sz="1200" dirty="0" smtClean="0"/>
              <a:t>Simple covalent compounds have low melting points and are often gases at room temperature, for </a:t>
            </a:r>
            <a:r>
              <a:rPr lang="en-GB" sz="1200" b="1" dirty="0" smtClean="0"/>
              <a:t>example oxygen and carbon dioxide. </a:t>
            </a:r>
            <a:r>
              <a:rPr lang="en-GB" sz="1200" dirty="0" smtClean="0"/>
              <a:t>Although the covalent bonds between the atoms are strong, the </a:t>
            </a:r>
            <a:r>
              <a:rPr lang="en-GB" sz="1200" b="1" dirty="0" smtClean="0"/>
              <a:t>intermolecular forces between the molecules are weak. It is very important to remember that covalent bonds are strong but the intermolecular forces are weak . </a:t>
            </a:r>
            <a:r>
              <a:rPr lang="en-GB" sz="1200" dirty="0" smtClean="0"/>
              <a:t>This means that only a small amount of energy is required to overcome these weak forces.</a:t>
            </a:r>
            <a:endParaRPr lang="en-GB" sz="1200" dirty="0"/>
          </a:p>
          <a:p>
            <a:endParaRPr lang="en-GB" sz="1200" b="1" dirty="0"/>
          </a:p>
          <a:p>
            <a:endParaRPr lang="en-GB" sz="1200" b="1" dirty="0"/>
          </a:p>
          <a:p>
            <a:endParaRPr lang="en-GB" sz="1200" b="1" dirty="0"/>
          </a:p>
          <a:p>
            <a:endParaRPr lang="en-GB" sz="1200" b="1" dirty="0"/>
          </a:p>
          <a:p>
            <a:endParaRPr lang="en-GB" sz="1200" b="1" dirty="0"/>
          </a:p>
          <a:p>
            <a:endParaRPr lang="en-GB" sz="1200" b="1" dirty="0"/>
          </a:p>
          <a:p>
            <a:r>
              <a:rPr lang="en-GB" sz="1100" dirty="0" smtClean="0"/>
              <a:t>Please see the next page for more properties of covalent compounds.</a:t>
            </a:r>
            <a:endParaRPr lang="en-GB" sz="11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686" y="1907882"/>
            <a:ext cx="936022" cy="58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60" y="3547138"/>
            <a:ext cx="1118811" cy="699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www.fullmarks.org.za/Members/wllhea002/questions/A000124/00000002/N2.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0913" y="5444751"/>
            <a:ext cx="2040743" cy="108323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bbc.co.uk/staticarchive/54c0acdbd7a64c58a0d4cb6cf403f0db3909a605.gi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8471" y="3558444"/>
            <a:ext cx="1487591" cy="70837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www.bbc.co.uk/staticarchive/bdd7c0044c8cb249325cabd9eb190b204dcad6c6.gif">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6062" y="3507968"/>
            <a:ext cx="1291212" cy="76298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bbc.co.uk/staticarchive/b44b723c3e8c7d95fb927ac1bf56269c3c8bc454.gif">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7274" y="3507968"/>
            <a:ext cx="1153801" cy="7866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0.gstatic.com/images?q=tbn:ANd9GcTAJulhBFAc12mK1Ebjm5SC2mQbvOGcxeXXbDObUcJrDuLHiR_otFlBdk0">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8504" y="5589491"/>
            <a:ext cx="1524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hemhume.co.uk/ASCHEM/Unit%201/Ch3IMF/Images%203/covalent_attraction.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47850" y="2530919"/>
            <a:ext cx="1224136" cy="8980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http://www.gcsescience.com/Intermolecular-Force.gif">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81192" y="5301208"/>
            <a:ext cx="1929141" cy="101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422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a:latin typeface="Berlin Sans FB Demi" panose="020E0802020502020306" pitchFamily="34" charset="0"/>
              </a:rPr>
              <a:t>Chemistry Knowledge Organiser</a:t>
            </a:r>
            <a:br>
              <a:rPr lang="en-GB" sz="1600" u="sng" dirty="0">
                <a:latin typeface="Berlin Sans FB Demi" panose="020E0802020502020306" pitchFamily="34" charset="0"/>
              </a:rPr>
            </a:br>
            <a:r>
              <a:rPr lang="en-GB" sz="1600" u="sng">
                <a:latin typeface="Berlin Sans FB Demi" panose="020E0802020502020306" pitchFamily="34" charset="0"/>
              </a:rPr>
              <a:t>Topic 9</a:t>
            </a:r>
            <a:r>
              <a:rPr lang="en-GB" sz="1600" u="sng" smtClean="0">
                <a:latin typeface="Berlin Sans FB Demi" panose="020E0802020502020306" pitchFamily="34" charset="0"/>
              </a:rPr>
              <a:t>: </a:t>
            </a:r>
            <a:r>
              <a:rPr lang="en-GB" sz="1600" u="sng" dirty="0">
                <a:latin typeface="Berlin Sans FB Demi" panose="020E0802020502020306" pitchFamily="34" charset="0"/>
              </a:rPr>
              <a:t>Structure, Bonding and Materials</a:t>
            </a:r>
          </a:p>
        </p:txBody>
      </p:sp>
      <p:graphicFrame>
        <p:nvGraphicFramePr>
          <p:cNvPr id="4" name="Table 3"/>
          <p:cNvGraphicFramePr>
            <a:graphicFrameLocks noGrp="1"/>
          </p:cNvGraphicFramePr>
          <p:nvPr>
            <p:extLst>
              <p:ext uri="{D42A27DB-BD31-4B8C-83A1-F6EECF244321}">
                <p14:modId xmlns:p14="http://schemas.microsoft.com/office/powerpoint/2010/main" val="1169856656"/>
              </p:ext>
            </p:extLst>
          </p:nvPr>
        </p:nvGraphicFramePr>
        <p:xfrm>
          <a:off x="5353976" y="116632"/>
          <a:ext cx="4310112" cy="1561534"/>
        </p:xfrm>
        <a:graphic>
          <a:graphicData uri="http://schemas.openxmlformats.org/drawingml/2006/table">
            <a:tbl>
              <a:tblPr firstRow="1" bandRow="1">
                <a:tableStyleId>{5940675A-B579-460E-94D1-54222C63F5DA}</a:tableStyleId>
              </a:tblPr>
              <a:tblGrid>
                <a:gridCol w="1069752"/>
                <a:gridCol w="3240360"/>
              </a:tblGrid>
              <a:tr h="144015">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6759">
                <a:tc>
                  <a:txBody>
                    <a:bodyPr/>
                    <a:lstStyle/>
                    <a:p>
                      <a:r>
                        <a:rPr lang="en-GB" sz="900" baseline="0" dirty="0" smtClean="0"/>
                        <a:t>Polymer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a:t>
                      </a:r>
                      <a:r>
                        <a:rPr lang="en-GB" sz="1000" baseline="0" dirty="0" smtClean="0"/>
                        <a:t> very large molecule, made from monomers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7811">
                <a:tc>
                  <a:txBody>
                    <a:bodyPr/>
                    <a:lstStyle/>
                    <a:p>
                      <a:r>
                        <a:rPr lang="en-GB" sz="900" dirty="0" smtClean="0"/>
                        <a:t>Repeating Unit</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dirty="0" smtClean="0"/>
                        <a:t>The shortest repeating</a:t>
                      </a:r>
                      <a:r>
                        <a:rPr lang="en-GB" sz="1000" b="0" i="0" u="none" baseline="0" dirty="0" smtClean="0"/>
                        <a:t> section of a polymer</a:t>
                      </a:r>
                      <a:endParaRPr lang="en-GB" sz="1000" b="0" i="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3124">
                <a:tc>
                  <a:txBody>
                    <a:bodyPr/>
                    <a:lstStyle/>
                    <a:p>
                      <a:r>
                        <a:rPr lang="en-GB" sz="900" dirty="0" smtClean="0"/>
                        <a:t>Intermolecular</a:t>
                      </a:r>
                      <a:r>
                        <a:rPr lang="en-GB" sz="900" baseline="0" dirty="0" smtClean="0"/>
                        <a:t> Forces</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force of attraction between two molecules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97392" y="862786"/>
            <a:ext cx="5256584" cy="3985706"/>
          </a:xfrm>
          <a:prstGeom prst="rect">
            <a:avLst/>
          </a:prstGeom>
          <a:noFill/>
          <a:ln w="19050">
            <a:solidFill>
              <a:schemeClr val="accent2"/>
            </a:solidFill>
          </a:ln>
        </p:spPr>
        <p:txBody>
          <a:bodyPr wrap="square" rtlCol="0">
            <a:spAutoFit/>
          </a:bodyPr>
          <a:lstStyle/>
          <a:p>
            <a:pPr algn="ctr"/>
            <a:r>
              <a:rPr lang="en-GB" sz="1100" b="1" dirty="0" smtClean="0"/>
              <a:t>Properties of Covalent Compounds-Continued</a:t>
            </a:r>
          </a:p>
          <a:p>
            <a:r>
              <a:rPr lang="en-GB" sz="1050" dirty="0" smtClean="0"/>
              <a:t>The size of the intermolecular force between molecules increases as the molecules get larger. This is because a force called the van </a:t>
            </a:r>
            <a:r>
              <a:rPr lang="en-GB" sz="1050" dirty="0"/>
              <a:t>d</a:t>
            </a:r>
            <a:r>
              <a:rPr lang="en-GB" sz="1050" dirty="0" smtClean="0"/>
              <a:t>er Waals force increases (you do not need to know that for GCSE). For example as you go down group 7, the boiling points increase because </a:t>
            </a:r>
            <a:r>
              <a:rPr lang="en-GB" sz="1050" b="1" dirty="0" smtClean="0"/>
              <a:t>the molecules get larger</a:t>
            </a:r>
            <a:r>
              <a:rPr lang="en-GB" sz="1050" dirty="0" smtClean="0"/>
              <a:t>.</a:t>
            </a:r>
          </a:p>
          <a:p>
            <a:endParaRPr lang="en-GB" sz="1050" dirty="0"/>
          </a:p>
          <a:p>
            <a:r>
              <a:rPr lang="en-GB" sz="1050" dirty="0" smtClean="0"/>
              <a:t>As you can see from the graph below, the boiling point of fluorine is -188°C and is therefore a gas at room temperature, whereas the melting point of astatine is 302°C and is therefore a solid at room temperature. This is because the intermolecular forces between the larger astatine molecules are larger than between the </a:t>
            </a:r>
            <a:r>
              <a:rPr lang="en-GB" sz="1050" b="1" dirty="0" smtClean="0"/>
              <a:t>smaller fluorine molecules.</a:t>
            </a:r>
            <a:endParaRPr lang="en-GB" sz="1050" b="1" dirty="0"/>
          </a:p>
          <a:p>
            <a:endParaRPr lang="en-GB" sz="1050" dirty="0" smtClean="0"/>
          </a:p>
          <a:p>
            <a:endParaRPr lang="en-GB" sz="1050" dirty="0"/>
          </a:p>
          <a:p>
            <a:endParaRPr lang="en-GB" sz="1050" dirty="0" smtClean="0"/>
          </a:p>
          <a:p>
            <a:endParaRPr lang="en-GB" sz="1050" dirty="0"/>
          </a:p>
          <a:p>
            <a:endParaRPr lang="en-GB" sz="1050" dirty="0" smtClean="0"/>
          </a:p>
          <a:p>
            <a:endParaRPr lang="en-GB" sz="1050" dirty="0"/>
          </a:p>
          <a:p>
            <a:endParaRPr lang="en-GB" sz="1050" dirty="0" smtClean="0"/>
          </a:p>
          <a:p>
            <a:endParaRPr lang="en-GB" sz="1050" dirty="0"/>
          </a:p>
          <a:p>
            <a:endParaRPr lang="en-GB" sz="1050" dirty="0" smtClean="0"/>
          </a:p>
          <a:p>
            <a:endParaRPr lang="en-GB" sz="1050" dirty="0"/>
          </a:p>
          <a:p>
            <a:r>
              <a:rPr lang="en-GB" sz="1050" dirty="0" smtClean="0"/>
              <a:t>As well as having low melting points, covalent compounds </a:t>
            </a:r>
            <a:r>
              <a:rPr lang="en-GB" sz="1050" b="1" dirty="0" smtClean="0"/>
              <a:t>do not conduct electricity. T</a:t>
            </a:r>
            <a:r>
              <a:rPr lang="en-GB" sz="1050" dirty="0" smtClean="0"/>
              <a:t>his is because they have no free electrons or ions and therefore there is nothing to carry the electric charge</a:t>
            </a:r>
            <a:r>
              <a:rPr lang="en-GB" sz="1050" b="1" dirty="0" smtClean="0"/>
              <a:t>. </a:t>
            </a:r>
            <a:r>
              <a:rPr lang="en-GB" sz="1050" dirty="0" smtClean="0"/>
              <a:t>Remember pure water does not conduct electricity, only when it has ions dissolved in it will it conduct</a:t>
            </a:r>
            <a:r>
              <a:rPr lang="en-GB" sz="1100" dirty="0" smtClean="0"/>
              <a:t>.</a:t>
            </a:r>
          </a:p>
        </p:txBody>
      </p:sp>
      <p:sp>
        <p:nvSpPr>
          <p:cNvPr id="9" name="TextBox 8"/>
          <p:cNvSpPr txBox="1"/>
          <p:nvPr/>
        </p:nvSpPr>
        <p:spPr>
          <a:xfrm>
            <a:off x="167644" y="4863585"/>
            <a:ext cx="9465876" cy="1846659"/>
          </a:xfrm>
          <a:prstGeom prst="rect">
            <a:avLst/>
          </a:prstGeom>
          <a:noFill/>
          <a:ln w="19050">
            <a:solidFill>
              <a:schemeClr val="accent2"/>
            </a:solidFill>
          </a:ln>
        </p:spPr>
        <p:txBody>
          <a:bodyPr wrap="square" rtlCol="0">
            <a:spAutoFit/>
          </a:bodyPr>
          <a:lstStyle/>
          <a:p>
            <a:pPr algn="ctr"/>
            <a:r>
              <a:rPr lang="en-GB" sz="1200" b="1" dirty="0" smtClean="0"/>
              <a:t>Polymers</a:t>
            </a:r>
          </a:p>
          <a:p>
            <a:r>
              <a:rPr lang="en-GB" sz="1200" dirty="0" smtClean="0"/>
              <a:t>Polymers are large covalent compounds which can be many thousands of atoms in length. They are made from small molecules known as </a:t>
            </a:r>
            <a:r>
              <a:rPr lang="en-GB" sz="1200" b="1" dirty="0" smtClean="0"/>
              <a:t>monomers. </a:t>
            </a:r>
            <a:r>
              <a:rPr lang="en-GB" sz="1200" dirty="0" smtClean="0"/>
              <a:t>Rather than drawing out all the atoms in a polymer we </a:t>
            </a:r>
            <a:r>
              <a:rPr lang="en-GB" sz="1200" dirty="0"/>
              <a:t>d</a:t>
            </a:r>
            <a:r>
              <a:rPr lang="en-GB" sz="1200" dirty="0" smtClean="0"/>
              <a:t>raw a </a:t>
            </a:r>
            <a:r>
              <a:rPr lang="en-GB" sz="1200" b="1" dirty="0" smtClean="0"/>
              <a:t>repeating unit </a:t>
            </a:r>
            <a:r>
              <a:rPr lang="en-GB" sz="1200" dirty="0" smtClean="0"/>
              <a:t>which is the structure of the monomer in square brackets, with a n representing a very large number of atoms. Polymers have higher melting points than smaller covalent compounds like carbon dioxide as the intermolecular bonds are stronger. However the bonds are not as strong as they are in ionic or giant covalent compounds so the melting points are lower than those compounds.</a:t>
            </a:r>
            <a:endParaRPr lang="en-GB" sz="1400" dirty="0"/>
          </a:p>
          <a:p>
            <a:endParaRPr lang="en-GB" sz="1400" dirty="0" smtClean="0"/>
          </a:p>
          <a:p>
            <a:endParaRPr lang="en-GB" sz="1400" dirty="0"/>
          </a:p>
          <a:p>
            <a:endParaRPr lang="en-GB" sz="1400" dirty="0" smtClean="0"/>
          </a:p>
        </p:txBody>
      </p:sp>
      <p:sp>
        <p:nvSpPr>
          <p:cNvPr id="12" name="TextBox 11"/>
          <p:cNvSpPr txBox="1"/>
          <p:nvPr/>
        </p:nvSpPr>
        <p:spPr>
          <a:xfrm>
            <a:off x="5377401" y="1713236"/>
            <a:ext cx="4400135" cy="3062377"/>
          </a:xfrm>
          <a:prstGeom prst="rect">
            <a:avLst/>
          </a:prstGeom>
          <a:noFill/>
          <a:ln w="19050">
            <a:solidFill>
              <a:schemeClr val="accent2"/>
            </a:solidFill>
          </a:ln>
        </p:spPr>
        <p:txBody>
          <a:bodyPr wrap="square" rtlCol="0">
            <a:spAutoFit/>
          </a:bodyPr>
          <a:lstStyle/>
          <a:p>
            <a:pPr algn="ctr"/>
            <a:r>
              <a:rPr lang="en-GB" sz="900" b="1" dirty="0" smtClean="0"/>
              <a:t>Representing Covalent Compounds</a:t>
            </a:r>
          </a:p>
          <a:p>
            <a:r>
              <a:rPr lang="en-GB" sz="900" dirty="0" smtClean="0"/>
              <a:t>Like </a:t>
            </a:r>
            <a:r>
              <a:rPr lang="en-GB" sz="900" dirty="0"/>
              <a:t>i</a:t>
            </a:r>
            <a:r>
              <a:rPr lang="en-GB" sz="900" dirty="0" smtClean="0"/>
              <a:t>onic compounds, there are variety of ways that scientists use to represent covalent compounds</a:t>
            </a:r>
            <a:r>
              <a:rPr lang="en-GB" sz="900" b="1" dirty="0" smtClean="0"/>
              <a:t>.</a:t>
            </a:r>
          </a:p>
          <a:p>
            <a:pPr marL="228600" indent="-228600">
              <a:buAutoNum type="arabicPeriod"/>
            </a:pPr>
            <a:r>
              <a:rPr lang="en-GB" sz="900" b="1" dirty="0" smtClean="0"/>
              <a:t>Dot cross diagram</a:t>
            </a:r>
          </a:p>
          <a:p>
            <a:pPr marL="228600" indent="-228600">
              <a:buAutoNum type="arabicPeriod"/>
            </a:pPr>
            <a:endParaRPr lang="en-GB" sz="900" b="1" dirty="0"/>
          </a:p>
          <a:p>
            <a:pPr marL="228600" indent="-228600">
              <a:buAutoNum type="arabicPeriod"/>
            </a:pPr>
            <a:endParaRPr lang="en-GB" sz="900" b="1" dirty="0" smtClean="0"/>
          </a:p>
          <a:p>
            <a:pPr marL="228600" indent="-228600">
              <a:buAutoNum type="arabicPeriod"/>
            </a:pPr>
            <a:endParaRPr lang="en-GB" sz="900" b="1" dirty="0"/>
          </a:p>
          <a:p>
            <a:pPr marL="228600" indent="-228600">
              <a:buAutoNum type="arabicPeriod"/>
            </a:pPr>
            <a:endParaRPr lang="en-GB" sz="900" b="1" dirty="0" smtClean="0"/>
          </a:p>
          <a:p>
            <a:pPr marL="228600" indent="-228600">
              <a:buAutoNum type="arabicPeriod"/>
            </a:pPr>
            <a:endParaRPr lang="en-GB" sz="900" dirty="0"/>
          </a:p>
          <a:p>
            <a:r>
              <a:rPr lang="en-GB" sz="900" dirty="0" smtClean="0"/>
              <a:t>There are two dot cross representations of ammonia shown above. The advantages of these diagrams are that it is very clear, which electrons are used in bonding and which are lone pairs. However it does not show the 3D  structure of the molecule and this can be extremely important for scientists.</a:t>
            </a:r>
            <a:endParaRPr lang="en-GB" sz="900" b="1" dirty="0" smtClean="0"/>
          </a:p>
          <a:p>
            <a:r>
              <a:rPr lang="en-GB" sz="900" b="1" dirty="0" smtClean="0"/>
              <a:t>2. Ball and stick model</a:t>
            </a:r>
            <a:endParaRPr lang="en-GB" sz="900" b="1" dirty="0"/>
          </a:p>
          <a:p>
            <a:endParaRPr lang="en-GB" sz="1000" b="1" dirty="0"/>
          </a:p>
          <a:p>
            <a:endParaRPr lang="en-GB" sz="1000" b="1" dirty="0" smtClean="0"/>
          </a:p>
          <a:p>
            <a:endParaRPr lang="en-GB" sz="1000" b="1" dirty="0"/>
          </a:p>
          <a:p>
            <a:endParaRPr lang="en-GB" sz="1000" dirty="0" smtClean="0"/>
          </a:p>
          <a:p>
            <a:r>
              <a:rPr lang="en-GB" sz="900" dirty="0" smtClean="0"/>
              <a:t>A ball and stick diagram can either be 2D or 3D. While the 2D version clearly shows which atoms are bonded together, the 3D version gives the scientist more information about the 3D shape and the angles between the bonds of the molecule.</a:t>
            </a:r>
            <a:endParaRPr lang="en-GB" sz="900" dirty="0"/>
          </a:p>
        </p:txBody>
      </p:sp>
      <p:pic>
        <p:nvPicPr>
          <p:cNvPr id="2050" name="Picture 2" descr="http://www.bbc.co.uk/staticarchive/b29cdc912b1ef66f63786d82990c3fddbb983873.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640" y="2564904"/>
            <a:ext cx="2629361" cy="15402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3120" y="2343504"/>
            <a:ext cx="1008112" cy="68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7058" y="3552984"/>
            <a:ext cx="1605136" cy="687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1839" y="2069794"/>
            <a:ext cx="808140" cy="631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descr="http://vignette2.wikia.nocookie.net/halo/images/1/1b/Ammonia.png/revision/latest?cb=20110425121306">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07416" y="3695532"/>
            <a:ext cx="429759" cy="50106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s://encrypted-tbn1.gstatic.com/images?q=tbn:ANd9GcRjlUrU30W71yk5Z_FvYEWBqudU6_61EEvTnKHxhBw4alLoU4PL">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2001" y="5930746"/>
            <a:ext cx="2384004" cy="778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192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a:latin typeface="Berlin Sans FB Demi" panose="020E0802020502020306" pitchFamily="34" charset="0"/>
              </a:rPr>
              <a:t>Chemistry Knowledge Organiser</a:t>
            </a:r>
            <a:br>
              <a:rPr lang="en-GB" sz="1600" u="sng" dirty="0">
                <a:latin typeface="Berlin Sans FB Demi" panose="020E0802020502020306" pitchFamily="34" charset="0"/>
              </a:rPr>
            </a:br>
            <a:r>
              <a:rPr lang="en-GB" sz="1600" u="sng">
                <a:latin typeface="Berlin Sans FB Demi" panose="020E0802020502020306" pitchFamily="34" charset="0"/>
              </a:rPr>
              <a:t>Topic 9</a:t>
            </a:r>
            <a:r>
              <a:rPr lang="en-GB" sz="1600" u="sng" smtClean="0">
                <a:latin typeface="Berlin Sans FB Demi" panose="020E0802020502020306" pitchFamily="34" charset="0"/>
              </a:rPr>
              <a:t>: </a:t>
            </a:r>
            <a:r>
              <a:rPr lang="en-GB" sz="1600" u="sng" dirty="0">
                <a:latin typeface="Berlin Sans FB Demi" panose="020E0802020502020306" pitchFamily="34" charset="0"/>
              </a:rPr>
              <a:t>Structure, Bonding and Materials</a:t>
            </a:r>
          </a:p>
        </p:txBody>
      </p:sp>
      <p:graphicFrame>
        <p:nvGraphicFramePr>
          <p:cNvPr id="4" name="Table 3"/>
          <p:cNvGraphicFramePr>
            <a:graphicFrameLocks noGrp="1"/>
          </p:cNvGraphicFramePr>
          <p:nvPr>
            <p:extLst>
              <p:ext uri="{D42A27DB-BD31-4B8C-83A1-F6EECF244321}">
                <p14:modId xmlns:p14="http://schemas.microsoft.com/office/powerpoint/2010/main" val="2365709016"/>
              </p:ext>
            </p:extLst>
          </p:nvPr>
        </p:nvGraphicFramePr>
        <p:xfrm>
          <a:off x="5353976" y="116632"/>
          <a:ext cx="4310112" cy="2012082"/>
        </p:xfrm>
        <a:graphic>
          <a:graphicData uri="http://schemas.openxmlformats.org/drawingml/2006/table">
            <a:tbl>
              <a:tblPr firstRow="1" bandRow="1">
                <a:tableStyleId>{5940675A-B579-460E-94D1-54222C63F5DA}</a:tableStyleId>
              </a:tblPr>
              <a:tblGrid>
                <a:gridCol w="1069752"/>
                <a:gridCol w="3240360"/>
              </a:tblGrid>
              <a:tr h="227413">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8682">
                <a:tc>
                  <a:txBody>
                    <a:bodyPr/>
                    <a:lstStyle/>
                    <a:p>
                      <a:r>
                        <a:rPr lang="en-GB" sz="1000" baseline="0" dirty="0" smtClean="0"/>
                        <a:t>Giant Covalent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smtClean="0">
                          <a:solidFill>
                            <a:schemeClr val="tx1"/>
                          </a:solidFill>
                          <a:effectLst/>
                          <a:latin typeface="+mn-lt"/>
                          <a:ea typeface="+mn-ea"/>
                          <a:cs typeface="+mn-cs"/>
                        </a:rPr>
                        <a:t>Giant covalent structures contain a lot of non-metal atoms, each joined to adjacent atoms by covalent</a:t>
                      </a:r>
                      <a:r>
                        <a:rPr lang="en-GB" sz="1000" kern="1200" baseline="0" dirty="0" smtClean="0">
                          <a:solidFill>
                            <a:schemeClr val="tx1"/>
                          </a:solidFill>
                          <a:effectLst/>
                          <a:latin typeface="+mn-lt"/>
                          <a:ea typeface="+mn-ea"/>
                          <a:cs typeface="+mn-cs"/>
                        </a:rPr>
                        <a:t> bonds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2358">
                <a:tc>
                  <a:txBody>
                    <a:bodyPr/>
                    <a:lstStyle/>
                    <a:p>
                      <a:r>
                        <a:rPr lang="en-GB" sz="1000" dirty="0" smtClean="0"/>
                        <a:t>Delocalised electron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dirty="0" smtClean="0"/>
                        <a:t>An electron that is not attached to</a:t>
                      </a:r>
                      <a:r>
                        <a:rPr lang="en-GB" sz="1000" b="0" i="0" u="none" baseline="0" dirty="0" smtClean="0"/>
                        <a:t> an atom</a:t>
                      </a:r>
                      <a:endParaRPr lang="en-GB" sz="1000" b="0" i="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7881">
                <a:tc>
                  <a:txBody>
                    <a:bodyPr/>
                    <a:lstStyle/>
                    <a:p>
                      <a:r>
                        <a:rPr lang="en-GB" sz="1000" dirty="0" smtClean="0"/>
                        <a:t>Allotrope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Different</a:t>
                      </a:r>
                      <a:r>
                        <a:rPr lang="en-GB" sz="1000" baseline="0" dirty="0" smtClean="0"/>
                        <a:t> forms of the same element for example diamond and graphite are allotropes of carbon</a:t>
                      </a:r>
                      <a:endParaRPr lang="en-GB"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7881">
                <a:tc>
                  <a:txBody>
                    <a:bodyPr/>
                    <a:lstStyle/>
                    <a:p>
                      <a:r>
                        <a:rPr lang="en-GB" sz="1000" dirty="0" smtClean="0"/>
                        <a:t>Macromolecule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molecule</a:t>
                      </a:r>
                      <a:r>
                        <a:rPr lang="en-GB" sz="1000" baseline="0" dirty="0" smtClean="0"/>
                        <a:t> which contains many atoms</a:t>
                      </a:r>
                      <a:endParaRPr lang="en-GB"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97392" y="862786"/>
            <a:ext cx="5215648" cy="1292662"/>
          </a:xfrm>
          <a:prstGeom prst="rect">
            <a:avLst/>
          </a:prstGeom>
          <a:noFill/>
          <a:ln w="19050">
            <a:solidFill>
              <a:schemeClr val="accent2"/>
            </a:solidFill>
          </a:ln>
        </p:spPr>
        <p:txBody>
          <a:bodyPr wrap="square" rtlCol="0">
            <a:spAutoFit/>
          </a:bodyPr>
          <a:lstStyle/>
          <a:p>
            <a:pPr algn="ctr"/>
            <a:r>
              <a:rPr lang="en-GB" sz="1200" b="1" dirty="0" smtClean="0"/>
              <a:t>Giant Covalent Compounds</a:t>
            </a:r>
          </a:p>
          <a:p>
            <a:r>
              <a:rPr lang="en-GB" sz="1100" dirty="0" smtClean="0"/>
              <a:t>In a giant covalent structure all atoms are bonded to each other by strong covalent bonds. Giant </a:t>
            </a:r>
            <a:r>
              <a:rPr lang="en-GB" sz="1100" dirty="0"/>
              <a:t>covalent compounds have a </a:t>
            </a:r>
            <a:r>
              <a:rPr lang="en-GB" sz="1100" b="1" dirty="0"/>
              <a:t>high melting point </a:t>
            </a:r>
            <a:r>
              <a:rPr lang="en-GB" sz="1100" dirty="0"/>
              <a:t>because many strong covalent bonds need to be broken and this requires a lot of </a:t>
            </a:r>
            <a:r>
              <a:rPr lang="en-GB" sz="1100" dirty="0" smtClean="0"/>
              <a:t>energy.</a:t>
            </a:r>
            <a:endParaRPr lang="en-GB" sz="1100" dirty="0"/>
          </a:p>
          <a:p>
            <a:endParaRPr lang="en-GB" sz="1100" dirty="0"/>
          </a:p>
          <a:p>
            <a:r>
              <a:rPr lang="en-GB" sz="1100" dirty="0" smtClean="0"/>
              <a:t>There are three examples you need to know, diamond, graphite and silica (see table below)</a:t>
            </a:r>
          </a:p>
        </p:txBody>
      </p:sp>
      <p:sp>
        <p:nvSpPr>
          <p:cNvPr id="9" name="TextBox 8"/>
          <p:cNvSpPr txBox="1"/>
          <p:nvPr/>
        </p:nvSpPr>
        <p:spPr>
          <a:xfrm>
            <a:off x="97392" y="5239492"/>
            <a:ext cx="9465876" cy="1461939"/>
          </a:xfrm>
          <a:prstGeom prst="rect">
            <a:avLst/>
          </a:prstGeom>
          <a:noFill/>
          <a:ln w="19050">
            <a:solidFill>
              <a:schemeClr val="accent2"/>
            </a:solidFill>
          </a:ln>
        </p:spPr>
        <p:txBody>
          <a:bodyPr wrap="square" rtlCol="0">
            <a:spAutoFit/>
          </a:bodyPr>
          <a:lstStyle/>
          <a:p>
            <a:pPr algn="ctr"/>
            <a:r>
              <a:rPr lang="en-GB" sz="1100" b="1" dirty="0" smtClean="0"/>
              <a:t>Graphene and Fullerenes</a:t>
            </a:r>
            <a:endParaRPr lang="en-GB" sz="1100" b="1" dirty="0"/>
          </a:p>
          <a:p>
            <a:r>
              <a:rPr lang="en-GB" sz="1100" dirty="0" smtClean="0"/>
              <a:t>There are other forms of carbon which have been discovered recently: </a:t>
            </a:r>
            <a:r>
              <a:rPr lang="en-GB" sz="1100" b="1" dirty="0" smtClean="0"/>
              <a:t>graphene is a single layer of graphite </a:t>
            </a:r>
            <a:r>
              <a:rPr lang="en-GB" sz="1100" dirty="0" smtClean="0"/>
              <a:t>so it is 1 atom thick. Fullerenes are molecules of carbon with hollow shapes. The most famous example is Buckminsterfullerene (C</a:t>
            </a:r>
            <a:r>
              <a:rPr lang="en-GB" sz="1100" baseline="-25000" dirty="0" smtClean="0"/>
              <a:t>60</a:t>
            </a:r>
            <a:r>
              <a:rPr lang="en-GB" sz="1100" dirty="0" smtClean="0"/>
              <a:t>). Fullerenes have use in drug delivery and as catalysts. Carbon nanotubes are cylinder shaped fullerenes, these are strong and are excellent conductors of both </a:t>
            </a:r>
            <a:r>
              <a:rPr lang="en-GB" sz="1100" b="1" dirty="0" smtClean="0"/>
              <a:t>heat and electricity</a:t>
            </a:r>
            <a:r>
              <a:rPr lang="en-GB" sz="1400" b="1" dirty="0" smtClean="0"/>
              <a:t>.</a:t>
            </a:r>
            <a:endParaRPr lang="en-GB" sz="1400" b="1" dirty="0"/>
          </a:p>
          <a:p>
            <a:endParaRPr lang="en-GB" sz="1400" b="1" dirty="0" smtClean="0"/>
          </a:p>
          <a:p>
            <a:endParaRPr lang="en-GB" sz="1400" b="1" dirty="0"/>
          </a:p>
          <a:p>
            <a:endParaRPr lang="en-GB" sz="1400" b="1" dirty="0" smtClean="0"/>
          </a:p>
        </p:txBody>
      </p:sp>
      <p:graphicFrame>
        <p:nvGraphicFramePr>
          <p:cNvPr id="5" name="Table 4"/>
          <p:cNvGraphicFramePr>
            <a:graphicFrameLocks noGrp="1"/>
          </p:cNvGraphicFramePr>
          <p:nvPr>
            <p:extLst>
              <p:ext uri="{D42A27DB-BD31-4B8C-83A1-F6EECF244321}">
                <p14:modId xmlns:p14="http://schemas.microsoft.com/office/powerpoint/2010/main" val="3110296832"/>
              </p:ext>
            </p:extLst>
          </p:nvPr>
        </p:nvGraphicFramePr>
        <p:xfrm>
          <a:off x="107171" y="2263220"/>
          <a:ext cx="8954699" cy="2981506"/>
        </p:xfrm>
        <a:graphic>
          <a:graphicData uri="http://schemas.openxmlformats.org/drawingml/2006/table">
            <a:tbl>
              <a:tblPr firstRow="1" bandRow="1">
                <a:tableStyleId>{5940675A-B579-460E-94D1-54222C63F5DA}</a:tableStyleId>
              </a:tblPr>
              <a:tblGrid>
                <a:gridCol w="1725894"/>
                <a:gridCol w="2069043"/>
                <a:gridCol w="2688065"/>
                <a:gridCol w="2471697"/>
              </a:tblGrid>
              <a:tr h="329746">
                <a:tc>
                  <a:txBody>
                    <a:bodyPr/>
                    <a:lstStyle/>
                    <a:p>
                      <a:r>
                        <a:rPr lang="en-GB" sz="1050" b="1" dirty="0" smtClean="0"/>
                        <a:t>Substance</a:t>
                      </a:r>
                      <a:endParaRPr lang="en-GB" sz="1050" b="1" dirty="0"/>
                    </a:p>
                  </a:txBody>
                  <a:tcPr/>
                </a:tc>
                <a:tc>
                  <a:txBody>
                    <a:bodyPr/>
                    <a:lstStyle/>
                    <a:p>
                      <a:r>
                        <a:rPr lang="en-GB" sz="1050" b="1" dirty="0" smtClean="0"/>
                        <a:t>Diagram</a:t>
                      </a:r>
                      <a:r>
                        <a:rPr lang="en-GB" sz="1050" b="1" baseline="0" dirty="0" smtClean="0"/>
                        <a:t> </a:t>
                      </a:r>
                      <a:endParaRPr lang="en-GB" sz="1050" b="1" dirty="0"/>
                    </a:p>
                  </a:txBody>
                  <a:tcPr/>
                </a:tc>
                <a:tc>
                  <a:txBody>
                    <a:bodyPr/>
                    <a:lstStyle/>
                    <a:p>
                      <a:r>
                        <a:rPr lang="en-GB" sz="1050" b="1" dirty="0" smtClean="0"/>
                        <a:t>Description</a:t>
                      </a:r>
                      <a:endParaRPr lang="en-GB" sz="1050" b="1" dirty="0"/>
                    </a:p>
                  </a:txBody>
                  <a:tcPr/>
                </a:tc>
                <a:tc>
                  <a:txBody>
                    <a:bodyPr/>
                    <a:lstStyle/>
                    <a:p>
                      <a:r>
                        <a:rPr lang="en-GB" sz="1050" b="1" dirty="0" smtClean="0"/>
                        <a:t>Properties</a:t>
                      </a:r>
                      <a:endParaRPr lang="en-GB" sz="1050" b="1" dirty="0"/>
                    </a:p>
                  </a:txBody>
                  <a:tcPr/>
                </a:tc>
              </a:tr>
              <a:tr h="370840">
                <a:tc>
                  <a:txBody>
                    <a:bodyPr/>
                    <a:lstStyle/>
                    <a:p>
                      <a:r>
                        <a:rPr lang="en-GB" sz="1200" b="1" dirty="0" smtClean="0"/>
                        <a:t>Diamond</a:t>
                      </a:r>
                    </a:p>
                    <a:p>
                      <a:endParaRPr lang="en-GB" sz="1200" b="1" dirty="0" smtClean="0"/>
                    </a:p>
                    <a:p>
                      <a:endParaRPr lang="en-GB" sz="1200" b="1" dirty="0" smtClean="0"/>
                    </a:p>
                    <a:p>
                      <a:endParaRPr lang="en-GB"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kern="1200" dirty="0" smtClean="0">
                        <a:solidFill>
                          <a:schemeClr val="tx1"/>
                        </a:solidFill>
                        <a:effectLst/>
                        <a:latin typeface="+mn-lt"/>
                        <a:ea typeface="+mn-ea"/>
                        <a:cs typeface="+mn-cs"/>
                      </a:endParaRPr>
                    </a:p>
                    <a:p>
                      <a:endParaRPr lang="en-GB" b="1" dirty="0"/>
                    </a:p>
                  </a:txBody>
                  <a:tcPr/>
                </a:tc>
                <a:tc>
                  <a:txBody>
                    <a:bodyPr/>
                    <a:lstStyle/>
                    <a:p>
                      <a:r>
                        <a:rPr lang="en-GB" sz="1200" b="0" dirty="0" smtClean="0"/>
                        <a:t>Each carbon is covalently</a:t>
                      </a:r>
                      <a:r>
                        <a:rPr lang="en-GB" sz="1200" b="0" baseline="0" dirty="0" smtClean="0"/>
                        <a:t> bonded to four other carbons</a:t>
                      </a:r>
                      <a:endParaRPr lang="en-GB" sz="1200" b="0" dirty="0"/>
                    </a:p>
                  </a:txBody>
                  <a:tcPr/>
                </a:tc>
                <a:tc>
                  <a:txBody>
                    <a:bodyPr/>
                    <a:lstStyle/>
                    <a:p>
                      <a:r>
                        <a:rPr lang="en-GB" sz="1200" b="0" dirty="0" smtClean="0"/>
                        <a:t>Vey hard, very high melting point, due</a:t>
                      </a:r>
                      <a:r>
                        <a:rPr lang="en-GB" sz="1200" b="0" baseline="0" dirty="0" smtClean="0"/>
                        <a:t> to strong covalent bonds</a:t>
                      </a:r>
                      <a:r>
                        <a:rPr lang="en-GB" sz="1200" b="0" dirty="0" smtClean="0"/>
                        <a:t>. Does not conduct electricity.</a:t>
                      </a:r>
                      <a:endParaRPr lang="en-GB" sz="1200" b="0" dirty="0"/>
                    </a:p>
                  </a:txBody>
                  <a:tcPr/>
                </a:tc>
              </a:tr>
              <a:tr h="370840">
                <a:tc>
                  <a:txBody>
                    <a:bodyPr/>
                    <a:lstStyle/>
                    <a:p>
                      <a:r>
                        <a:rPr lang="en-GB" sz="1200" b="1" dirty="0" smtClean="0"/>
                        <a:t>Graphite</a:t>
                      </a:r>
                    </a:p>
                    <a:p>
                      <a:endParaRPr lang="en-GB" sz="1200" b="1" dirty="0" smtClean="0"/>
                    </a:p>
                    <a:p>
                      <a:endParaRPr lang="en-GB" sz="1200" b="1" dirty="0"/>
                    </a:p>
                  </a:txBody>
                  <a:tcPr/>
                </a:tc>
                <a:tc>
                  <a:txBody>
                    <a:bodyPr/>
                    <a:lstStyle/>
                    <a:p>
                      <a:endParaRPr lang="en-GB" b="1" dirty="0" smtClean="0"/>
                    </a:p>
                    <a:p>
                      <a:endParaRPr lang="en-GB" b="1" dirty="0" smtClean="0"/>
                    </a:p>
                    <a:p>
                      <a:endParaRPr lang="en-GB" b="1" dirty="0"/>
                    </a:p>
                  </a:txBody>
                  <a:tcPr/>
                </a:tc>
                <a:tc>
                  <a:txBody>
                    <a:bodyPr/>
                    <a:lstStyle/>
                    <a:p>
                      <a:r>
                        <a:rPr lang="en-GB" sz="1200" b="0" dirty="0" smtClean="0"/>
                        <a:t>Each</a:t>
                      </a:r>
                      <a:r>
                        <a:rPr lang="en-GB" sz="1200" b="0" baseline="0" dirty="0" smtClean="0"/>
                        <a:t> carbon is covalently bonded to 3 other carbons, there are weak (non covalent) bonds between the layers.</a:t>
                      </a:r>
                      <a:endParaRPr lang="en-GB" sz="1200" b="0" dirty="0"/>
                    </a:p>
                  </a:txBody>
                  <a:tcPr/>
                </a:tc>
                <a:tc>
                  <a:txBody>
                    <a:bodyPr/>
                    <a:lstStyle/>
                    <a:p>
                      <a:r>
                        <a:rPr lang="en-GB" sz="1200" b="0" dirty="0" smtClean="0"/>
                        <a:t>High melting point, conductor</a:t>
                      </a:r>
                      <a:r>
                        <a:rPr lang="en-GB" sz="1200" b="0" baseline="0" dirty="0" smtClean="0"/>
                        <a:t> of electricity due to </a:t>
                      </a:r>
                      <a:r>
                        <a:rPr lang="en-GB" sz="1200" b="1" baseline="0" dirty="0" smtClean="0"/>
                        <a:t>delocalised electrons.  </a:t>
                      </a:r>
                      <a:r>
                        <a:rPr lang="en-GB" sz="1200" b="0" baseline="0" dirty="0" smtClean="0"/>
                        <a:t>Slippery as layers can slide over each other</a:t>
                      </a:r>
                      <a:endParaRPr lang="en-GB" sz="1200" b="0" dirty="0"/>
                    </a:p>
                  </a:txBody>
                  <a:tcPr/>
                </a:tc>
              </a:tr>
              <a:tr h="370840">
                <a:tc>
                  <a:txBody>
                    <a:bodyPr/>
                    <a:lstStyle/>
                    <a:p>
                      <a:r>
                        <a:rPr lang="en-GB" sz="1200" b="1" dirty="0" smtClean="0"/>
                        <a:t>Silica</a:t>
                      </a:r>
                    </a:p>
                    <a:p>
                      <a:endParaRPr lang="en-GB" sz="1200" b="1" dirty="0" smtClean="0"/>
                    </a:p>
                    <a:p>
                      <a:endParaRPr lang="en-GB" sz="1200" b="1" dirty="0" smtClean="0"/>
                    </a:p>
                    <a:p>
                      <a:endParaRPr lang="en-GB" sz="1200" b="1" dirty="0"/>
                    </a:p>
                  </a:txBody>
                  <a:tcPr/>
                </a:tc>
                <a:tc>
                  <a:txBody>
                    <a:bodyPr/>
                    <a:lstStyle/>
                    <a:p>
                      <a:endParaRPr lang="en-GB" b="1" dirty="0" smtClean="0"/>
                    </a:p>
                    <a:p>
                      <a:endParaRPr lang="en-GB" b="1" dirty="0" smtClean="0"/>
                    </a:p>
                    <a:p>
                      <a:endParaRPr lang="en-GB" b="1" dirty="0"/>
                    </a:p>
                  </a:txBody>
                  <a:tcPr/>
                </a:tc>
                <a:tc>
                  <a:txBody>
                    <a:bodyPr/>
                    <a:lstStyle/>
                    <a:p>
                      <a:r>
                        <a:rPr lang="en-GB" sz="1200" b="0" dirty="0" smtClean="0"/>
                        <a:t>Every</a:t>
                      </a:r>
                      <a:r>
                        <a:rPr lang="en-GB" sz="1200" b="0" baseline="0" dirty="0" smtClean="0"/>
                        <a:t> silicon atom is bonded to 2 oxygen atoms and vice versa</a:t>
                      </a:r>
                      <a:endParaRPr lang="en-GB" sz="1200" b="0" dirty="0"/>
                    </a:p>
                  </a:txBody>
                  <a:tcPr/>
                </a:tc>
                <a:tc>
                  <a:txBody>
                    <a:bodyPr/>
                    <a:lstStyle/>
                    <a:p>
                      <a:r>
                        <a:rPr lang="en-GB" sz="1200" b="0" dirty="0" smtClean="0"/>
                        <a:t>High</a:t>
                      </a:r>
                      <a:r>
                        <a:rPr lang="en-GB" sz="1200" b="0" baseline="0" dirty="0" smtClean="0"/>
                        <a:t> melting point</a:t>
                      </a:r>
                      <a:endParaRPr lang="en-GB" sz="1200" b="0" dirty="0"/>
                    </a:p>
                  </a:txBody>
                  <a:tcPr/>
                </a:tc>
              </a:tr>
            </a:tbl>
          </a:graphicData>
        </a:graphic>
      </p:graphicFrame>
      <p:pic>
        <p:nvPicPr>
          <p:cNvPr id="3076" name="Picture 4" descr="https://s-media-cache-ak0.pinimg.com/236x/ee/1a/fe/ee1afee231208321f95929ade3f8424c.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2601" y="2708919"/>
            <a:ext cx="750199" cy="6973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8079" y="3598952"/>
            <a:ext cx="703138" cy="66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descr="http://www.chemguide.co.uk/atoms/structures/sio2.GIF">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6737" y="4486790"/>
            <a:ext cx="897893" cy="7527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8544" y="6052232"/>
            <a:ext cx="1209749" cy="632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www.chm.bris.ac.uk/motm/buckyball/c60clr.gif">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2564" y="6011677"/>
            <a:ext cx="736589" cy="6897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65168" y="5923426"/>
            <a:ext cx="708670" cy="708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369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a:latin typeface="Berlin Sans FB Demi" panose="020E0802020502020306" pitchFamily="34" charset="0"/>
              </a:rPr>
              <a:t>Chemistry Knowledge Organiser</a:t>
            </a:r>
            <a:br>
              <a:rPr lang="en-GB" sz="1600" u="sng" dirty="0">
                <a:latin typeface="Berlin Sans FB Demi" panose="020E0802020502020306" pitchFamily="34" charset="0"/>
              </a:rPr>
            </a:br>
            <a:r>
              <a:rPr lang="en-GB" sz="1600" u="sng">
                <a:latin typeface="Berlin Sans FB Demi" panose="020E0802020502020306" pitchFamily="34" charset="0"/>
              </a:rPr>
              <a:t>Topic 9</a:t>
            </a:r>
            <a:r>
              <a:rPr lang="en-GB" sz="1600" u="sng" smtClean="0">
                <a:latin typeface="Berlin Sans FB Demi" panose="020E0802020502020306" pitchFamily="34" charset="0"/>
              </a:rPr>
              <a:t>: </a:t>
            </a:r>
            <a:r>
              <a:rPr lang="en-GB" sz="1600" u="sng" dirty="0">
                <a:latin typeface="Berlin Sans FB Demi" panose="020E0802020502020306" pitchFamily="34" charset="0"/>
              </a:rPr>
              <a:t>Structure, Bonding and Materials</a:t>
            </a:r>
          </a:p>
        </p:txBody>
      </p:sp>
      <p:graphicFrame>
        <p:nvGraphicFramePr>
          <p:cNvPr id="4" name="Table 3"/>
          <p:cNvGraphicFramePr>
            <a:graphicFrameLocks noGrp="1"/>
          </p:cNvGraphicFramePr>
          <p:nvPr>
            <p:extLst>
              <p:ext uri="{D42A27DB-BD31-4B8C-83A1-F6EECF244321}">
                <p14:modId xmlns:p14="http://schemas.microsoft.com/office/powerpoint/2010/main" val="2194380725"/>
              </p:ext>
            </p:extLst>
          </p:nvPr>
        </p:nvGraphicFramePr>
        <p:xfrm>
          <a:off x="5353976" y="116632"/>
          <a:ext cx="4310112" cy="2103087"/>
        </p:xfrm>
        <a:graphic>
          <a:graphicData uri="http://schemas.openxmlformats.org/drawingml/2006/table">
            <a:tbl>
              <a:tblPr firstRow="1" bandRow="1">
                <a:tableStyleId>{5940675A-B579-460E-94D1-54222C63F5DA}</a:tableStyleId>
              </a:tblPr>
              <a:tblGrid>
                <a:gridCol w="1069752"/>
                <a:gridCol w="3240360"/>
              </a:tblGrid>
              <a:tr h="144015">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6759">
                <a:tc>
                  <a:txBody>
                    <a:bodyPr/>
                    <a:lstStyle/>
                    <a:p>
                      <a:r>
                        <a:rPr lang="en-GB" sz="1000" baseline="0" dirty="0" smtClean="0"/>
                        <a:t>Metallic Bonding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type of bonding which occurs only in metals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7811">
                <a:tc>
                  <a:txBody>
                    <a:bodyPr/>
                    <a:lstStyle/>
                    <a:p>
                      <a:r>
                        <a:rPr lang="en-GB" sz="1000" dirty="0" smtClean="0"/>
                        <a:t>Alloy</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dirty="0" smtClean="0"/>
                        <a:t>A mixture of 2</a:t>
                      </a:r>
                      <a:r>
                        <a:rPr lang="en-GB" sz="1000" b="0" i="0" u="none" baseline="0" dirty="0" smtClean="0"/>
                        <a:t> or elements, one of which is a metal (the other element may be metal or non metal)</a:t>
                      </a:r>
                      <a:endParaRPr lang="en-GB" sz="1000" b="0" i="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3124">
                <a:tc>
                  <a:txBody>
                    <a:bodyPr/>
                    <a:lstStyle/>
                    <a:p>
                      <a:r>
                        <a:rPr lang="en-GB" sz="1000" dirty="0" smtClean="0"/>
                        <a:t>Delocalised electron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dirty="0" smtClean="0"/>
                        <a:t>An electron that is not attached to</a:t>
                      </a:r>
                      <a:r>
                        <a:rPr lang="en-GB" sz="1000" b="0" i="0" u="none" baseline="0" dirty="0" smtClean="0"/>
                        <a:t> an atom</a:t>
                      </a:r>
                      <a:endParaRPr lang="en-GB" sz="1000" b="0" i="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3124">
                <a:tc>
                  <a:txBody>
                    <a:bodyPr/>
                    <a:lstStyle/>
                    <a:p>
                      <a:r>
                        <a:rPr lang="en-GB" sz="1000" dirty="0" smtClean="0"/>
                        <a:t>Malleable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ability</a:t>
                      </a:r>
                      <a:r>
                        <a:rPr lang="en-GB" sz="1000" baseline="0" dirty="0" smtClean="0"/>
                        <a:t> of a material to be bent into shape.</a:t>
                      </a:r>
                      <a:endParaRPr lang="en-GB"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97392" y="862786"/>
            <a:ext cx="5256584" cy="3600986"/>
          </a:xfrm>
          <a:prstGeom prst="rect">
            <a:avLst/>
          </a:prstGeom>
          <a:noFill/>
          <a:ln w="19050">
            <a:solidFill>
              <a:schemeClr val="accent2"/>
            </a:solidFill>
          </a:ln>
        </p:spPr>
        <p:txBody>
          <a:bodyPr wrap="square" rtlCol="0">
            <a:spAutoFit/>
          </a:bodyPr>
          <a:lstStyle/>
          <a:p>
            <a:pPr algn="ctr"/>
            <a:r>
              <a:rPr lang="en-GB" sz="1200" b="1" dirty="0" smtClean="0"/>
              <a:t>Metallic Bonding</a:t>
            </a:r>
            <a:endParaRPr lang="en-GB" sz="1200" b="1" dirty="0"/>
          </a:p>
          <a:p>
            <a:r>
              <a:rPr lang="en-GB" sz="1200" dirty="0" smtClean="0"/>
              <a:t>Metals form giant structures. The metal atoms form a regular pattern and the donate their outer electron to the </a:t>
            </a:r>
            <a:r>
              <a:rPr lang="en-GB" sz="1200" b="1" dirty="0" smtClean="0"/>
              <a:t>“sea of delocalised electrons”. </a:t>
            </a:r>
            <a:r>
              <a:rPr lang="en-GB" sz="1200" dirty="0" smtClean="0"/>
              <a:t>These electrons are free to move. The 2D structure of metallic bonding looks like this:</a:t>
            </a:r>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smtClean="0"/>
          </a:p>
          <a:p>
            <a:endParaRPr lang="en-GB" sz="1200" dirty="0"/>
          </a:p>
          <a:p>
            <a:endParaRPr lang="en-GB" sz="1200" dirty="0" smtClean="0"/>
          </a:p>
          <a:p>
            <a:endParaRPr lang="en-GB" sz="1200" dirty="0"/>
          </a:p>
          <a:p>
            <a:endParaRPr lang="en-GB" sz="1200" dirty="0" smtClean="0"/>
          </a:p>
          <a:p>
            <a:r>
              <a:rPr lang="en-GB" sz="1200" dirty="0" smtClean="0"/>
              <a:t>This would be the structure of a group 1 metal like sodium, if it were a group 2 metal like magnesium then the charge on the ions would be Mg</a:t>
            </a:r>
            <a:r>
              <a:rPr lang="en-GB" sz="1200" baseline="30000" dirty="0" smtClean="0"/>
              <a:t>2+</a:t>
            </a:r>
            <a:r>
              <a:rPr lang="en-GB" sz="1200" dirty="0" smtClean="0"/>
              <a:t>.</a:t>
            </a:r>
          </a:p>
        </p:txBody>
      </p:sp>
      <p:pic>
        <p:nvPicPr>
          <p:cNvPr id="2050" name="Picture 2" descr="http://www.bbc.co.uk/staticarchive/fba2965c626a450042effd6174b49257d3b3a69f.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831" y="1844824"/>
            <a:ext cx="1899731" cy="21371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7392" y="4581128"/>
            <a:ext cx="5256584" cy="2215991"/>
          </a:xfrm>
          <a:prstGeom prst="rect">
            <a:avLst/>
          </a:prstGeom>
          <a:noFill/>
          <a:ln w="19050">
            <a:solidFill>
              <a:schemeClr val="accent2"/>
            </a:solidFill>
          </a:ln>
        </p:spPr>
        <p:txBody>
          <a:bodyPr wrap="square" rtlCol="0">
            <a:spAutoFit/>
          </a:bodyPr>
          <a:lstStyle/>
          <a:p>
            <a:pPr algn="ctr"/>
            <a:r>
              <a:rPr lang="en-GB" sz="1400" b="1" dirty="0" smtClean="0"/>
              <a:t>Properties of Metals</a:t>
            </a:r>
            <a:endParaRPr lang="en-GB" sz="1400" b="1" dirty="0"/>
          </a:p>
          <a:p>
            <a:r>
              <a:rPr lang="en-GB" sz="1400" dirty="0" smtClean="0"/>
              <a:t>Metals are </a:t>
            </a:r>
            <a:r>
              <a:rPr lang="en-GB" sz="1400" b="1" dirty="0" smtClean="0"/>
              <a:t>good conductors of electricity</a:t>
            </a:r>
            <a:r>
              <a:rPr lang="en-GB" sz="1400" dirty="0" smtClean="0"/>
              <a:t>, due to the delocalised electrons, which can carry the electric charge. Metals are also </a:t>
            </a:r>
            <a:r>
              <a:rPr lang="en-GB" sz="1400" b="1" dirty="0" smtClean="0"/>
              <a:t>good conductors of heat </a:t>
            </a:r>
            <a:r>
              <a:rPr lang="en-GB" sz="1400" dirty="0" smtClean="0"/>
              <a:t>as the free electrons can transfer the heat energy through the metal.</a:t>
            </a:r>
          </a:p>
          <a:p>
            <a:endParaRPr lang="en-GB" sz="1400" dirty="0" smtClean="0"/>
          </a:p>
          <a:p>
            <a:r>
              <a:rPr lang="en-GB" sz="1400" dirty="0" smtClean="0"/>
              <a:t>Metals are also </a:t>
            </a:r>
            <a:r>
              <a:rPr lang="en-GB" sz="1400" b="1" dirty="0" smtClean="0"/>
              <a:t>malleable</a:t>
            </a:r>
            <a:r>
              <a:rPr lang="en-GB" sz="1400" dirty="0" smtClean="0"/>
              <a:t> (bendy) as the layers of ions can easily slide over one another. This means that many pure metals are too soft for uses such as building.</a:t>
            </a:r>
          </a:p>
          <a:p>
            <a:endParaRPr lang="en-GB" sz="1200" dirty="0"/>
          </a:p>
        </p:txBody>
      </p:sp>
      <p:sp>
        <p:nvSpPr>
          <p:cNvPr id="18" name="TextBox 17"/>
          <p:cNvSpPr txBox="1"/>
          <p:nvPr/>
        </p:nvSpPr>
        <p:spPr>
          <a:xfrm>
            <a:off x="5367867" y="2431224"/>
            <a:ext cx="4176464" cy="2062103"/>
          </a:xfrm>
          <a:prstGeom prst="rect">
            <a:avLst/>
          </a:prstGeom>
          <a:noFill/>
          <a:ln w="19050">
            <a:solidFill>
              <a:schemeClr val="accent2"/>
            </a:solidFill>
          </a:ln>
        </p:spPr>
        <p:txBody>
          <a:bodyPr wrap="square" rtlCol="0">
            <a:spAutoFit/>
          </a:bodyPr>
          <a:lstStyle/>
          <a:p>
            <a:pPr algn="ctr"/>
            <a:r>
              <a:rPr lang="en-GB" sz="1100" b="1" dirty="0" smtClean="0"/>
              <a:t>Alloys </a:t>
            </a:r>
          </a:p>
          <a:p>
            <a:r>
              <a:rPr lang="en-GB" sz="1100" dirty="0" smtClean="0"/>
              <a:t>Alloys are mixtures of </a:t>
            </a:r>
            <a:r>
              <a:rPr lang="en-GB" sz="1100" b="1" dirty="0" smtClean="0"/>
              <a:t>2 or more elements,  one of which is a metal.</a:t>
            </a:r>
            <a:r>
              <a:rPr lang="en-GB" sz="1100" dirty="0" smtClean="0"/>
              <a:t> </a:t>
            </a:r>
            <a:r>
              <a:rPr lang="en-GB" sz="1100" dirty="0"/>
              <a:t>E</a:t>
            </a:r>
            <a:r>
              <a:rPr lang="en-GB" sz="1100" dirty="0" smtClean="0"/>
              <a:t>xamples of alloys include brass and steel. Metals are alloyed so that the regular structure of metals is changed and the layers of ions can no longer slide over one another; therefore making it much stronger</a:t>
            </a:r>
            <a:r>
              <a:rPr lang="en-GB" sz="1200" dirty="0" smtClean="0"/>
              <a:t>.</a:t>
            </a:r>
          </a:p>
          <a:p>
            <a:endParaRPr lang="en-GB" sz="1200" dirty="0"/>
          </a:p>
          <a:p>
            <a:endParaRPr lang="en-GB" sz="1200" dirty="0" smtClean="0"/>
          </a:p>
          <a:p>
            <a:endParaRPr lang="en-GB" sz="1200" dirty="0"/>
          </a:p>
          <a:p>
            <a:endParaRPr lang="en-GB" sz="1200" dirty="0" smtClean="0"/>
          </a:p>
          <a:p>
            <a:endParaRPr lang="en-GB" sz="1200" dirty="0"/>
          </a:p>
          <a:p>
            <a:endParaRPr lang="en-GB" sz="1200" dirty="0"/>
          </a:p>
        </p:txBody>
      </p:sp>
      <p:sp>
        <p:nvSpPr>
          <p:cNvPr id="7" name="AutoShape 4" descr="http://scienceshine.files.wordpress.com/2012/11/20121107-074620.jpg">
            <a:hlinkClick r:id="rId5"/>
          </p:cNvPr>
          <p:cNvSpPr>
            <a:spLocks noChangeAspect="1" noChangeArrowheads="1"/>
          </p:cNvSpPr>
          <p:nvPr/>
        </p:nvSpPr>
        <p:spPr bwMode="auto">
          <a:xfrm>
            <a:off x="155575" y="-723900"/>
            <a:ext cx="285750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9706" y="3359026"/>
            <a:ext cx="1752786" cy="928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5457056" y="4581128"/>
            <a:ext cx="2520280" cy="2123658"/>
          </a:xfrm>
          <a:prstGeom prst="rect">
            <a:avLst/>
          </a:prstGeom>
          <a:noFill/>
          <a:ln w="19050">
            <a:solidFill>
              <a:schemeClr val="accent2"/>
            </a:solidFill>
          </a:ln>
        </p:spPr>
        <p:txBody>
          <a:bodyPr wrap="square" rtlCol="0">
            <a:spAutoFit/>
          </a:bodyPr>
          <a:lstStyle/>
          <a:p>
            <a:pPr algn="ctr"/>
            <a:r>
              <a:rPr lang="en-GB" sz="1200" b="1" dirty="0" smtClean="0"/>
              <a:t>Reactivity of metals </a:t>
            </a:r>
          </a:p>
          <a:p>
            <a:r>
              <a:rPr lang="en-GB" sz="1200" dirty="0" smtClean="0"/>
              <a:t>When a metal reacts it </a:t>
            </a:r>
            <a:r>
              <a:rPr lang="en-GB" sz="1200" b="1" dirty="0" smtClean="0"/>
              <a:t>forms a positive ion.</a:t>
            </a:r>
            <a:r>
              <a:rPr lang="en-GB" sz="1200" dirty="0" smtClean="0"/>
              <a:t> The easier it is for a metal to form a positive ion, the more reactive it is. This is shown in the reactivity series; you should memorise the position of different elements:</a:t>
            </a:r>
            <a:endParaRPr lang="en-GB" sz="1200" dirty="0"/>
          </a:p>
          <a:p>
            <a:endParaRPr lang="en-GB" sz="1200" dirty="0" smtClean="0"/>
          </a:p>
          <a:p>
            <a:endParaRPr lang="en-GB" sz="1200" dirty="0"/>
          </a:p>
          <a:p>
            <a:endParaRPr lang="en-GB" sz="1200" dirty="0" smtClean="0"/>
          </a:p>
        </p:txBody>
      </p:sp>
      <p:pic>
        <p:nvPicPr>
          <p:cNvPr id="2055" name="Picture 7" descr="https://www.edplace.com/userfiles/image/Reactivity%20Series%20ADDED.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7336" y="4581128"/>
            <a:ext cx="1656184" cy="214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962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a:latin typeface="Berlin Sans FB Demi" panose="020E0802020502020306" pitchFamily="34" charset="0"/>
              </a:rPr>
              <a:t>Chemistry Knowledge Organiser</a:t>
            </a:r>
            <a:br>
              <a:rPr lang="en-GB" sz="1600" u="sng" dirty="0">
                <a:latin typeface="Berlin Sans FB Demi" panose="020E0802020502020306" pitchFamily="34" charset="0"/>
              </a:rPr>
            </a:br>
            <a:r>
              <a:rPr lang="en-GB" sz="1600" u="sng">
                <a:latin typeface="Berlin Sans FB Demi" panose="020E0802020502020306" pitchFamily="34" charset="0"/>
              </a:rPr>
              <a:t>Topic 9</a:t>
            </a:r>
            <a:r>
              <a:rPr lang="en-GB" sz="1600" u="sng" smtClean="0">
                <a:latin typeface="Berlin Sans FB Demi" panose="020E0802020502020306" pitchFamily="34" charset="0"/>
              </a:rPr>
              <a:t>: </a:t>
            </a:r>
            <a:r>
              <a:rPr lang="en-GB" sz="1600" u="sng" dirty="0">
                <a:latin typeface="Berlin Sans FB Demi" panose="020E0802020502020306" pitchFamily="34" charset="0"/>
              </a:rPr>
              <a:t>Structure, Bonding and Materials</a:t>
            </a:r>
          </a:p>
        </p:txBody>
      </p:sp>
      <p:graphicFrame>
        <p:nvGraphicFramePr>
          <p:cNvPr id="4" name="Table 3"/>
          <p:cNvGraphicFramePr>
            <a:graphicFrameLocks noGrp="1"/>
          </p:cNvGraphicFramePr>
          <p:nvPr>
            <p:extLst>
              <p:ext uri="{D42A27DB-BD31-4B8C-83A1-F6EECF244321}">
                <p14:modId xmlns:p14="http://schemas.microsoft.com/office/powerpoint/2010/main" val="1680743879"/>
              </p:ext>
            </p:extLst>
          </p:nvPr>
        </p:nvGraphicFramePr>
        <p:xfrm>
          <a:off x="5353976" y="116632"/>
          <a:ext cx="4310112" cy="2160240"/>
        </p:xfrm>
        <a:graphic>
          <a:graphicData uri="http://schemas.openxmlformats.org/drawingml/2006/table">
            <a:tbl>
              <a:tblPr firstRow="1" bandRow="1">
                <a:tableStyleId>{5940675A-B579-460E-94D1-54222C63F5DA}</a:tableStyleId>
              </a:tblPr>
              <a:tblGrid>
                <a:gridCol w="1069752"/>
                <a:gridCol w="3240360"/>
              </a:tblGrid>
              <a:tr h="333396">
                <a:tc>
                  <a:txBody>
                    <a:bodyPr/>
                    <a:lstStyle/>
                    <a:p>
                      <a:r>
                        <a:rPr lang="en-GB" sz="1050" b="1" dirty="0" smtClean="0"/>
                        <a:t>Key</a:t>
                      </a:r>
                      <a:r>
                        <a:rPr lang="en-GB" sz="1050" b="1" baseline="0" dirty="0" smtClean="0"/>
                        <a:t> Terms</a:t>
                      </a:r>
                      <a:endParaRPr lang="en-GB"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50" b="1" dirty="0" smtClean="0"/>
                        <a:t>Definitions </a:t>
                      </a:r>
                      <a:endParaRPr lang="en-GB"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9823">
                <a:tc>
                  <a:txBody>
                    <a:bodyPr/>
                    <a:lstStyle/>
                    <a:p>
                      <a:r>
                        <a:rPr lang="en-GB" sz="1000" baseline="0" dirty="0" smtClean="0"/>
                        <a:t>Oxidation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a:t>
                      </a:r>
                      <a:r>
                        <a:rPr lang="en-GB" sz="1000" baseline="0" dirty="0" smtClean="0"/>
                        <a:t> loss of  electrons from an atom OR when an atom gains an oxygen atom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1768">
                <a:tc>
                  <a:txBody>
                    <a:bodyPr/>
                    <a:lstStyle/>
                    <a:p>
                      <a:r>
                        <a:rPr lang="en-GB" sz="1000" dirty="0" smtClean="0"/>
                        <a:t>Reduction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0" i="0" u="none" dirty="0" smtClean="0"/>
                        <a:t>The opposite to oxidation, when an</a:t>
                      </a:r>
                      <a:r>
                        <a:rPr lang="en-GB" sz="1050" b="0" i="0" u="none" baseline="0" dirty="0" smtClean="0"/>
                        <a:t> atom gains electrons OR when an atom loses an oxygen atom</a:t>
                      </a:r>
                      <a:endParaRPr lang="en-GB" sz="1050" b="0" i="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15253">
                <a:tc>
                  <a:txBody>
                    <a:bodyPr/>
                    <a:lstStyle/>
                    <a:p>
                      <a:r>
                        <a:rPr lang="en-GB" sz="1000" dirty="0" smtClean="0"/>
                        <a:t>REDOX Reaction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0" i="0" u="none" dirty="0" smtClean="0"/>
                        <a:t>A reaction where one</a:t>
                      </a:r>
                      <a:r>
                        <a:rPr lang="en-GB" sz="1050" b="0" i="0" u="none" baseline="0" dirty="0" smtClean="0"/>
                        <a:t> atom is oxidised and another atom is reduced</a:t>
                      </a:r>
                      <a:endParaRPr lang="en-GB" sz="1050" b="0" i="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128464" y="836712"/>
            <a:ext cx="5143640" cy="2677656"/>
          </a:xfrm>
          <a:prstGeom prst="rect">
            <a:avLst/>
          </a:prstGeom>
          <a:noFill/>
          <a:ln w="19050">
            <a:solidFill>
              <a:schemeClr val="accent2"/>
            </a:solidFill>
          </a:ln>
        </p:spPr>
        <p:txBody>
          <a:bodyPr wrap="square" rtlCol="0">
            <a:spAutoFit/>
          </a:bodyPr>
          <a:lstStyle/>
          <a:p>
            <a:pPr algn="ctr"/>
            <a:r>
              <a:rPr lang="en-GB" sz="1200" b="1" dirty="0" smtClean="0"/>
              <a:t>Reactions of Metals</a:t>
            </a:r>
            <a:endParaRPr lang="en-GB" sz="1200" b="1" dirty="0"/>
          </a:p>
          <a:p>
            <a:r>
              <a:rPr lang="en-GB" sz="1200" dirty="0" smtClean="0"/>
              <a:t>When a metal reacts with water it produces a metal hydroxide and </a:t>
            </a:r>
            <a:r>
              <a:rPr lang="en-GB" sz="1200" b="1" dirty="0" smtClean="0"/>
              <a:t>hydrogen gas.</a:t>
            </a:r>
          </a:p>
          <a:p>
            <a:r>
              <a:rPr lang="en-GB" sz="1200" dirty="0" smtClean="0"/>
              <a:t>The more reactive the metal is</a:t>
            </a:r>
            <a:r>
              <a:rPr lang="en-GB" sz="1200" b="1" dirty="0" smtClean="0"/>
              <a:t>, </a:t>
            </a:r>
            <a:r>
              <a:rPr lang="en-GB" sz="1200" dirty="0" smtClean="0"/>
              <a:t>the more vigorous the reaction. For example:</a:t>
            </a:r>
          </a:p>
          <a:p>
            <a:pPr algn="ctr"/>
            <a:r>
              <a:rPr lang="en-GB" sz="1200" b="1" dirty="0" smtClean="0"/>
              <a:t>Lithium + Water </a:t>
            </a:r>
            <a:r>
              <a:rPr lang="en-GB" sz="1200" b="1" dirty="0" smtClean="0">
                <a:sym typeface="Wingdings" panose="05000000000000000000" pitchFamily="2" charset="2"/>
              </a:rPr>
              <a:t> Lithium Hydroxide + Hydrogen</a:t>
            </a:r>
            <a:endParaRPr lang="en-GB" sz="1200" b="1" dirty="0"/>
          </a:p>
          <a:p>
            <a:r>
              <a:rPr lang="en-GB" sz="1200" dirty="0" smtClean="0"/>
              <a:t>You see a similar pattern for the reaction between metals and acids however the products in these reactions are different, in this case you will make a salt and water, the salt will depend on the type of acid that you have used. </a:t>
            </a:r>
          </a:p>
          <a:p>
            <a:pPr algn="ctr"/>
            <a:r>
              <a:rPr lang="en-GB" sz="1200" b="1" dirty="0" smtClean="0"/>
              <a:t>Lithium + Hydrochloric Acid </a:t>
            </a:r>
            <a:r>
              <a:rPr lang="en-GB" sz="1200" b="1" dirty="0" smtClean="0">
                <a:sym typeface="Wingdings" panose="05000000000000000000" pitchFamily="2" charset="2"/>
              </a:rPr>
              <a:t> Lithium Chloride + Water</a:t>
            </a:r>
          </a:p>
          <a:p>
            <a:r>
              <a:rPr lang="en-GB" sz="1200" dirty="0" smtClean="0"/>
              <a:t>If sulphuric acid is used the salt made will be a </a:t>
            </a:r>
            <a:r>
              <a:rPr lang="en-GB" sz="1200" u="sng" dirty="0" smtClean="0"/>
              <a:t>sulphate</a:t>
            </a:r>
            <a:r>
              <a:rPr lang="en-GB" sz="1200" dirty="0" smtClean="0"/>
              <a:t>, if nitric acid is used the salt will be a </a:t>
            </a:r>
            <a:r>
              <a:rPr lang="en-GB" sz="1200" u="sng" dirty="0" smtClean="0"/>
              <a:t>nitrate</a:t>
            </a:r>
            <a:r>
              <a:rPr lang="en-GB" sz="1200" b="1" dirty="0" smtClean="0"/>
              <a:t>.</a:t>
            </a:r>
          </a:p>
          <a:p>
            <a:r>
              <a:rPr lang="en-GB" sz="1200" dirty="0" smtClean="0"/>
              <a:t>Metals also react with oxygen to form metal  oxides; in this reaction the metal donates electrons to the oxygen. This means the metal is </a:t>
            </a:r>
            <a:r>
              <a:rPr lang="en-GB" sz="1200" b="1" dirty="0" smtClean="0"/>
              <a:t>oxidised as it has lost electrons. The oxygen is reduced as it has gained electrons.</a:t>
            </a:r>
            <a:endParaRPr lang="en-GB" sz="1200" b="1" dirty="0"/>
          </a:p>
        </p:txBody>
      </p:sp>
      <p:sp>
        <p:nvSpPr>
          <p:cNvPr id="16" name="TextBox 15"/>
          <p:cNvSpPr txBox="1"/>
          <p:nvPr/>
        </p:nvSpPr>
        <p:spPr>
          <a:xfrm>
            <a:off x="128464" y="3589859"/>
            <a:ext cx="5143640" cy="2893100"/>
          </a:xfrm>
          <a:prstGeom prst="rect">
            <a:avLst/>
          </a:prstGeom>
          <a:noFill/>
          <a:ln w="19050">
            <a:solidFill>
              <a:schemeClr val="accent2"/>
            </a:solidFill>
          </a:ln>
        </p:spPr>
        <p:txBody>
          <a:bodyPr wrap="square" rtlCol="0">
            <a:spAutoFit/>
          </a:bodyPr>
          <a:lstStyle/>
          <a:p>
            <a:pPr algn="ctr"/>
            <a:r>
              <a:rPr lang="en-GB" sz="1400" b="1" dirty="0" smtClean="0"/>
              <a:t>Extraction of Metals</a:t>
            </a:r>
          </a:p>
          <a:p>
            <a:r>
              <a:rPr lang="en-GB" sz="1200" dirty="0" smtClean="0"/>
              <a:t>A </a:t>
            </a:r>
            <a:r>
              <a:rPr lang="en-GB" sz="1200" dirty="0"/>
              <a:t>metal ore is a </a:t>
            </a:r>
            <a:r>
              <a:rPr lang="en-GB" sz="1200" dirty="0" smtClean="0"/>
              <a:t>compound found in rock</a:t>
            </a:r>
            <a:r>
              <a:rPr lang="en-GB" sz="1200" dirty="0"/>
              <a:t>, dug out of the ground, that contains enough metal that it is </a:t>
            </a:r>
            <a:r>
              <a:rPr lang="en-GB" sz="1200" b="1" dirty="0"/>
              <a:t>economical</a:t>
            </a:r>
            <a:r>
              <a:rPr lang="en-GB" sz="1200" dirty="0"/>
              <a:t> to </a:t>
            </a:r>
            <a:r>
              <a:rPr lang="en-GB" sz="1200" dirty="0" smtClean="0"/>
              <a:t>extract it. </a:t>
            </a:r>
            <a:r>
              <a:rPr lang="en-GB" sz="1200" dirty="0"/>
              <a:t>For </a:t>
            </a:r>
            <a:r>
              <a:rPr lang="en-GB" sz="1200" dirty="0" smtClean="0"/>
              <a:t>example, </a:t>
            </a:r>
            <a:r>
              <a:rPr lang="en-GB" sz="1200" dirty="0"/>
              <a:t>magnesium oxide. In order for us to use the magnesium we need to </a:t>
            </a:r>
            <a:r>
              <a:rPr lang="en-GB" sz="1200" b="1" dirty="0"/>
              <a:t>extract</a:t>
            </a:r>
            <a:r>
              <a:rPr lang="en-GB" sz="1200" dirty="0"/>
              <a:t> it from the oxide. </a:t>
            </a:r>
          </a:p>
          <a:p>
            <a:r>
              <a:rPr lang="en-GB" sz="1200" dirty="0" smtClean="0"/>
              <a:t>Metals </a:t>
            </a:r>
            <a:r>
              <a:rPr lang="en-GB" sz="1200" dirty="0"/>
              <a:t>more reactive than carbon are extracted from their ore using </a:t>
            </a:r>
            <a:r>
              <a:rPr lang="en-GB" sz="1200" b="1" dirty="0"/>
              <a:t>electrolysis</a:t>
            </a:r>
            <a:r>
              <a:rPr lang="en-GB" sz="1200" dirty="0"/>
              <a:t>. </a:t>
            </a:r>
          </a:p>
          <a:p>
            <a:r>
              <a:rPr lang="en-GB" sz="1200" dirty="0" smtClean="0"/>
              <a:t>Metals </a:t>
            </a:r>
            <a:r>
              <a:rPr lang="en-GB" sz="1200" dirty="0"/>
              <a:t>which are less reactive than carbon are extracted from their ore using </a:t>
            </a:r>
            <a:r>
              <a:rPr lang="en-GB" sz="1200" b="1" dirty="0"/>
              <a:t>reduction</a:t>
            </a:r>
            <a:r>
              <a:rPr lang="en-GB" sz="1200" dirty="0"/>
              <a:t> (by adding carbon). Reduction is the removal of oxygen as seen in the example.</a:t>
            </a:r>
          </a:p>
          <a:p>
            <a:pPr algn="ctr"/>
            <a:r>
              <a:rPr lang="en-GB" sz="1200" b="1" dirty="0"/>
              <a:t>Example: Iron Oxide + Carbon </a:t>
            </a:r>
            <a:r>
              <a:rPr lang="en-GB" sz="1200" b="1" dirty="0" smtClean="0">
                <a:sym typeface="Wingdings" panose="05000000000000000000" pitchFamily="2" charset="2"/>
              </a:rPr>
              <a:t></a:t>
            </a:r>
            <a:r>
              <a:rPr lang="en-GB" sz="1200" b="1" dirty="0" smtClean="0"/>
              <a:t> </a:t>
            </a:r>
            <a:r>
              <a:rPr lang="en-GB" sz="1200" b="1" dirty="0"/>
              <a:t>Iron + Carbon Dioxide </a:t>
            </a:r>
            <a:endParaRPr lang="en-GB" sz="1200" b="1" dirty="0" smtClean="0"/>
          </a:p>
          <a:p>
            <a:pPr algn="ctr"/>
            <a:endParaRPr lang="en-GB" sz="1200" b="1" dirty="0"/>
          </a:p>
          <a:p>
            <a:r>
              <a:rPr lang="en-GB" sz="1200" dirty="0" smtClean="0"/>
              <a:t>The </a:t>
            </a:r>
            <a:r>
              <a:rPr lang="en-GB" sz="1200" dirty="0"/>
              <a:t>least reactive metals such as gold and silver are found on their own—they do not form a compound. This means they do not need to be extracted from their ore. </a:t>
            </a:r>
            <a:endParaRPr lang="en-GB" sz="1200" dirty="0" smtClean="0"/>
          </a:p>
          <a:p>
            <a:endParaRPr lang="en-GB" sz="1200" dirty="0"/>
          </a:p>
        </p:txBody>
      </p:sp>
      <p:sp>
        <p:nvSpPr>
          <p:cNvPr id="18" name="TextBox 17"/>
          <p:cNvSpPr txBox="1"/>
          <p:nvPr/>
        </p:nvSpPr>
        <p:spPr>
          <a:xfrm>
            <a:off x="5353976" y="4913299"/>
            <a:ext cx="4429579" cy="1754326"/>
          </a:xfrm>
          <a:prstGeom prst="rect">
            <a:avLst/>
          </a:prstGeom>
          <a:noFill/>
          <a:ln w="19050">
            <a:solidFill>
              <a:schemeClr val="accent2"/>
            </a:solidFill>
          </a:ln>
        </p:spPr>
        <p:txBody>
          <a:bodyPr wrap="square" rtlCol="0">
            <a:spAutoFit/>
          </a:bodyPr>
          <a:lstStyle/>
          <a:p>
            <a:pPr algn="ctr"/>
            <a:r>
              <a:rPr lang="en-GB" sz="1200" b="1" dirty="0" smtClean="0"/>
              <a:t>HT - Oxidation Reactions of Acids </a:t>
            </a:r>
          </a:p>
          <a:p>
            <a:pPr algn="ctr"/>
            <a:r>
              <a:rPr lang="en-GB" sz="1200" dirty="0" smtClean="0"/>
              <a:t>When an acid reacts with a metal a salt and hydrogen are produced.</a:t>
            </a:r>
          </a:p>
          <a:p>
            <a:r>
              <a:rPr lang="en-GB" sz="1200" dirty="0" smtClean="0"/>
              <a:t>For example the symbol the symbol</a:t>
            </a:r>
            <a:r>
              <a:rPr lang="en-GB" sz="1200" dirty="0"/>
              <a:t> </a:t>
            </a:r>
            <a:r>
              <a:rPr lang="en-GB" sz="1200" dirty="0" smtClean="0"/>
              <a:t>equation for an acid reacting with lithium is:</a:t>
            </a:r>
          </a:p>
          <a:p>
            <a:pPr algn="ctr"/>
            <a:r>
              <a:rPr lang="en-GB" sz="1200" dirty="0" smtClean="0"/>
              <a:t>2Li + 2HCl </a:t>
            </a:r>
            <a:r>
              <a:rPr lang="en-GB" sz="1200" dirty="0" smtClean="0">
                <a:sym typeface="Wingdings" panose="05000000000000000000" pitchFamily="2" charset="2"/>
              </a:rPr>
              <a:t> 2LiCl+ H</a:t>
            </a:r>
            <a:r>
              <a:rPr lang="en-GB" sz="1200" baseline="-25000" dirty="0" smtClean="0">
                <a:sym typeface="Wingdings" panose="05000000000000000000" pitchFamily="2" charset="2"/>
              </a:rPr>
              <a:t>2</a:t>
            </a:r>
            <a:endParaRPr lang="en-GB" sz="1200" baseline="-25000" dirty="0" smtClean="0"/>
          </a:p>
          <a:p>
            <a:r>
              <a:rPr lang="en-GB" sz="1200" dirty="0" smtClean="0"/>
              <a:t>In this reaction, lithium has been oxidised because it has lost an electron to form a +</a:t>
            </a:r>
            <a:r>
              <a:rPr lang="en-GB" sz="1200" b="1" dirty="0" smtClean="0"/>
              <a:t>1 ion </a:t>
            </a:r>
            <a:r>
              <a:rPr lang="en-GB" sz="1200" dirty="0" smtClean="0"/>
              <a:t>and hydrogen has been reduced from a +1 ion to a </a:t>
            </a:r>
            <a:r>
              <a:rPr lang="en-GB" sz="1200" b="1" dirty="0" smtClean="0"/>
              <a:t>hydrogen molecule.</a:t>
            </a:r>
            <a:endParaRPr lang="en-GB" sz="1200" b="1" dirty="0"/>
          </a:p>
          <a:p>
            <a:endParaRPr lang="en-GB" sz="1200" dirty="0"/>
          </a:p>
        </p:txBody>
      </p:sp>
      <p:sp>
        <p:nvSpPr>
          <p:cNvPr id="7" name="AutoShape 4" descr="http://scienceshine.files.wordpress.com/2012/11/20121107-074620.jpg">
            <a:hlinkClick r:id="rId3"/>
          </p:cNvPr>
          <p:cNvSpPr>
            <a:spLocks noChangeAspect="1" noChangeArrowheads="1"/>
          </p:cNvSpPr>
          <p:nvPr/>
        </p:nvSpPr>
        <p:spPr bwMode="auto">
          <a:xfrm>
            <a:off x="155575" y="-723900"/>
            <a:ext cx="285750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5357099" y="3966155"/>
            <a:ext cx="4176464" cy="830997"/>
          </a:xfrm>
          <a:prstGeom prst="rect">
            <a:avLst/>
          </a:prstGeom>
          <a:noFill/>
          <a:ln w="19050">
            <a:solidFill>
              <a:schemeClr val="accent2"/>
            </a:solidFill>
          </a:ln>
        </p:spPr>
        <p:txBody>
          <a:bodyPr wrap="square" rtlCol="0">
            <a:spAutoFit/>
          </a:bodyPr>
          <a:lstStyle/>
          <a:p>
            <a:pPr algn="ctr"/>
            <a:r>
              <a:rPr lang="en-GB" sz="1200" b="1" dirty="0" smtClean="0"/>
              <a:t>Oxidation Reactions</a:t>
            </a:r>
          </a:p>
          <a:p>
            <a:r>
              <a:rPr lang="en-GB" sz="1200" dirty="0" smtClean="0"/>
              <a:t>When working out whether a reaction is oxidation or reduction: in terms of electrons, remember OILRIG. This stands for oxidation is loss and reduction is gain.</a:t>
            </a:r>
          </a:p>
        </p:txBody>
      </p:sp>
      <p:sp>
        <p:nvSpPr>
          <p:cNvPr id="10" name="TextBox 9"/>
          <p:cNvSpPr txBox="1"/>
          <p:nvPr/>
        </p:nvSpPr>
        <p:spPr>
          <a:xfrm>
            <a:off x="5357099" y="2348880"/>
            <a:ext cx="4299898" cy="1569660"/>
          </a:xfrm>
          <a:prstGeom prst="rect">
            <a:avLst/>
          </a:prstGeom>
          <a:noFill/>
          <a:ln w="19050">
            <a:solidFill>
              <a:schemeClr val="accent2"/>
            </a:solidFill>
          </a:ln>
        </p:spPr>
        <p:txBody>
          <a:bodyPr wrap="square" rtlCol="0">
            <a:spAutoFit/>
          </a:bodyPr>
          <a:lstStyle/>
          <a:p>
            <a:pPr algn="ctr"/>
            <a:r>
              <a:rPr lang="en-GB" sz="1200" b="1" dirty="0" smtClean="0"/>
              <a:t>Other methods of extraction</a:t>
            </a:r>
          </a:p>
          <a:p>
            <a:r>
              <a:rPr lang="en-GB" sz="1200" dirty="0" smtClean="0"/>
              <a:t>The amount of some metals is running out, this means people are finding new ways to extract metals like copper.</a:t>
            </a:r>
          </a:p>
          <a:p>
            <a:r>
              <a:rPr lang="en-GB" sz="1200" b="1" dirty="0" err="1" smtClean="0"/>
              <a:t>Phytomining</a:t>
            </a:r>
            <a:r>
              <a:rPr lang="en-GB" sz="1200" dirty="0" smtClean="0"/>
              <a:t> uses plants to absorb copper from the soil, the plants are then burnt and the copper extracted.</a:t>
            </a:r>
          </a:p>
          <a:p>
            <a:r>
              <a:rPr lang="en-GB" sz="1200" b="1" dirty="0" smtClean="0"/>
              <a:t>Bioleaching</a:t>
            </a:r>
            <a:r>
              <a:rPr lang="en-GB" sz="1200" dirty="0" smtClean="0"/>
              <a:t> involves using bacteria to make a l</a:t>
            </a:r>
            <a:r>
              <a:rPr lang="en-GB" sz="1200" b="1" dirty="0" smtClean="0"/>
              <a:t>eachate </a:t>
            </a:r>
            <a:r>
              <a:rPr lang="en-GB" sz="1200" dirty="0" smtClean="0"/>
              <a:t>that contains metal compounds.</a:t>
            </a:r>
            <a:endParaRPr lang="en-GB" sz="1200" dirty="0"/>
          </a:p>
          <a:p>
            <a:r>
              <a:rPr lang="en-GB" sz="1200" dirty="0" smtClean="0"/>
              <a:t>Scrap iron can also be used to </a:t>
            </a:r>
            <a:r>
              <a:rPr lang="en-GB" sz="1200" b="1" dirty="0" smtClean="0"/>
              <a:t>displace copper </a:t>
            </a:r>
            <a:r>
              <a:rPr lang="en-GB" sz="1200" dirty="0" smtClean="0"/>
              <a:t>from a solution.</a:t>
            </a:r>
          </a:p>
        </p:txBody>
      </p:sp>
    </p:spTree>
    <p:extLst>
      <p:ext uri="{BB962C8B-B14F-4D97-AF65-F5344CB8AC3E}">
        <p14:creationId xmlns:p14="http://schemas.microsoft.com/office/powerpoint/2010/main" val="2090549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a:latin typeface="Berlin Sans FB Demi" panose="020E0802020502020306" pitchFamily="34" charset="0"/>
              </a:rPr>
              <a:t>Chemistry Knowledge Organiser</a:t>
            </a:r>
            <a:br>
              <a:rPr lang="en-GB" sz="1600" u="sng" dirty="0">
                <a:latin typeface="Berlin Sans FB Demi" panose="020E0802020502020306" pitchFamily="34" charset="0"/>
              </a:rPr>
            </a:br>
            <a:r>
              <a:rPr lang="en-GB" sz="1600" u="sng">
                <a:latin typeface="Berlin Sans FB Demi" panose="020E0802020502020306" pitchFamily="34" charset="0"/>
              </a:rPr>
              <a:t>Topic 9</a:t>
            </a:r>
            <a:r>
              <a:rPr lang="en-GB" sz="1600" u="sng" smtClean="0">
                <a:latin typeface="Berlin Sans FB Demi" panose="020E0802020502020306" pitchFamily="34" charset="0"/>
              </a:rPr>
              <a:t>: </a:t>
            </a:r>
            <a:r>
              <a:rPr lang="en-GB" sz="1600" u="sng" dirty="0">
                <a:latin typeface="Berlin Sans FB Demi" panose="020E0802020502020306" pitchFamily="34" charset="0"/>
              </a:rPr>
              <a:t>Structure, Bonding and Materials</a:t>
            </a:r>
          </a:p>
        </p:txBody>
      </p:sp>
      <p:graphicFrame>
        <p:nvGraphicFramePr>
          <p:cNvPr id="4" name="Table 3"/>
          <p:cNvGraphicFramePr>
            <a:graphicFrameLocks noGrp="1"/>
          </p:cNvGraphicFramePr>
          <p:nvPr>
            <p:extLst>
              <p:ext uri="{D42A27DB-BD31-4B8C-83A1-F6EECF244321}">
                <p14:modId xmlns:p14="http://schemas.microsoft.com/office/powerpoint/2010/main" val="1944467966"/>
              </p:ext>
            </p:extLst>
          </p:nvPr>
        </p:nvGraphicFramePr>
        <p:xfrm>
          <a:off x="5353976" y="116632"/>
          <a:ext cx="4310112" cy="2088232"/>
        </p:xfrm>
        <a:graphic>
          <a:graphicData uri="http://schemas.openxmlformats.org/drawingml/2006/table">
            <a:tbl>
              <a:tblPr firstRow="1" bandRow="1">
                <a:tableStyleId>{5940675A-B579-460E-94D1-54222C63F5DA}</a:tableStyleId>
              </a:tblPr>
              <a:tblGrid>
                <a:gridCol w="1069752"/>
                <a:gridCol w="3240360"/>
              </a:tblGrid>
              <a:tr h="235789">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1625">
                <a:tc>
                  <a:txBody>
                    <a:bodyPr/>
                    <a:lstStyle/>
                    <a:p>
                      <a:r>
                        <a:rPr lang="en-GB" sz="1000" baseline="0" dirty="0" smtClean="0"/>
                        <a:t>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substance which forms H+ ions in aqueous solution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3157">
                <a:tc>
                  <a:txBody>
                    <a:bodyPr/>
                    <a:lstStyle/>
                    <a:p>
                      <a:r>
                        <a:rPr lang="en-GB" sz="1000" dirty="0" smtClean="0"/>
                        <a:t>Alkali</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dirty="0" smtClean="0"/>
                        <a:t>A substance which forms</a:t>
                      </a:r>
                      <a:r>
                        <a:rPr lang="en-GB" sz="1000" b="0" i="0" u="none" baseline="0" dirty="0" smtClean="0"/>
                        <a:t> OH- ions when dissolved: these are soluble bases</a:t>
                      </a:r>
                      <a:endParaRPr lang="en-GB" sz="1000" b="0" i="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8486">
                <a:tc>
                  <a:txBody>
                    <a:bodyPr/>
                    <a:lstStyle/>
                    <a:p>
                      <a:r>
                        <a:rPr lang="en-GB" sz="1000" dirty="0" smtClean="0"/>
                        <a:t>Neutralisation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dirty="0" smtClean="0"/>
                        <a:t>A reaction between an acid and an alkali making a salt and</a:t>
                      </a:r>
                      <a:r>
                        <a:rPr lang="en-GB" sz="1000" b="0" i="0" u="none" baseline="0" dirty="0" smtClean="0"/>
                        <a:t> water</a:t>
                      </a:r>
                      <a:endParaRPr lang="en-GB" sz="1000" b="0" i="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047">
                <a:tc>
                  <a:txBody>
                    <a:bodyPr/>
                    <a:lstStyle/>
                    <a:p>
                      <a:r>
                        <a:rPr lang="en-GB" sz="1000" dirty="0" smtClean="0"/>
                        <a:t>Strong Acid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 acid which</a:t>
                      </a:r>
                      <a:r>
                        <a:rPr lang="en-GB" sz="1000" baseline="0" dirty="0" smtClean="0"/>
                        <a:t> totally dissociates in water</a:t>
                      </a:r>
                      <a:endParaRPr lang="en-GB"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0240">
                <a:tc>
                  <a:txBody>
                    <a:bodyPr/>
                    <a:lstStyle/>
                    <a:p>
                      <a:r>
                        <a:rPr lang="en-GB" sz="1000" dirty="0" smtClean="0"/>
                        <a:t>Base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a:t>
                      </a:r>
                      <a:r>
                        <a:rPr lang="en-GB" sz="1000" baseline="0" dirty="0" smtClean="0"/>
                        <a:t> substance that can neutralise an acid to make a salt and water</a:t>
                      </a:r>
                      <a:endParaRPr lang="en-GB"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97392" y="862786"/>
            <a:ext cx="4855608" cy="3046988"/>
          </a:xfrm>
          <a:prstGeom prst="rect">
            <a:avLst/>
          </a:prstGeom>
          <a:noFill/>
          <a:ln w="19050">
            <a:solidFill>
              <a:schemeClr val="accent2"/>
            </a:solidFill>
          </a:ln>
        </p:spPr>
        <p:txBody>
          <a:bodyPr wrap="square" rtlCol="0">
            <a:spAutoFit/>
          </a:bodyPr>
          <a:lstStyle/>
          <a:p>
            <a:pPr algn="ctr"/>
            <a:r>
              <a:rPr lang="en-GB" sz="1200" b="1" dirty="0" smtClean="0"/>
              <a:t>Acids and Alkalis</a:t>
            </a:r>
            <a:endParaRPr lang="en-GB" sz="1200" b="1" dirty="0"/>
          </a:p>
          <a:p>
            <a:r>
              <a:rPr lang="en-GB" sz="1200" dirty="0"/>
              <a:t>Acids produce hydrogen ions (</a:t>
            </a:r>
            <a:r>
              <a:rPr lang="en-GB" sz="1200" b="1" dirty="0"/>
              <a:t>H</a:t>
            </a:r>
            <a:r>
              <a:rPr lang="en-GB" sz="1200" b="1" baseline="30000" dirty="0"/>
              <a:t>+</a:t>
            </a:r>
            <a:r>
              <a:rPr lang="en-GB" sz="1200" b="1" dirty="0"/>
              <a:t>) in </a:t>
            </a:r>
            <a:r>
              <a:rPr lang="en-GB" sz="1200" b="1" dirty="0" smtClean="0"/>
              <a:t>aqueous</a:t>
            </a:r>
            <a:r>
              <a:rPr lang="en-GB" sz="1200" dirty="0"/>
              <a:t> </a:t>
            </a:r>
            <a:r>
              <a:rPr lang="en-GB" sz="1200" dirty="0" smtClean="0"/>
              <a:t>solutions.  Aqueous </a:t>
            </a:r>
            <a:r>
              <a:rPr lang="en-GB" sz="1200" dirty="0"/>
              <a:t>solutions of alkalis contain </a:t>
            </a:r>
            <a:r>
              <a:rPr lang="en-GB" sz="1200" b="1" dirty="0"/>
              <a:t>hydroxide ions (OH</a:t>
            </a:r>
            <a:r>
              <a:rPr lang="en-GB" sz="1200" b="1" baseline="30000" dirty="0" smtClean="0"/>
              <a:t>–</a:t>
            </a:r>
            <a:r>
              <a:rPr lang="en-GB" sz="1200" b="1" dirty="0" smtClean="0"/>
              <a:t>).</a:t>
            </a:r>
          </a:p>
          <a:p>
            <a:r>
              <a:rPr lang="en-GB" sz="1200" dirty="0" smtClean="0"/>
              <a:t>We measure the acidity of a substance using the </a:t>
            </a:r>
            <a:r>
              <a:rPr lang="en-GB" sz="1200" b="1" dirty="0" smtClean="0"/>
              <a:t>pH scale which runs from 0-14 </a:t>
            </a:r>
            <a:r>
              <a:rPr lang="en-GB" sz="1200" dirty="0" smtClean="0"/>
              <a:t>between 0 and 6 the substances are acidic, 7 is neutral and between 8 and 14 is alkaline. The pH scale is a logarithmic scale: a decrease of 1 on the pH scale makes a substance </a:t>
            </a:r>
            <a:r>
              <a:rPr lang="en-GB" sz="1200" b="1" dirty="0" smtClean="0"/>
              <a:t>10 times more acidic.</a:t>
            </a:r>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r>
              <a:rPr lang="en-GB" sz="1200" dirty="0" smtClean="0"/>
              <a:t>The pH scale is a measure of H</a:t>
            </a:r>
            <a:r>
              <a:rPr lang="en-GB" sz="1200" baseline="30000" dirty="0" smtClean="0"/>
              <a:t>+</a:t>
            </a:r>
            <a:r>
              <a:rPr lang="en-GB" sz="1200" dirty="0" smtClean="0"/>
              <a:t> concentration: the lower the pH the higher the concentration of H</a:t>
            </a:r>
            <a:r>
              <a:rPr lang="en-GB" sz="1200" baseline="30000" dirty="0" smtClean="0"/>
              <a:t>+</a:t>
            </a:r>
            <a:r>
              <a:rPr lang="en-GB" sz="1200" dirty="0" smtClean="0"/>
              <a:t> </a:t>
            </a:r>
            <a:r>
              <a:rPr lang="en-GB" sz="1200" dirty="0"/>
              <a:t>i</a:t>
            </a:r>
            <a:r>
              <a:rPr lang="en-GB" sz="1200" dirty="0" smtClean="0"/>
              <a:t>ons</a:t>
            </a:r>
            <a:r>
              <a:rPr lang="en-GB" sz="1200" dirty="0"/>
              <a:t>.</a:t>
            </a:r>
            <a:endParaRPr lang="en-GB" sz="1200" dirty="0" smtClean="0"/>
          </a:p>
        </p:txBody>
      </p:sp>
      <p:sp>
        <p:nvSpPr>
          <p:cNvPr id="18" name="TextBox 17"/>
          <p:cNvSpPr txBox="1"/>
          <p:nvPr/>
        </p:nvSpPr>
        <p:spPr>
          <a:xfrm>
            <a:off x="133376" y="4077072"/>
            <a:ext cx="4819624" cy="1015663"/>
          </a:xfrm>
          <a:prstGeom prst="rect">
            <a:avLst/>
          </a:prstGeom>
          <a:noFill/>
          <a:ln w="19050">
            <a:solidFill>
              <a:schemeClr val="accent2"/>
            </a:solidFill>
          </a:ln>
        </p:spPr>
        <p:txBody>
          <a:bodyPr wrap="square" rtlCol="0">
            <a:spAutoFit/>
          </a:bodyPr>
          <a:lstStyle/>
          <a:p>
            <a:pPr algn="ctr"/>
            <a:r>
              <a:rPr lang="en-GB" sz="1200" b="1" dirty="0" smtClean="0"/>
              <a:t>Neutralisation</a:t>
            </a:r>
          </a:p>
          <a:p>
            <a:r>
              <a:rPr lang="en-GB" sz="1200" dirty="0" smtClean="0"/>
              <a:t>When an acid reacts with an alkali a salt and water are produced. The ionic equation for the reaction of an </a:t>
            </a:r>
            <a:r>
              <a:rPr lang="en-GB" sz="1200" b="1" dirty="0" smtClean="0"/>
              <a:t>acid and an alkali is:</a:t>
            </a:r>
          </a:p>
          <a:p>
            <a:pPr algn="ctr"/>
            <a:r>
              <a:rPr lang="en-GB" sz="1200" b="1" dirty="0" smtClean="0"/>
              <a:t>H</a:t>
            </a:r>
            <a:r>
              <a:rPr lang="en-GB" sz="1200" b="1" baseline="30000" dirty="0" smtClean="0"/>
              <a:t>+</a:t>
            </a:r>
            <a:r>
              <a:rPr lang="en-GB" sz="1200" b="1" dirty="0" smtClean="0"/>
              <a:t>+ OH</a:t>
            </a:r>
            <a:r>
              <a:rPr lang="en-GB" sz="1200" b="1" baseline="30000" dirty="0" smtClean="0"/>
              <a:t>-</a:t>
            </a:r>
            <a:r>
              <a:rPr lang="en-GB" sz="1200" b="1" dirty="0" smtClean="0"/>
              <a:t> </a:t>
            </a:r>
            <a:r>
              <a:rPr lang="en-GB" sz="1200" b="1" dirty="0" smtClean="0">
                <a:sym typeface="Wingdings" panose="05000000000000000000" pitchFamily="2" charset="2"/>
              </a:rPr>
              <a:t>H</a:t>
            </a:r>
            <a:r>
              <a:rPr lang="en-GB" sz="1200" b="1" baseline="-25000" dirty="0" smtClean="0">
                <a:sym typeface="Wingdings" panose="05000000000000000000" pitchFamily="2" charset="2"/>
              </a:rPr>
              <a:t>2</a:t>
            </a:r>
            <a:r>
              <a:rPr lang="en-GB" sz="1200" b="1" dirty="0" smtClean="0">
                <a:sym typeface="Wingdings" panose="05000000000000000000" pitchFamily="2" charset="2"/>
              </a:rPr>
              <a:t>O</a:t>
            </a:r>
          </a:p>
          <a:p>
            <a:endParaRPr lang="en-GB" sz="1200" dirty="0"/>
          </a:p>
        </p:txBody>
      </p:sp>
      <p:sp>
        <p:nvSpPr>
          <p:cNvPr id="7" name="AutoShape 4" descr="http://scienceshine.files.wordpress.com/2012/11/20121107-074620.jpg">
            <a:hlinkClick r:id="rId3"/>
          </p:cNvPr>
          <p:cNvSpPr>
            <a:spLocks noChangeAspect="1" noChangeArrowheads="1"/>
          </p:cNvSpPr>
          <p:nvPr/>
        </p:nvSpPr>
        <p:spPr bwMode="auto">
          <a:xfrm>
            <a:off x="155575" y="-723900"/>
            <a:ext cx="285750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403" y="2204864"/>
            <a:ext cx="2554546" cy="1249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78751" y="5229200"/>
            <a:ext cx="5220600" cy="1390124"/>
          </a:xfrm>
          <a:prstGeom prst="rect">
            <a:avLst/>
          </a:prstGeom>
          <a:noFill/>
          <a:ln w="19050">
            <a:solidFill>
              <a:schemeClr val="accent2"/>
            </a:solidFill>
          </a:ln>
        </p:spPr>
        <p:txBody>
          <a:bodyPr wrap="square" rtlCol="0">
            <a:spAutoFit/>
          </a:bodyPr>
          <a:lstStyle/>
          <a:p>
            <a:r>
              <a:rPr lang="en-GB" sz="1100" b="1" dirty="0" smtClean="0"/>
              <a:t>HT - Strong and Weak Acids</a:t>
            </a:r>
          </a:p>
          <a:p>
            <a:pPr algn="ctr"/>
            <a:r>
              <a:rPr lang="en-GB" sz="1100" dirty="0" smtClean="0"/>
              <a:t>Acids can be defined as either a </a:t>
            </a:r>
            <a:r>
              <a:rPr lang="en-GB" sz="1100" b="1" dirty="0" smtClean="0"/>
              <a:t>strong or weak acid </a:t>
            </a:r>
            <a:r>
              <a:rPr lang="en-GB" sz="1100" dirty="0" smtClean="0"/>
              <a:t>a strong acid is one which fully dissociates in water for example hydrochloric acid</a:t>
            </a:r>
          </a:p>
          <a:p>
            <a:pPr algn="ctr"/>
            <a:r>
              <a:rPr lang="en-GB" sz="1100" b="1" dirty="0" err="1" smtClean="0"/>
              <a:t>HCl</a:t>
            </a:r>
            <a:r>
              <a:rPr lang="en-GB" sz="1100" b="1" dirty="0" smtClean="0">
                <a:sym typeface="Wingdings" panose="05000000000000000000" pitchFamily="2" charset="2"/>
              </a:rPr>
              <a:t> H</a:t>
            </a:r>
            <a:r>
              <a:rPr lang="en-GB" sz="1100" b="1" baseline="30000" dirty="0" smtClean="0">
                <a:sym typeface="Wingdings" panose="05000000000000000000" pitchFamily="2" charset="2"/>
              </a:rPr>
              <a:t>+</a:t>
            </a:r>
            <a:r>
              <a:rPr lang="en-GB" sz="1100" b="1" dirty="0" smtClean="0">
                <a:sym typeface="Wingdings" panose="05000000000000000000" pitchFamily="2" charset="2"/>
              </a:rPr>
              <a:t>+Cl</a:t>
            </a:r>
            <a:r>
              <a:rPr lang="en-GB" sz="1100" b="1" baseline="30000" dirty="0" smtClean="0">
                <a:sym typeface="Wingdings" panose="05000000000000000000" pitchFamily="2" charset="2"/>
              </a:rPr>
              <a:t>-</a:t>
            </a:r>
          </a:p>
          <a:p>
            <a:pPr algn="ctr"/>
            <a:endParaRPr lang="en-GB" sz="1100" b="1" baseline="30000" dirty="0">
              <a:sym typeface="Wingdings" panose="05000000000000000000" pitchFamily="2" charset="2"/>
            </a:endParaRPr>
          </a:p>
          <a:p>
            <a:r>
              <a:rPr lang="en-GB" sz="1100" dirty="0" smtClean="0">
                <a:sym typeface="Wingdings" panose="05000000000000000000" pitchFamily="2" charset="2"/>
              </a:rPr>
              <a:t>A weak acid is defined as one which only partially dissociates in water.</a:t>
            </a:r>
          </a:p>
          <a:p>
            <a:r>
              <a:rPr lang="en-GB" sz="1100" dirty="0" smtClean="0">
                <a:sym typeface="Wingdings" panose="05000000000000000000" pitchFamily="2" charset="2"/>
              </a:rPr>
              <a:t>Strong acids are </a:t>
            </a:r>
            <a:r>
              <a:rPr lang="en-GB" sz="1100" b="1" dirty="0" smtClean="0">
                <a:sym typeface="Wingdings" panose="05000000000000000000" pitchFamily="2" charset="2"/>
              </a:rPr>
              <a:t>not the same </a:t>
            </a:r>
            <a:r>
              <a:rPr lang="en-GB" sz="1100" dirty="0" smtClean="0">
                <a:sym typeface="Wingdings" panose="05000000000000000000" pitchFamily="2" charset="2"/>
              </a:rPr>
              <a:t>as concentrated acids. Concentration is the number of particles in a given volume and not how much they dissociate.</a:t>
            </a:r>
          </a:p>
        </p:txBody>
      </p:sp>
      <p:sp>
        <p:nvSpPr>
          <p:cNvPr id="10" name="TextBox 9"/>
          <p:cNvSpPr txBox="1"/>
          <p:nvPr/>
        </p:nvSpPr>
        <p:spPr>
          <a:xfrm>
            <a:off x="5475027" y="4081100"/>
            <a:ext cx="4298740" cy="2616101"/>
          </a:xfrm>
          <a:prstGeom prst="rect">
            <a:avLst/>
          </a:prstGeom>
          <a:noFill/>
          <a:ln w="19050">
            <a:solidFill>
              <a:schemeClr val="accent2"/>
            </a:solidFill>
          </a:ln>
        </p:spPr>
        <p:txBody>
          <a:bodyPr wrap="square" rtlCol="0">
            <a:spAutoFit/>
          </a:bodyPr>
          <a:lstStyle/>
          <a:p>
            <a:pPr algn="ctr"/>
            <a:r>
              <a:rPr lang="en-GB" sz="1100" b="1" dirty="0" smtClean="0"/>
              <a:t>Neutralisation</a:t>
            </a:r>
          </a:p>
          <a:p>
            <a:r>
              <a:rPr lang="en-GB" sz="1100" dirty="0" smtClean="0"/>
              <a:t>When an acid reacts with an alkali it will produce salt and water, below are the general equations for different types of neutralisation reaction:</a:t>
            </a:r>
          </a:p>
          <a:p>
            <a:pPr algn="ctr"/>
            <a:r>
              <a:rPr lang="en-GB" sz="1100" b="1" dirty="0" smtClean="0"/>
              <a:t>Metal oxide+ Acid </a:t>
            </a:r>
            <a:r>
              <a:rPr lang="en-GB" sz="1100" b="1" dirty="0" smtClean="0">
                <a:sym typeface="Wingdings" panose="05000000000000000000" pitchFamily="2" charset="2"/>
              </a:rPr>
              <a:t> Salt + Water</a:t>
            </a:r>
          </a:p>
          <a:p>
            <a:pPr algn="ctr"/>
            <a:r>
              <a:rPr lang="en-GB" sz="1100" b="1" dirty="0" smtClean="0">
                <a:sym typeface="Wingdings" panose="05000000000000000000" pitchFamily="2" charset="2"/>
              </a:rPr>
              <a:t>Copper oxide +Hydrochloric Acid Copper chloride +Water</a:t>
            </a:r>
          </a:p>
          <a:p>
            <a:pPr algn="ctr"/>
            <a:r>
              <a:rPr lang="en-GB" sz="1100" b="1" dirty="0" err="1" smtClean="0">
                <a:sym typeface="Wingdings" panose="05000000000000000000" pitchFamily="2" charset="2"/>
              </a:rPr>
              <a:t>CuO</a:t>
            </a:r>
            <a:r>
              <a:rPr lang="en-GB" sz="1100" b="1" dirty="0" smtClean="0">
                <a:sym typeface="Wingdings" panose="05000000000000000000" pitchFamily="2" charset="2"/>
              </a:rPr>
              <a:t>+ </a:t>
            </a:r>
            <a:r>
              <a:rPr lang="en-GB" sz="1100" b="1" dirty="0" err="1" smtClean="0">
                <a:sym typeface="Wingdings" panose="05000000000000000000" pitchFamily="2" charset="2"/>
              </a:rPr>
              <a:t>HCl</a:t>
            </a:r>
            <a:r>
              <a:rPr lang="en-GB" sz="1100" b="1" dirty="0" smtClean="0">
                <a:sym typeface="Wingdings" panose="05000000000000000000" pitchFamily="2" charset="2"/>
              </a:rPr>
              <a:t> CuCl</a:t>
            </a:r>
            <a:r>
              <a:rPr lang="en-GB" sz="1100" b="1" baseline="-25000" dirty="0" smtClean="0">
                <a:sym typeface="Wingdings" panose="05000000000000000000" pitchFamily="2" charset="2"/>
              </a:rPr>
              <a:t>2</a:t>
            </a:r>
            <a:r>
              <a:rPr lang="en-GB" sz="1100" b="1" dirty="0" smtClean="0">
                <a:sym typeface="Wingdings" panose="05000000000000000000" pitchFamily="2" charset="2"/>
              </a:rPr>
              <a:t>+H</a:t>
            </a:r>
            <a:r>
              <a:rPr lang="en-GB" sz="1100" b="1" baseline="-25000" dirty="0" smtClean="0">
                <a:sym typeface="Wingdings" panose="05000000000000000000" pitchFamily="2" charset="2"/>
              </a:rPr>
              <a:t>2</a:t>
            </a:r>
            <a:r>
              <a:rPr lang="en-GB" sz="1100" b="1" dirty="0" smtClean="0">
                <a:sym typeface="Wingdings" panose="05000000000000000000" pitchFamily="2" charset="2"/>
              </a:rPr>
              <a:t>O</a:t>
            </a:r>
            <a:endParaRPr lang="en-GB" sz="1100" b="1" baseline="-25000" dirty="0" smtClean="0">
              <a:sym typeface="Wingdings" panose="05000000000000000000" pitchFamily="2" charset="2"/>
            </a:endParaRPr>
          </a:p>
          <a:p>
            <a:pPr algn="ctr"/>
            <a:r>
              <a:rPr lang="en-GB" sz="1100" b="1" dirty="0" smtClean="0">
                <a:sym typeface="Wingdings" panose="05000000000000000000" pitchFamily="2" charset="2"/>
              </a:rPr>
              <a:t>Metal carbonate  + acid  Salt +Water + Carbon Dioxide</a:t>
            </a:r>
          </a:p>
          <a:p>
            <a:pPr algn="ctr"/>
            <a:r>
              <a:rPr lang="en-GB" sz="1000" b="1" dirty="0" smtClean="0">
                <a:sym typeface="Wingdings" panose="05000000000000000000" pitchFamily="2" charset="2"/>
              </a:rPr>
              <a:t>Magnesium  Carbonate + Sulphuric Acid  Salt +Water +Carbon Dioxide</a:t>
            </a:r>
            <a:endParaRPr lang="en-GB" sz="1000" b="1" dirty="0">
              <a:sym typeface="Wingdings" panose="05000000000000000000" pitchFamily="2" charset="2"/>
            </a:endParaRPr>
          </a:p>
          <a:p>
            <a:pPr algn="ctr"/>
            <a:r>
              <a:rPr lang="en-GB" sz="1100" b="1" dirty="0" smtClean="0">
                <a:sym typeface="Wingdings" panose="05000000000000000000" pitchFamily="2" charset="2"/>
              </a:rPr>
              <a:t>MgCO</a:t>
            </a:r>
            <a:r>
              <a:rPr lang="en-GB" sz="1100" b="1" baseline="-25000" dirty="0" smtClean="0">
                <a:sym typeface="Wingdings" panose="05000000000000000000" pitchFamily="2" charset="2"/>
              </a:rPr>
              <a:t>3</a:t>
            </a:r>
            <a:r>
              <a:rPr lang="en-GB" sz="1100" b="1" dirty="0" smtClean="0">
                <a:sym typeface="Wingdings" panose="05000000000000000000" pitchFamily="2" charset="2"/>
              </a:rPr>
              <a:t>+ H</a:t>
            </a:r>
            <a:r>
              <a:rPr lang="en-GB" sz="1100" b="1" baseline="-25000" dirty="0" smtClean="0">
                <a:sym typeface="Wingdings" panose="05000000000000000000" pitchFamily="2" charset="2"/>
              </a:rPr>
              <a:t>2</a:t>
            </a:r>
            <a:r>
              <a:rPr lang="en-GB" sz="1100" b="1" dirty="0" smtClean="0">
                <a:sym typeface="Wingdings" panose="05000000000000000000" pitchFamily="2" charset="2"/>
              </a:rPr>
              <a:t>SO</a:t>
            </a:r>
            <a:r>
              <a:rPr lang="en-GB" sz="1100" b="1" baseline="-25000" dirty="0" smtClean="0">
                <a:sym typeface="Wingdings" panose="05000000000000000000" pitchFamily="2" charset="2"/>
              </a:rPr>
              <a:t>4</a:t>
            </a:r>
            <a:r>
              <a:rPr lang="en-GB" sz="1100" b="1" dirty="0" smtClean="0">
                <a:sym typeface="Wingdings" panose="05000000000000000000" pitchFamily="2" charset="2"/>
              </a:rPr>
              <a:t> MgSO</a:t>
            </a:r>
            <a:r>
              <a:rPr lang="en-GB" sz="1100" b="1" baseline="-25000" dirty="0" smtClean="0">
                <a:sym typeface="Wingdings" panose="05000000000000000000" pitchFamily="2" charset="2"/>
              </a:rPr>
              <a:t>4</a:t>
            </a:r>
            <a:r>
              <a:rPr lang="en-GB" sz="1100" b="1" dirty="0" smtClean="0">
                <a:sym typeface="Wingdings" panose="05000000000000000000" pitchFamily="2" charset="2"/>
              </a:rPr>
              <a:t> + H</a:t>
            </a:r>
            <a:r>
              <a:rPr lang="en-GB" sz="1100" b="1" baseline="-25000" dirty="0" smtClean="0">
                <a:sym typeface="Wingdings" panose="05000000000000000000" pitchFamily="2" charset="2"/>
              </a:rPr>
              <a:t>2</a:t>
            </a:r>
            <a:r>
              <a:rPr lang="en-GB" sz="1100" b="1" dirty="0" smtClean="0">
                <a:sym typeface="Wingdings" panose="05000000000000000000" pitchFamily="2" charset="2"/>
              </a:rPr>
              <a:t>O+ CO</a:t>
            </a:r>
            <a:r>
              <a:rPr lang="en-GB" sz="1100" b="1" baseline="-25000" dirty="0" smtClean="0">
                <a:sym typeface="Wingdings" panose="05000000000000000000" pitchFamily="2" charset="2"/>
              </a:rPr>
              <a:t>2</a:t>
            </a:r>
            <a:endParaRPr lang="en-GB" sz="1100" b="1" baseline="-25000" dirty="0">
              <a:sym typeface="Wingdings" panose="05000000000000000000" pitchFamily="2" charset="2"/>
            </a:endParaRPr>
          </a:p>
          <a:p>
            <a:pPr algn="ctr"/>
            <a:r>
              <a:rPr lang="en-GB" sz="1100" b="1" dirty="0" smtClean="0">
                <a:sym typeface="Wingdings" panose="05000000000000000000" pitchFamily="2" charset="2"/>
              </a:rPr>
              <a:t>Metal Hydroxide +  Nitric Acid  Sodium Nitrate + Water</a:t>
            </a:r>
            <a:endParaRPr lang="en-GB" sz="1100" b="1" dirty="0">
              <a:sym typeface="Wingdings" panose="05000000000000000000" pitchFamily="2" charset="2"/>
            </a:endParaRPr>
          </a:p>
          <a:p>
            <a:pPr algn="ctr"/>
            <a:r>
              <a:rPr lang="en-GB" sz="1100" b="1" dirty="0" smtClean="0">
                <a:sym typeface="Wingdings" panose="05000000000000000000" pitchFamily="2" charset="2"/>
              </a:rPr>
              <a:t>Sodium Hydroxide + Nitric Acid Sodium Nitrate + Water</a:t>
            </a:r>
          </a:p>
          <a:p>
            <a:pPr algn="ctr"/>
            <a:r>
              <a:rPr lang="en-GB" sz="1100" b="1" dirty="0" err="1" smtClean="0">
                <a:sym typeface="Wingdings" panose="05000000000000000000" pitchFamily="2" charset="2"/>
              </a:rPr>
              <a:t>NaOH</a:t>
            </a:r>
            <a:r>
              <a:rPr lang="en-GB" sz="1100" b="1" baseline="-25000" dirty="0" smtClean="0">
                <a:sym typeface="Wingdings" panose="05000000000000000000" pitchFamily="2" charset="2"/>
              </a:rPr>
              <a:t>+</a:t>
            </a:r>
            <a:r>
              <a:rPr lang="en-GB" sz="1100" b="1" dirty="0" smtClean="0">
                <a:sym typeface="Wingdings" panose="05000000000000000000" pitchFamily="2" charset="2"/>
              </a:rPr>
              <a:t> +HNO</a:t>
            </a:r>
            <a:r>
              <a:rPr lang="en-GB" sz="1100" b="1" baseline="-25000" dirty="0" smtClean="0">
                <a:sym typeface="Wingdings" panose="05000000000000000000" pitchFamily="2" charset="2"/>
              </a:rPr>
              <a:t>3</a:t>
            </a:r>
            <a:r>
              <a:rPr lang="en-GB" sz="1100" b="1" dirty="0" smtClean="0">
                <a:sym typeface="Wingdings" panose="05000000000000000000" pitchFamily="2" charset="2"/>
              </a:rPr>
              <a:t>  NaNO</a:t>
            </a:r>
            <a:r>
              <a:rPr lang="en-GB" sz="1100" b="1" baseline="-25000" dirty="0" smtClean="0">
                <a:sym typeface="Wingdings" panose="05000000000000000000" pitchFamily="2" charset="2"/>
              </a:rPr>
              <a:t>3</a:t>
            </a:r>
            <a:r>
              <a:rPr lang="en-GB" sz="1100" b="1" dirty="0" smtClean="0">
                <a:sym typeface="Wingdings" panose="05000000000000000000" pitchFamily="2" charset="2"/>
              </a:rPr>
              <a:t>+ </a:t>
            </a:r>
            <a:r>
              <a:rPr lang="en-GB" sz="1100" b="1" dirty="0">
                <a:sym typeface="Wingdings" panose="05000000000000000000" pitchFamily="2" charset="2"/>
              </a:rPr>
              <a:t>H</a:t>
            </a:r>
            <a:r>
              <a:rPr lang="en-GB" sz="1100" b="1" baseline="-25000" dirty="0">
                <a:sym typeface="Wingdings" panose="05000000000000000000" pitchFamily="2" charset="2"/>
              </a:rPr>
              <a:t>2</a:t>
            </a:r>
            <a:r>
              <a:rPr lang="en-GB" sz="1100" b="1" dirty="0">
                <a:sym typeface="Wingdings" panose="05000000000000000000" pitchFamily="2" charset="2"/>
              </a:rPr>
              <a:t>O</a:t>
            </a:r>
            <a:endParaRPr lang="en-GB" sz="1100" b="1" baseline="-25000" dirty="0" smtClean="0">
              <a:sym typeface="Wingdings" panose="05000000000000000000" pitchFamily="2" charset="2"/>
            </a:endParaRPr>
          </a:p>
          <a:p>
            <a:r>
              <a:rPr lang="en-GB" sz="1100" dirty="0" smtClean="0">
                <a:sym typeface="Wingdings" panose="05000000000000000000" pitchFamily="2" charset="2"/>
              </a:rPr>
              <a:t>Some of the reactants (for example copper oxide) are insoluble but these can still carry out a neutralisation reaction. We call these </a:t>
            </a:r>
            <a:r>
              <a:rPr lang="en-GB" sz="1100" b="1" dirty="0" smtClean="0">
                <a:sym typeface="Wingdings" panose="05000000000000000000" pitchFamily="2" charset="2"/>
              </a:rPr>
              <a:t>bases</a:t>
            </a:r>
            <a:r>
              <a:rPr lang="en-GB" sz="1100" dirty="0" smtClean="0">
                <a:sym typeface="Wingdings" panose="05000000000000000000" pitchFamily="2" charset="2"/>
              </a:rPr>
              <a:t> not</a:t>
            </a:r>
            <a:r>
              <a:rPr lang="en-GB" sz="1100" b="1" dirty="0" smtClean="0">
                <a:sym typeface="Wingdings" panose="05000000000000000000" pitchFamily="2" charset="2"/>
              </a:rPr>
              <a:t> alkalis.</a:t>
            </a:r>
            <a:endParaRPr lang="en-GB" sz="1100" b="1" dirty="0"/>
          </a:p>
        </p:txBody>
      </p:sp>
      <p:sp>
        <p:nvSpPr>
          <p:cNvPr id="12" name="TextBox 11"/>
          <p:cNvSpPr txBox="1"/>
          <p:nvPr/>
        </p:nvSpPr>
        <p:spPr>
          <a:xfrm>
            <a:off x="5024110" y="2250738"/>
            <a:ext cx="4843221" cy="1754326"/>
          </a:xfrm>
          <a:prstGeom prst="rect">
            <a:avLst/>
          </a:prstGeom>
          <a:noFill/>
          <a:ln w="19050">
            <a:solidFill>
              <a:schemeClr val="accent2"/>
            </a:solidFill>
          </a:ln>
        </p:spPr>
        <p:txBody>
          <a:bodyPr wrap="square" rtlCol="0">
            <a:spAutoFit/>
          </a:bodyPr>
          <a:lstStyle/>
          <a:p>
            <a:pPr algn="ctr"/>
            <a:r>
              <a:rPr lang="en-GB" sz="1200" b="1" dirty="0" smtClean="0"/>
              <a:t>Neutralisation</a:t>
            </a:r>
          </a:p>
          <a:p>
            <a:r>
              <a:rPr lang="en-GB" sz="1200" dirty="0" smtClean="0"/>
              <a:t>To work out the names and formulae of salts you will need to know the names and formulae of the common acids</a:t>
            </a:r>
          </a:p>
          <a:p>
            <a:endParaRPr lang="en-GB" sz="1200" dirty="0"/>
          </a:p>
          <a:p>
            <a:endParaRPr lang="en-GB" sz="1200" dirty="0" smtClean="0"/>
          </a:p>
          <a:p>
            <a:endParaRPr lang="en-GB" sz="1200" b="1" dirty="0" smtClean="0"/>
          </a:p>
          <a:p>
            <a:endParaRPr lang="en-GB" sz="1200" b="1" dirty="0"/>
          </a:p>
          <a:p>
            <a:endParaRPr lang="en-GB" sz="1200" b="1" dirty="0" smtClean="0"/>
          </a:p>
          <a:p>
            <a:endParaRPr lang="en-GB" sz="1200" dirty="0"/>
          </a:p>
        </p:txBody>
      </p:sp>
      <p:graphicFrame>
        <p:nvGraphicFramePr>
          <p:cNvPr id="6" name="Table 5"/>
          <p:cNvGraphicFramePr>
            <a:graphicFrameLocks noGrp="1"/>
          </p:cNvGraphicFramePr>
          <p:nvPr>
            <p:extLst>
              <p:ext uri="{D42A27DB-BD31-4B8C-83A1-F6EECF244321}">
                <p14:modId xmlns:p14="http://schemas.microsoft.com/office/powerpoint/2010/main" val="7726981"/>
              </p:ext>
            </p:extLst>
          </p:nvPr>
        </p:nvGraphicFramePr>
        <p:xfrm>
          <a:off x="5367514" y="2852936"/>
          <a:ext cx="4207535" cy="1112191"/>
        </p:xfrm>
        <a:graphic>
          <a:graphicData uri="http://schemas.openxmlformats.org/drawingml/2006/table">
            <a:tbl>
              <a:tblPr firstRow="1" bandRow="1">
                <a:tableStyleId>{5940675A-B579-460E-94D1-54222C63F5DA}</a:tableStyleId>
              </a:tblPr>
              <a:tblGrid>
                <a:gridCol w="1132893"/>
                <a:gridCol w="1346451"/>
                <a:gridCol w="1728191"/>
              </a:tblGrid>
              <a:tr h="357811">
                <a:tc>
                  <a:txBody>
                    <a:bodyPr/>
                    <a:lstStyle/>
                    <a:p>
                      <a:r>
                        <a:rPr lang="en-GB" sz="1050" dirty="0" smtClean="0"/>
                        <a:t>Acid </a:t>
                      </a:r>
                      <a:endParaRPr lang="en-GB" sz="1050" dirty="0"/>
                    </a:p>
                  </a:txBody>
                  <a:tcPr/>
                </a:tc>
                <a:tc>
                  <a:txBody>
                    <a:bodyPr/>
                    <a:lstStyle/>
                    <a:p>
                      <a:r>
                        <a:rPr lang="en-GB" sz="1050" dirty="0" smtClean="0"/>
                        <a:t>Name</a:t>
                      </a:r>
                      <a:r>
                        <a:rPr lang="en-GB" sz="1050" baseline="0" dirty="0" smtClean="0"/>
                        <a:t> of salt</a:t>
                      </a:r>
                      <a:endParaRPr lang="en-GB" sz="1050" dirty="0"/>
                    </a:p>
                  </a:txBody>
                  <a:tcPr/>
                </a:tc>
                <a:tc>
                  <a:txBody>
                    <a:bodyPr/>
                    <a:lstStyle/>
                    <a:p>
                      <a:r>
                        <a:rPr lang="en-GB" sz="1050" dirty="0" smtClean="0"/>
                        <a:t>Ion</a:t>
                      </a:r>
                      <a:r>
                        <a:rPr lang="en-GB" sz="1050" baseline="0" dirty="0" smtClean="0"/>
                        <a:t> that forms salt</a:t>
                      </a:r>
                      <a:endParaRPr lang="en-GB" sz="1050" dirty="0"/>
                    </a:p>
                  </a:txBody>
                  <a:tcPr/>
                </a:tc>
              </a:tr>
              <a:tr h="218663">
                <a:tc>
                  <a:txBody>
                    <a:bodyPr/>
                    <a:lstStyle/>
                    <a:p>
                      <a:r>
                        <a:rPr lang="en-GB" sz="1050" dirty="0" smtClean="0"/>
                        <a:t>Hydrochloric</a:t>
                      </a:r>
                      <a:endParaRPr lang="en-GB" sz="1050" dirty="0"/>
                    </a:p>
                  </a:txBody>
                  <a:tcPr/>
                </a:tc>
                <a:tc>
                  <a:txBody>
                    <a:bodyPr/>
                    <a:lstStyle/>
                    <a:p>
                      <a:r>
                        <a:rPr lang="en-GB" sz="1050" dirty="0" smtClean="0"/>
                        <a:t>Chloride</a:t>
                      </a:r>
                      <a:endParaRPr lang="en-GB" sz="1050" dirty="0"/>
                    </a:p>
                  </a:txBody>
                  <a:tcPr/>
                </a:tc>
                <a:tc>
                  <a:txBody>
                    <a:bodyPr/>
                    <a:lstStyle/>
                    <a:p>
                      <a:r>
                        <a:rPr lang="en-GB" sz="1050" dirty="0" smtClean="0"/>
                        <a:t>Cl</a:t>
                      </a:r>
                      <a:r>
                        <a:rPr lang="en-GB" sz="1050" baseline="30000" dirty="0" smtClean="0"/>
                        <a:t>-</a:t>
                      </a:r>
                      <a:endParaRPr lang="en-GB" sz="1050" dirty="0"/>
                    </a:p>
                  </a:txBody>
                  <a:tcPr/>
                </a:tc>
              </a:tr>
              <a:tr h="218663">
                <a:tc>
                  <a:txBody>
                    <a:bodyPr/>
                    <a:lstStyle/>
                    <a:p>
                      <a:r>
                        <a:rPr lang="en-GB" sz="1050" dirty="0" smtClean="0"/>
                        <a:t>Sulphuric Acid</a:t>
                      </a:r>
                      <a:endParaRPr lang="en-GB" sz="1050" dirty="0"/>
                    </a:p>
                  </a:txBody>
                  <a:tcPr/>
                </a:tc>
                <a:tc>
                  <a:txBody>
                    <a:bodyPr/>
                    <a:lstStyle/>
                    <a:p>
                      <a:r>
                        <a:rPr lang="en-GB" sz="1050" dirty="0" smtClean="0"/>
                        <a:t>Sulphate</a:t>
                      </a:r>
                      <a:endParaRPr lang="en-GB" sz="1050" dirty="0"/>
                    </a:p>
                  </a:txBody>
                  <a:tcPr/>
                </a:tc>
                <a:tc>
                  <a:txBody>
                    <a:bodyPr/>
                    <a:lstStyle/>
                    <a:p>
                      <a:r>
                        <a:rPr lang="en-GB" sz="1050" dirty="0" smtClean="0"/>
                        <a:t>SO</a:t>
                      </a:r>
                      <a:r>
                        <a:rPr lang="en-GB" sz="1050" baseline="-25000" dirty="0" smtClean="0"/>
                        <a:t>4</a:t>
                      </a:r>
                      <a:r>
                        <a:rPr lang="en-GB" sz="1050" baseline="30000" dirty="0" smtClean="0"/>
                        <a:t>2-</a:t>
                      </a:r>
                      <a:endParaRPr lang="en-GB" sz="1050" baseline="-25000" dirty="0"/>
                    </a:p>
                  </a:txBody>
                  <a:tcPr/>
                </a:tc>
              </a:tr>
              <a:tr h="218663">
                <a:tc>
                  <a:txBody>
                    <a:bodyPr/>
                    <a:lstStyle/>
                    <a:p>
                      <a:r>
                        <a:rPr lang="en-GB" sz="1050" dirty="0" smtClean="0"/>
                        <a:t>Nitric Acid</a:t>
                      </a:r>
                      <a:endParaRPr lang="en-GB" sz="1050" dirty="0"/>
                    </a:p>
                  </a:txBody>
                  <a:tcPr/>
                </a:tc>
                <a:tc>
                  <a:txBody>
                    <a:bodyPr/>
                    <a:lstStyle/>
                    <a:p>
                      <a:r>
                        <a:rPr lang="en-GB" sz="1050" dirty="0" smtClean="0"/>
                        <a:t>Nitrate</a:t>
                      </a:r>
                      <a:endParaRPr lang="en-GB" sz="1050" dirty="0"/>
                    </a:p>
                  </a:txBody>
                  <a:tcPr/>
                </a:tc>
                <a:tc>
                  <a:txBody>
                    <a:bodyPr/>
                    <a:lstStyle/>
                    <a:p>
                      <a:r>
                        <a:rPr lang="en-GB" sz="1050" dirty="0" smtClean="0"/>
                        <a:t>NO</a:t>
                      </a:r>
                      <a:r>
                        <a:rPr lang="en-GB" sz="1050" baseline="-25000" dirty="0" smtClean="0"/>
                        <a:t>3</a:t>
                      </a:r>
                      <a:r>
                        <a:rPr lang="en-GB" sz="1050" baseline="30000" dirty="0" smtClean="0"/>
                        <a:t>1-</a:t>
                      </a:r>
                      <a:endParaRPr lang="en-GB" sz="1050" baseline="-25000" dirty="0"/>
                    </a:p>
                  </a:txBody>
                  <a:tcPr/>
                </a:tc>
              </a:tr>
            </a:tbl>
          </a:graphicData>
        </a:graphic>
      </p:graphicFrame>
    </p:spTree>
    <p:extLst>
      <p:ext uri="{BB962C8B-B14F-4D97-AF65-F5344CB8AC3E}">
        <p14:creationId xmlns:p14="http://schemas.microsoft.com/office/powerpoint/2010/main" val="3295209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 Physics Threshold Concepts</a:t>
            </a:r>
            <a:endParaRPr lang="en-GB" sz="1600" u="sng" dirty="0">
              <a:latin typeface="Berlin Sans FB Demi" panose="020E0802020502020306" pitchFamily="34" charset="0"/>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61557848"/>
                  </p:ext>
                </p:extLst>
              </p:nvPr>
            </p:nvGraphicFramePr>
            <p:xfrm>
              <a:off x="5457056" y="116632"/>
              <a:ext cx="4310113" cy="3857104"/>
            </p:xfrm>
            <a:graphic>
              <a:graphicData uri="http://schemas.openxmlformats.org/drawingml/2006/table">
                <a:tbl>
                  <a:tblPr firstRow="1" bandRow="1">
                    <a:tableStyleId>{5940675A-B579-460E-94D1-54222C63F5DA}</a:tableStyleId>
                  </a:tblPr>
                  <a:tblGrid>
                    <a:gridCol w="1069752"/>
                    <a:gridCol w="3240361"/>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Stationary</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Not moving. The velocity is 0.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Newton’s</a:t>
                          </a:r>
                          <a:r>
                            <a:rPr lang="en-GB" sz="1000" baseline="0" dirty="0" smtClean="0"/>
                            <a:t> First Law</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law says that if the resultant</a:t>
                          </a:r>
                          <a:r>
                            <a:rPr lang="en-GB" sz="1000" baseline="0" dirty="0" smtClean="0"/>
                            <a:t> force on an object is zero: </a:t>
                          </a:r>
                        </a:p>
                        <a:p>
                          <a:pPr marL="171450" indent="-171450">
                            <a:buFont typeface="Wingdings" panose="05000000000000000000" pitchFamily="2" charset="2"/>
                            <a:buChar char="Ø"/>
                          </a:pPr>
                          <a:r>
                            <a:rPr lang="en-GB" sz="1000" baseline="0" dirty="0" smtClean="0"/>
                            <a:t>Stationary objects stay stationary</a:t>
                          </a:r>
                        </a:p>
                        <a:p>
                          <a:pPr marL="171450" indent="-171450">
                            <a:buFont typeface="Wingdings" panose="05000000000000000000" pitchFamily="2" charset="2"/>
                            <a:buChar char="Ø"/>
                          </a:pPr>
                          <a:r>
                            <a:rPr lang="en-GB" sz="1000" baseline="0" dirty="0" smtClean="0"/>
                            <a:t>Moving objects keep moving at the same velocity (same speed and direction)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b="1" dirty="0" smtClean="0"/>
                            <a:t>HT </a:t>
                          </a:r>
                          <a:r>
                            <a:rPr lang="en-GB" sz="1000" b="0" dirty="0" smtClean="0"/>
                            <a:t>inertia</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Inertia</a:t>
                          </a:r>
                          <a:r>
                            <a:rPr lang="en-GB" sz="1000" baseline="0" dirty="0" smtClean="0"/>
                            <a:t> is the tendency of objects to stay at the same speed or stay stationary.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Newton’s Second Law</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Objects accelerate</a:t>
                          </a:r>
                          <a:r>
                            <a:rPr lang="en-GB" sz="1000" baseline="0" dirty="0" smtClean="0"/>
                            <a:t> if there is a resultant force acting on them. The amount of acceleration is  proportional to the magnitude of the resultant force and inversely proportional to the mass of the object. (see equation)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Proportional</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Just like in maths: if the magnitude</a:t>
                          </a:r>
                          <a:r>
                            <a:rPr lang="en-GB" sz="1000" baseline="0" dirty="0" smtClean="0"/>
                            <a:t> of one quantity increases because another quantity increases, they are proportional. The symbol is </a:t>
                          </a:r>
                          <a14:m>
                            <m:oMath xmlns:m="http://schemas.openxmlformats.org/officeDocument/2006/math">
                              <m:r>
                                <a:rPr lang="en-GB" sz="1000" i="1" baseline="0" smtClean="0">
                                  <a:latin typeface="Cambria Math"/>
                                  <a:ea typeface="Cambria Math"/>
                                </a:rPr>
                                <m:t>∝</m:t>
                              </m:r>
                            </m:oMath>
                          </a14:m>
                          <a:r>
                            <a:rPr lang="en-GB" sz="100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Inversely proportional</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opposite of proportional: if one quantity </a:t>
                          </a:r>
                          <a:r>
                            <a:rPr lang="en-GB" sz="1000" b="1" dirty="0" smtClean="0"/>
                            <a:t>decreases</a:t>
                          </a:r>
                          <a:r>
                            <a:rPr lang="en-GB" sz="1000" b="0" dirty="0" smtClean="0"/>
                            <a:t> because another one increases, they are</a:t>
                          </a:r>
                          <a:r>
                            <a:rPr lang="en-GB" sz="1000" b="0" baseline="0" dirty="0" smtClean="0"/>
                            <a:t> inversely proportional.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Newton’s Third Law</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This law says that when objects interact,</a:t>
                          </a:r>
                          <a:r>
                            <a:rPr lang="en-GB" sz="1000" baseline="0" dirty="0" smtClean="0"/>
                            <a:t> the forces they cause to act on each other are equal and opposite.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369268954"/>
                  </p:ext>
                </p:extLst>
              </p:nvPr>
            </p:nvGraphicFramePr>
            <p:xfrm>
              <a:off x="5457056" y="116632"/>
              <a:ext cx="4310112" cy="3857104"/>
            </p:xfrm>
            <a:graphic>
              <a:graphicData uri="http://schemas.openxmlformats.org/drawingml/2006/table">
                <a:tbl>
                  <a:tblPr firstRow="1" bandRow="1">
                    <a:tableStyleId>{5940675A-B579-460E-94D1-54222C63F5DA}</a:tableStyleId>
                  </a:tblPr>
                  <a:tblGrid>
                    <a:gridCol w="1069752"/>
                    <a:gridCol w="3240360"/>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Stationary</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Not moving. The velocity is 0.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01040">
                    <a:tc>
                      <a:txBody>
                        <a:bodyPr/>
                        <a:lstStyle/>
                        <a:p>
                          <a:r>
                            <a:rPr lang="en-GB" sz="1000" dirty="0" smtClean="0"/>
                            <a:t>Newton’s</a:t>
                          </a:r>
                          <a:r>
                            <a:rPr lang="en-GB" sz="1000" baseline="0" dirty="0" smtClean="0"/>
                            <a:t> First Law</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law says that if the resultant</a:t>
                          </a:r>
                          <a:r>
                            <a:rPr lang="en-GB" sz="1000" baseline="0" dirty="0" smtClean="0"/>
                            <a:t> force on an object is zero: </a:t>
                          </a:r>
                        </a:p>
                        <a:p>
                          <a:pPr marL="171450" indent="-171450">
                            <a:buFont typeface="Wingdings" panose="05000000000000000000" pitchFamily="2" charset="2"/>
                            <a:buChar char="Ø"/>
                          </a:pPr>
                          <a:r>
                            <a:rPr lang="en-GB" sz="1000" baseline="0" dirty="0" smtClean="0"/>
                            <a:t>Stationary objects stay stationary</a:t>
                          </a:r>
                        </a:p>
                        <a:p>
                          <a:pPr marL="171450" indent="-171450">
                            <a:buFont typeface="Wingdings" panose="05000000000000000000" pitchFamily="2" charset="2"/>
                            <a:buChar char="Ø"/>
                          </a:pPr>
                          <a:r>
                            <a:rPr lang="en-GB" sz="1000" baseline="0" dirty="0" smtClean="0"/>
                            <a:t>Moving objects keep moving at the same velocity (same speed and direction)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240">
                    <a:tc>
                      <a:txBody>
                        <a:bodyPr/>
                        <a:lstStyle/>
                        <a:p>
                          <a:r>
                            <a:rPr lang="en-GB" sz="1000" b="1" dirty="0" smtClean="0"/>
                            <a:t>HT </a:t>
                          </a:r>
                          <a:r>
                            <a:rPr lang="en-GB" sz="1000" b="0" dirty="0" smtClean="0"/>
                            <a:t>inertia</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Inertia</a:t>
                          </a:r>
                          <a:r>
                            <a:rPr lang="en-GB" sz="1000" baseline="0" dirty="0" smtClean="0"/>
                            <a:t> is the tendency of objects to stay at the same speed or stay stationary.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01040">
                    <a:tc>
                      <a:txBody>
                        <a:bodyPr/>
                        <a:lstStyle/>
                        <a:p>
                          <a:r>
                            <a:rPr lang="en-GB" sz="1000" dirty="0" smtClean="0"/>
                            <a:t>Newton’s Second Law</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Objects accelerate</a:t>
                          </a:r>
                          <a:r>
                            <a:rPr lang="en-GB" sz="1000" baseline="0" dirty="0" smtClean="0"/>
                            <a:t> if there is a resultant force acting on them. The amount of acceleration is  proportional to the magnitude of the resultant force and inversely proportional to the mass of the object. (see equation)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r>
                            <a:rPr lang="en-GB" sz="1000" dirty="0" smtClean="0"/>
                            <a:t>Proportional</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32895" t="-431111" r="-188" b="-178889"/>
                          </a:stretch>
                        </a:blipFill>
                      </a:tcPr>
                    </a:tc>
                  </a:tr>
                  <a:tr h="548640">
                    <a:tc>
                      <a:txBody>
                        <a:bodyPr/>
                        <a:lstStyle/>
                        <a:p>
                          <a:r>
                            <a:rPr lang="en-GB" sz="1000" dirty="0" smtClean="0"/>
                            <a:t>Inversely proportional</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opposite of proportional: if one quantity </a:t>
                          </a:r>
                          <a:r>
                            <a:rPr lang="en-GB" sz="1000" b="1" dirty="0" smtClean="0"/>
                            <a:t>decreases</a:t>
                          </a:r>
                          <a:r>
                            <a:rPr lang="en-GB" sz="1000" b="0" dirty="0" smtClean="0"/>
                            <a:t> because another one increases, they are</a:t>
                          </a:r>
                          <a:r>
                            <a:rPr lang="en-GB" sz="1000" b="0" baseline="0" dirty="0" smtClean="0"/>
                            <a:t> inversely proportional.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240">
                    <a:tc>
                      <a:txBody>
                        <a:bodyPr/>
                        <a:lstStyle/>
                        <a:p>
                          <a:r>
                            <a:rPr lang="en-GB" sz="1000" dirty="0" smtClean="0"/>
                            <a:t>Newton’s Third Law</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This law says that when objects interact,</a:t>
                          </a:r>
                          <a:r>
                            <a:rPr lang="en-GB" sz="1000" baseline="0" dirty="0" smtClean="0"/>
                            <a:t> the forces they cause to act on each other are equal and opposite.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
        <p:nvSpPr>
          <p:cNvPr id="6" name="Title 1"/>
          <p:cNvSpPr txBox="1">
            <a:spLocks/>
          </p:cNvSpPr>
          <p:nvPr/>
        </p:nvSpPr>
        <p:spPr>
          <a:xfrm>
            <a:off x="128464" y="908720"/>
            <a:ext cx="5184576" cy="144016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Newton’s First Law</a:t>
            </a:r>
          </a:p>
          <a:p>
            <a:pPr algn="l"/>
            <a:endParaRPr lang="en-GB" sz="1000" u="sng" dirty="0" smtClean="0">
              <a:latin typeface="+mj-lt"/>
            </a:endParaRPr>
          </a:p>
          <a:p>
            <a:pPr algn="l"/>
            <a:r>
              <a:rPr lang="en-GB" sz="1000" dirty="0" smtClean="0">
                <a:latin typeface="+mj-lt"/>
              </a:rPr>
              <a:t>Read the definition. Newton’s first law tell us: </a:t>
            </a:r>
          </a:p>
          <a:p>
            <a:pPr marL="171450" indent="-171450" algn="l">
              <a:buFont typeface="Arial" panose="020B0604020202020204" pitchFamily="34" charset="0"/>
              <a:buChar char="•"/>
            </a:pPr>
            <a:r>
              <a:rPr lang="en-GB" sz="1000" dirty="0" smtClean="0">
                <a:latin typeface="+mj-lt"/>
              </a:rPr>
              <a:t>Vehicles moving at a constant speed have a driving (push) force exactly equal to the resistive forces (like friction); </a:t>
            </a:r>
          </a:p>
          <a:p>
            <a:pPr marL="171450" indent="-171450" algn="l">
              <a:buFont typeface="Arial" panose="020B0604020202020204" pitchFamily="34" charset="0"/>
              <a:buChar char="•"/>
            </a:pPr>
            <a:r>
              <a:rPr lang="en-GB" sz="1000" dirty="0" smtClean="0">
                <a:latin typeface="+mj-lt"/>
              </a:rPr>
              <a:t> Velocity (speed and direction) will only change if there is a resultant force acting (so the resultant force is NOT zero). </a:t>
            </a:r>
          </a:p>
          <a:p>
            <a:pPr marL="171450" indent="-171450" algn="l">
              <a:buFont typeface="Arial" panose="020B0604020202020204" pitchFamily="34" charset="0"/>
              <a:buChar char="•"/>
            </a:pPr>
            <a:r>
              <a:rPr lang="en-GB" sz="1000" dirty="0" smtClean="0">
                <a:latin typeface="+mj-lt"/>
              </a:rPr>
              <a:t>If an object changed direction, it must have been because of a resultant force. </a:t>
            </a:r>
            <a:endParaRPr lang="en-GB" sz="1000" dirty="0">
              <a:latin typeface="+mj-lt"/>
            </a:endParaRPr>
          </a:p>
          <a:p>
            <a:pPr algn="l"/>
            <a:endParaRPr lang="en-GB" sz="1000" dirty="0" smtClean="0">
              <a:latin typeface="+mj-lt"/>
            </a:endParaRPr>
          </a:p>
          <a:p>
            <a:pPr algn="l"/>
            <a:endParaRPr lang="en-GB" sz="1000" dirty="0">
              <a:latin typeface="+mj-lt"/>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923256899"/>
                  </p:ext>
                </p:extLst>
              </p:nvPr>
            </p:nvGraphicFramePr>
            <p:xfrm>
              <a:off x="5457056" y="4126096"/>
              <a:ext cx="4310113" cy="836672"/>
            </p:xfrm>
            <a:graphic>
              <a:graphicData uri="http://schemas.openxmlformats.org/drawingml/2006/table">
                <a:tbl>
                  <a:tblPr firstRow="1" bandRow="1">
                    <a:tableStyleId>{5940675A-B579-460E-94D1-54222C63F5DA}</a:tableStyleId>
                  </a:tblPr>
                  <a:tblGrid>
                    <a:gridCol w="1069752"/>
                    <a:gridCol w="3240361"/>
                  </a:tblGrid>
                  <a:tr h="288032">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 and units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000" b="0" i="1" smtClean="0">
                                    <a:latin typeface="Cambria Math"/>
                                  </a:rPr>
                                  <m:t>𝐹</m:t>
                                </m:r>
                                <m:r>
                                  <a:rPr lang="en-GB" sz="1000" b="0" i="1" smtClean="0">
                                    <a:latin typeface="Cambria Math"/>
                                  </a:rPr>
                                  <m:t>=</m:t>
                                </m:r>
                                <m:r>
                                  <a:rPr lang="en-GB" sz="1000" b="0" i="1" smtClean="0">
                                    <a:latin typeface="Cambria Math"/>
                                  </a:rPr>
                                  <m:t>𝑚</m:t>
                                </m:r>
                                <m:r>
                                  <a:rPr lang="en-GB" sz="1000" b="0" i="1" smtClean="0">
                                    <a:latin typeface="Cambria Math"/>
                                  </a:rPr>
                                  <m:t> </m:t>
                                </m:r>
                                <m:r>
                                  <a:rPr lang="en-GB" sz="1000" b="0" i="1" smtClean="0">
                                    <a:latin typeface="Cambria Math"/>
                                  </a:rPr>
                                  <m:t>𝑎</m:t>
                                </m:r>
                              </m:oMath>
                            </m:oMathPara>
                          </a14:m>
                          <a:endParaRPr lang="en-GB"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dirty="0" smtClean="0"/>
                            <a:t>F = resultant</a:t>
                          </a:r>
                          <a:r>
                            <a:rPr lang="en-GB" sz="1000" i="1" baseline="0" dirty="0" smtClean="0"/>
                            <a:t> force (N)</a:t>
                          </a:r>
                        </a:p>
                        <a:p>
                          <a:r>
                            <a:rPr lang="en-GB" sz="1000" i="1" baseline="0" dirty="0" smtClean="0"/>
                            <a:t>m = mass (kg)</a:t>
                          </a:r>
                        </a:p>
                        <a:p>
                          <a:r>
                            <a:rPr lang="en-GB" sz="1000" i="1" baseline="0" dirty="0" smtClean="0"/>
                            <a:t>a = acceleration (m/s</a:t>
                          </a:r>
                          <a:r>
                            <a:rPr lang="en-GB" sz="1000" i="1" baseline="30000" dirty="0" smtClean="0"/>
                            <a:t>2</a:t>
                          </a:r>
                          <a:r>
                            <a:rPr lang="en-GB" sz="1000" i="1" baseline="0" dirty="0" smtClean="0"/>
                            <a:t>)</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814817814"/>
                  </p:ext>
                </p:extLst>
              </p:nvPr>
            </p:nvGraphicFramePr>
            <p:xfrm>
              <a:off x="5457056" y="4126096"/>
              <a:ext cx="4310113" cy="836672"/>
            </p:xfrm>
            <a:graphic>
              <a:graphicData uri="http://schemas.openxmlformats.org/drawingml/2006/table">
                <a:tbl>
                  <a:tblPr firstRow="1" bandRow="1">
                    <a:tableStyleId>{5940675A-B579-460E-94D1-54222C63F5DA}</a:tableStyleId>
                  </a:tblPr>
                  <a:tblGrid>
                    <a:gridCol w="1069752"/>
                    <a:gridCol w="3240361"/>
                  </a:tblGrid>
                  <a:tr h="288032">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 and units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3"/>
                          <a:stretch>
                            <a:fillRect t="-53333" r="-304571" b="-6667"/>
                          </a:stretch>
                        </a:blipFill>
                      </a:tcPr>
                    </a:tc>
                    <a:tc>
                      <a:txBody>
                        <a:bodyPr/>
                        <a:lstStyle/>
                        <a:p>
                          <a:r>
                            <a:rPr lang="en-GB" sz="1000" i="1" dirty="0" smtClean="0"/>
                            <a:t>F = resultant</a:t>
                          </a:r>
                          <a:r>
                            <a:rPr lang="en-GB" sz="1000" i="1" baseline="0" dirty="0" smtClean="0"/>
                            <a:t> force (N)</a:t>
                          </a:r>
                        </a:p>
                        <a:p>
                          <a:r>
                            <a:rPr lang="en-GB" sz="1000" i="1" baseline="0" dirty="0" smtClean="0"/>
                            <a:t>m = mass (kg)</a:t>
                          </a:r>
                        </a:p>
                        <a:p>
                          <a:r>
                            <a:rPr lang="en-GB" sz="1000" i="1" baseline="0" dirty="0" smtClean="0"/>
                            <a:t>a = acceleration (m/s</a:t>
                          </a:r>
                          <a:r>
                            <a:rPr lang="en-GB" sz="1000" i="1" baseline="30000" dirty="0" smtClean="0"/>
                            <a:t>2</a:t>
                          </a:r>
                          <a:r>
                            <a:rPr lang="en-GB" sz="1000" i="1" baseline="0" dirty="0" smtClean="0"/>
                            <a:t>)</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
        <p:nvSpPr>
          <p:cNvPr id="12" name="Title 1"/>
          <p:cNvSpPr txBox="1">
            <a:spLocks/>
          </p:cNvSpPr>
          <p:nvPr/>
        </p:nvSpPr>
        <p:spPr>
          <a:xfrm>
            <a:off x="128464" y="4581129"/>
            <a:ext cx="5184576" cy="165618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Newton’s Third Law</a:t>
            </a:r>
          </a:p>
          <a:p>
            <a:pPr algn="l"/>
            <a:endParaRPr lang="en-GB" sz="1000" u="sng" dirty="0" smtClean="0">
              <a:latin typeface="+mj-lt"/>
            </a:endParaRPr>
          </a:p>
          <a:p>
            <a:pPr algn="l"/>
            <a:r>
              <a:rPr lang="en-GB" sz="1000" dirty="0" smtClean="0">
                <a:latin typeface="+mj-lt"/>
              </a:rPr>
              <a:t>Read the definition. This law is often written as: ‘for every action, there is an equal and opposite reaction’. In this version, action means the force exerted by object A on object B, and reaction means the force exerted by object B on object A. </a:t>
            </a:r>
          </a:p>
          <a:p>
            <a:pPr algn="l"/>
            <a:endParaRPr lang="en-GB" sz="1000" dirty="0">
              <a:latin typeface="+mj-lt"/>
            </a:endParaRPr>
          </a:p>
          <a:p>
            <a:pPr algn="l"/>
            <a:r>
              <a:rPr lang="en-GB" sz="1000" dirty="0" smtClean="0">
                <a:latin typeface="+mj-lt"/>
              </a:rPr>
              <a:t>This law explains why pushing </a:t>
            </a:r>
            <a:r>
              <a:rPr lang="en-GB" sz="1000" b="1" dirty="0" smtClean="0">
                <a:latin typeface="+mj-lt"/>
              </a:rPr>
              <a:t>down</a:t>
            </a:r>
            <a:r>
              <a:rPr lang="en-GB" sz="1000" dirty="0" smtClean="0">
                <a:latin typeface="+mj-lt"/>
              </a:rPr>
              <a:t> with your legs makes you jump </a:t>
            </a:r>
            <a:r>
              <a:rPr lang="en-GB" sz="1000" b="1" dirty="0" smtClean="0">
                <a:latin typeface="+mj-lt"/>
              </a:rPr>
              <a:t>up</a:t>
            </a:r>
            <a:r>
              <a:rPr lang="en-GB" sz="1000" dirty="0" smtClean="0">
                <a:latin typeface="+mj-lt"/>
              </a:rPr>
              <a:t> (the ground pushes back with the same size force as your push). It also explains why rockets can fly through space: the gases pushing out the back cause the rocket to move forward. </a:t>
            </a:r>
          </a:p>
          <a:p>
            <a:pPr algn="l"/>
            <a:endParaRPr lang="en-GB" sz="1000" dirty="0">
              <a:latin typeface="+mj-lt"/>
            </a:endParaRPr>
          </a:p>
        </p:txBody>
      </p:sp>
      <p:sp>
        <p:nvSpPr>
          <p:cNvPr id="15" name="Title 1"/>
          <p:cNvSpPr txBox="1">
            <a:spLocks/>
          </p:cNvSpPr>
          <p:nvPr/>
        </p:nvSpPr>
        <p:spPr>
          <a:xfrm>
            <a:off x="115938" y="2420888"/>
            <a:ext cx="5184576" cy="201622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Newton’s Second Law</a:t>
            </a:r>
          </a:p>
          <a:p>
            <a:pPr algn="l"/>
            <a:endParaRPr lang="en-GB" sz="1000" u="sng" dirty="0" smtClean="0">
              <a:latin typeface="+mj-lt"/>
            </a:endParaRPr>
          </a:p>
          <a:p>
            <a:pPr algn="l"/>
            <a:r>
              <a:rPr lang="en-GB" sz="1000" dirty="0" smtClean="0">
                <a:latin typeface="+mj-lt"/>
              </a:rPr>
              <a:t>Read the definition. This law follows on very sensibly from the first law. It reminds us that an object will only change in velocity (accelerate) if there is a resultant force acting on it. It also shows that the amount of acceleration depends on the resultant force and the mass of the object. </a:t>
            </a:r>
            <a:endParaRPr lang="en-GB" sz="1000" dirty="0"/>
          </a:p>
          <a:p>
            <a:pPr algn="l"/>
            <a:endParaRPr lang="en-GB" sz="1000" dirty="0" smtClean="0">
              <a:latin typeface="+mj-lt"/>
            </a:endParaRPr>
          </a:p>
          <a:p>
            <a:pPr algn="l"/>
            <a:r>
              <a:rPr lang="en-GB" sz="1000" dirty="0" smtClean="0">
                <a:latin typeface="+mj-lt"/>
              </a:rPr>
              <a:t>For instance, if a resultant force of 20 N acts on this object, the acceleration will be </a:t>
            </a:r>
          </a:p>
          <a:p>
            <a:pPr algn="l"/>
            <a:r>
              <a:rPr lang="en-GB" sz="1000" dirty="0" smtClean="0">
                <a:latin typeface="+mj-lt"/>
              </a:rPr>
              <a:t>20 / 10 = 2 m/s</a:t>
            </a:r>
            <a:r>
              <a:rPr lang="en-GB" sz="1000" baseline="30000" dirty="0" smtClean="0">
                <a:latin typeface="+mj-lt"/>
              </a:rPr>
              <a:t>2</a:t>
            </a:r>
            <a:r>
              <a:rPr lang="en-GB" sz="1000" dirty="0" smtClean="0">
                <a:latin typeface="+mj-lt"/>
              </a:rPr>
              <a:t>. </a:t>
            </a:r>
          </a:p>
          <a:p>
            <a:pPr algn="l"/>
            <a:endParaRPr lang="en-GB" sz="1000" dirty="0">
              <a:latin typeface="+mj-lt"/>
            </a:endParaRPr>
          </a:p>
        </p:txBody>
      </p:sp>
      <p:sp>
        <p:nvSpPr>
          <p:cNvPr id="3" name="Rectangle 2"/>
          <p:cNvSpPr/>
          <p:nvPr/>
        </p:nvSpPr>
        <p:spPr>
          <a:xfrm>
            <a:off x="560513" y="3933056"/>
            <a:ext cx="360040"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smtClean="0"/>
              <a:t>10 kg</a:t>
            </a:r>
            <a:endParaRPr lang="en-GB" sz="1100" dirty="0"/>
          </a:p>
        </p:txBody>
      </p:sp>
      <p:cxnSp>
        <p:nvCxnSpPr>
          <p:cNvPr id="8" name="Straight Arrow Connector 7"/>
          <p:cNvCxnSpPr>
            <a:stCxn id="3" idx="3"/>
          </p:cNvCxnSpPr>
          <p:nvPr/>
        </p:nvCxnSpPr>
        <p:spPr>
          <a:xfrm>
            <a:off x="920552" y="4113076"/>
            <a:ext cx="28803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2216697" y="3933056"/>
            <a:ext cx="360040"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2</a:t>
            </a:r>
            <a:r>
              <a:rPr lang="en-GB" sz="1100" dirty="0" smtClean="0"/>
              <a:t>0 kg</a:t>
            </a:r>
            <a:endParaRPr lang="en-GB" sz="1100" dirty="0"/>
          </a:p>
        </p:txBody>
      </p:sp>
      <p:cxnSp>
        <p:nvCxnSpPr>
          <p:cNvPr id="18" name="Straight Arrow Connector 17"/>
          <p:cNvCxnSpPr>
            <a:stCxn id="16" idx="3"/>
          </p:cNvCxnSpPr>
          <p:nvPr/>
        </p:nvCxnSpPr>
        <p:spPr>
          <a:xfrm>
            <a:off x="2576736" y="4113076"/>
            <a:ext cx="28803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864768" y="3860033"/>
            <a:ext cx="2363738" cy="553998"/>
          </a:xfrm>
          <a:prstGeom prst="rect">
            <a:avLst/>
          </a:prstGeom>
          <a:noFill/>
        </p:spPr>
        <p:txBody>
          <a:bodyPr wrap="square" rtlCol="0">
            <a:spAutoFit/>
          </a:bodyPr>
          <a:lstStyle/>
          <a:p>
            <a:r>
              <a:rPr lang="en-GB" sz="1000" dirty="0" smtClean="0"/>
              <a:t>But with this object, the same resultant force only causes 20 / 20 = 1 m/s</a:t>
            </a:r>
            <a:r>
              <a:rPr lang="en-GB" sz="1000" baseline="30000" dirty="0" smtClean="0"/>
              <a:t>2</a:t>
            </a:r>
            <a:r>
              <a:rPr lang="en-GB" sz="1000" dirty="0" smtClean="0"/>
              <a:t> acceleration. </a:t>
            </a:r>
            <a:endParaRPr lang="en-GB" sz="1000" dirty="0"/>
          </a:p>
        </p:txBody>
      </p:sp>
      <p:sp>
        <p:nvSpPr>
          <p:cNvPr id="19" name="Title 1"/>
          <p:cNvSpPr txBox="1">
            <a:spLocks/>
          </p:cNvSpPr>
          <p:nvPr/>
        </p:nvSpPr>
        <p:spPr>
          <a:xfrm>
            <a:off x="5457057" y="5157193"/>
            <a:ext cx="4320480" cy="144016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HT only: Inertial mass</a:t>
            </a:r>
          </a:p>
          <a:p>
            <a:pPr algn="l"/>
            <a:endParaRPr lang="en-GB" sz="1000" u="sng" dirty="0" smtClean="0">
              <a:latin typeface="+mj-lt"/>
            </a:endParaRPr>
          </a:p>
          <a:p>
            <a:pPr algn="l"/>
            <a:r>
              <a:rPr lang="en-GB" sz="1000" dirty="0" smtClean="0">
                <a:latin typeface="+mj-lt"/>
              </a:rPr>
              <a:t>Inertial mass measures how difficult it is to change the velocity of an object. It is defined as the ratio of force over acceleration. </a:t>
            </a:r>
          </a:p>
          <a:p>
            <a:pPr algn="l"/>
            <a:endParaRPr lang="en-GB" sz="1000" dirty="0">
              <a:latin typeface="+mj-lt"/>
            </a:endParaRPr>
          </a:p>
          <a:p>
            <a:pPr algn="l"/>
            <a:r>
              <a:rPr lang="en-GB" sz="1000" dirty="0" smtClean="0">
                <a:latin typeface="+mj-lt"/>
              </a:rPr>
              <a:t>For instance, it requires more force to slow down (change the velocity) a lorry compared to a bike. It also requires more force to make a lorry accelerate compared to a car. </a:t>
            </a:r>
            <a:endParaRPr lang="en-GB" sz="1000" dirty="0"/>
          </a:p>
          <a:p>
            <a:pPr algn="l"/>
            <a:endParaRPr lang="en-GB" sz="1000" dirty="0" smtClean="0">
              <a:latin typeface="+mj-lt"/>
            </a:endParaRPr>
          </a:p>
          <a:p>
            <a:pPr algn="l"/>
            <a:endParaRPr lang="en-GB" sz="1000" dirty="0">
              <a:latin typeface="+mj-lt"/>
            </a:endParaRPr>
          </a:p>
        </p:txBody>
      </p:sp>
    </p:spTree>
    <p:extLst>
      <p:ext uri="{BB962C8B-B14F-4D97-AF65-F5344CB8AC3E}">
        <p14:creationId xmlns:p14="http://schemas.microsoft.com/office/powerpoint/2010/main" val="3910184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a:latin typeface="Berlin Sans FB Demi" panose="020E0802020502020306" pitchFamily="34" charset="0"/>
              </a:rPr>
              <a:t>Chemistry Knowledge Organiser</a:t>
            </a:r>
            <a:br>
              <a:rPr lang="en-GB" sz="1600" u="sng" dirty="0">
                <a:latin typeface="Berlin Sans FB Demi" panose="020E0802020502020306" pitchFamily="34" charset="0"/>
              </a:rPr>
            </a:br>
            <a:r>
              <a:rPr lang="en-GB" sz="1600" u="sng">
                <a:latin typeface="Berlin Sans FB Demi" panose="020E0802020502020306" pitchFamily="34" charset="0"/>
              </a:rPr>
              <a:t>Topic 9</a:t>
            </a:r>
            <a:r>
              <a:rPr lang="en-GB" sz="1600" u="sng" smtClean="0">
                <a:latin typeface="Berlin Sans FB Demi" panose="020E0802020502020306" pitchFamily="34" charset="0"/>
              </a:rPr>
              <a:t>: </a:t>
            </a:r>
            <a:r>
              <a:rPr lang="en-GB" sz="1600" u="sng" dirty="0">
                <a:latin typeface="Berlin Sans FB Demi" panose="020E0802020502020306" pitchFamily="34" charset="0"/>
              </a:rPr>
              <a:t>Structure, Bonding and Materials</a:t>
            </a:r>
          </a:p>
        </p:txBody>
      </p:sp>
      <p:graphicFrame>
        <p:nvGraphicFramePr>
          <p:cNvPr id="4" name="Table 3"/>
          <p:cNvGraphicFramePr>
            <a:graphicFrameLocks noGrp="1"/>
          </p:cNvGraphicFramePr>
          <p:nvPr>
            <p:extLst>
              <p:ext uri="{D42A27DB-BD31-4B8C-83A1-F6EECF244321}">
                <p14:modId xmlns:p14="http://schemas.microsoft.com/office/powerpoint/2010/main" val="2659399863"/>
              </p:ext>
            </p:extLst>
          </p:nvPr>
        </p:nvGraphicFramePr>
        <p:xfrm>
          <a:off x="5457056" y="116632"/>
          <a:ext cx="4310112" cy="1512168"/>
        </p:xfrm>
        <a:graphic>
          <a:graphicData uri="http://schemas.openxmlformats.org/drawingml/2006/table">
            <a:tbl>
              <a:tblPr firstRow="1" bandRow="1">
                <a:tableStyleId>{5940675A-B579-460E-94D1-54222C63F5DA}</a:tableStyleId>
              </a:tblPr>
              <a:tblGrid>
                <a:gridCol w="1069752"/>
                <a:gridCol w="3240360"/>
              </a:tblGrid>
              <a:tr h="216024">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6759">
                <a:tc>
                  <a:txBody>
                    <a:bodyPr/>
                    <a:lstStyle/>
                    <a:p>
                      <a:r>
                        <a:rPr lang="en-GB" sz="1000" baseline="0" dirty="0" smtClean="0"/>
                        <a:t>Hydrocarbon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compound which</a:t>
                      </a:r>
                      <a:r>
                        <a:rPr lang="en-GB" sz="1000" baseline="0" dirty="0" smtClean="0"/>
                        <a:t> contains only hydrogen and carbon (covalently bonded)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7811">
                <a:tc>
                  <a:txBody>
                    <a:bodyPr/>
                    <a:lstStyle/>
                    <a:p>
                      <a:r>
                        <a:rPr lang="en-GB" sz="1000" dirty="0" smtClean="0"/>
                        <a:t>Fractional Distillation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dirty="0" smtClean="0"/>
                        <a:t>The</a:t>
                      </a:r>
                      <a:r>
                        <a:rPr lang="en-GB" sz="1000" b="0" i="0" u="none" baseline="0" dirty="0" smtClean="0"/>
                        <a:t> process where crude oil is separated into different compounds through evaporation</a:t>
                      </a:r>
                      <a:endParaRPr lang="en-GB" sz="1000" b="0" i="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5329">
                <a:tc>
                  <a:txBody>
                    <a:bodyPr/>
                    <a:lstStyle/>
                    <a:p>
                      <a:r>
                        <a:rPr lang="en-GB" sz="1000" dirty="0" smtClean="0"/>
                        <a:t>Viscosity</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dirty="0" smtClean="0"/>
                        <a:t>The ability of a liquid to 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97392" y="862786"/>
            <a:ext cx="5143640" cy="1938992"/>
          </a:xfrm>
          <a:prstGeom prst="rect">
            <a:avLst/>
          </a:prstGeom>
          <a:noFill/>
          <a:ln w="19050">
            <a:solidFill>
              <a:schemeClr val="accent2"/>
            </a:solidFill>
          </a:ln>
        </p:spPr>
        <p:txBody>
          <a:bodyPr wrap="square" rtlCol="0">
            <a:spAutoFit/>
          </a:bodyPr>
          <a:lstStyle/>
          <a:p>
            <a:pPr algn="ctr"/>
            <a:r>
              <a:rPr lang="en-GB" sz="1200" b="1" dirty="0"/>
              <a:t>Neutralisation Reaction </a:t>
            </a:r>
          </a:p>
          <a:p>
            <a:r>
              <a:rPr lang="en-GB" sz="1200" dirty="0" smtClean="0"/>
              <a:t>When </a:t>
            </a:r>
            <a:r>
              <a:rPr lang="en-GB" sz="1200" dirty="0"/>
              <a:t>a salt is made in a neutralisation reaction, it will either be </a:t>
            </a:r>
            <a:r>
              <a:rPr lang="en-GB" sz="1200" b="1" dirty="0"/>
              <a:t>soluble </a:t>
            </a:r>
            <a:r>
              <a:rPr lang="en-GB" sz="1200" dirty="0"/>
              <a:t>or</a:t>
            </a:r>
            <a:r>
              <a:rPr lang="en-GB" sz="1200" b="1" dirty="0"/>
              <a:t> insoluble</a:t>
            </a:r>
            <a:r>
              <a:rPr lang="en-GB" sz="1200" dirty="0"/>
              <a:t>. For </a:t>
            </a:r>
            <a:r>
              <a:rPr lang="en-GB" sz="1200" dirty="0" smtClean="0"/>
              <a:t>example, </a:t>
            </a:r>
            <a:r>
              <a:rPr lang="en-GB" sz="1200" dirty="0"/>
              <a:t>sulphuric acid can be neutralised with copper </a:t>
            </a:r>
            <a:r>
              <a:rPr lang="en-GB" sz="1200" dirty="0" smtClean="0"/>
              <a:t>oxide to make copper sulphate and water. The </a:t>
            </a:r>
            <a:r>
              <a:rPr lang="en-GB" sz="1200" b="1" dirty="0" smtClean="0"/>
              <a:t>copper sulphate is soluble in water. </a:t>
            </a:r>
          </a:p>
          <a:p>
            <a:r>
              <a:rPr lang="en-GB" sz="1200" dirty="0" smtClean="0"/>
              <a:t>The steps outlined below can be used to make copper sulphate:</a:t>
            </a:r>
          </a:p>
          <a:p>
            <a:pPr marL="228600" indent="-228600">
              <a:buAutoNum type="arabicPeriod"/>
            </a:pPr>
            <a:r>
              <a:rPr lang="en-GB" sz="1200" dirty="0" smtClean="0"/>
              <a:t>Add several spatulas of copper oxide to sulphuric acid in a </a:t>
            </a:r>
            <a:r>
              <a:rPr lang="en-GB" sz="1200" b="1" dirty="0" smtClean="0"/>
              <a:t>conical flask</a:t>
            </a:r>
          </a:p>
          <a:p>
            <a:pPr marL="228600" indent="-228600">
              <a:buAutoNum type="arabicPeriod"/>
            </a:pPr>
            <a:r>
              <a:rPr lang="en-GB" sz="1200" dirty="0" smtClean="0"/>
              <a:t>Stir until all the sulphuric acid has reacted</a:t>
            </a:r>
          </a:p>
          <a:p>
            <a:pPr marL="228600" indent="-228600">
              <a:buAutoNum type="arabicPeriod"/>
            </a:pPr>
            <a:r>
              <a:rPr lang="en-GB" sz="1200" dirty="0" smtClean="0"/>
              <a:t>Filter off any excess copper oxide</a:t>
            </a:r>
          </a:p>
          <a:p>
            <a:pPr marL="228600" indent="-228600">
              <a:buAutoNum type="arabicPeriod"/>
            </a:pPr>
            <a:r>
              <a:rPr lang="en-GB" sz="1200" dirty="0" smtClean="0"/>
              <a:t>Place solution in evaporating basin</a:t>
            </a:r>
          </a:p>
          <a:p>
            <a:pPr marL="228600" indent="-228600">
              <a:buAutoNum type="arabicPeriod"/>
            </a:pPr>
            <a:r>
              <a:rPr lang="en-GB" sz="1200" dirty="0" smtClean="0"/>
              <a:t>Allow water to evaporate and blue crystals of copper oxide should be left</a:t>
            </a:r>
          </a:p>
        </p:txBody>
      </p:sp>
      <p:sp>
        <p:nvSpPr>
          <p:cNvPr id="18" name="TextBox 17"/>
          <p:cNvSpPr txBox="1"/>
          <p:nvPr/>
        </p:nvSpPr>
        <p:spPr>
          <a:xfrm>
            <a:off x="115384" y="2924944"/>
            <a:ext cx="5220600" cy="3477875"/>
          </a:xfrm>
          <a:prstGeom prst="rect">
            <a:avLst/>
          </a:prstGeom>
          <a:noFill/>
          <a:ln w="19050">
            <a:solidFill>
              <a:schemeClr val="accent2"/>
            </a:solidFill>
          </a:ln>
        </p:spPr>
        <p:txBody>
          <a:bodyPr wrap="square" rtlCol="0">
            <a:spAutoFit/>
          </a:bodyPr>
          <a:lstStyle/>
          <a:p>
            <a:pPr algn="ctr"/>
            <a:r>
              <a:rPr lang="en-GB" sz="1100" b="1" dirty="0" smtClean="0"/>
              <a:t>Crude Oil</a:t>
            </a:r>
          </a:p>
          <a:p>
            <a:r>
              <a:rPr lang="en-GB" sz="1100" dirty="0" smtClean="0"/>
              <a:t>Crude oils is a mixture of chemicals called hydrocarbons. These are chemicals that contain </a:t>
            </a:r>
            <a:r>
              <a:rPr lang="en-GB" sz="1100" b="1" dirty="0" smtClean="0"/>
              <a:t>hydrogen and carbon only. It made from ancient biomass, mainly plankton.</a:t>
            </a:r>
          </a:p>
          <a:p>
            <a:r>
              <a:rPr lang="en-GB" sz="1100" dirty="0" smtClean="0"/>
              <a:t>Crude </a:t>
            </a:r>
            <a:r>
              <a:rPr lang="en-GB" sz="1100" dirty="0"/>
              <a:t>oil straight out of the ground is not much use, as there are too many substances in it, all with </a:t>
            </a:r>
            <a:r>
              <a:rPr lang="en-GB" sz="1100" b="1" dirty="0"/>
              <a:t>different boiling points</a:t>
            </a:r>
            <a:r>
              <a:rPr lang="en-GB" sz="1100" dirty="0" smtClean="0"/>
              <a:t>.</a:t>
            </a:r>
          </a:p>
          <a:p>
            <a:endParaRPr lang="en-GB" sz="1100" dirty="0"/>
          </a:p>
          <a:p>
            <a:r>
              <a:rPr lang="en-GB" sz="1100" dirty="0" smtClean="0"/>
              <a:t>Before </a:t>
            </a:r>
            <a:r>
              <a:rPr lang="en-GB" sz="1100" dirty="0"/>
              <a:t>we can use crude oil we have to separate it into its different substances. We do this by fractional distillation. </a:t>
            </a:r>
            <a:endParaRPr lang="en-GB" sz="1100" dirty="0" smtClean="0"/>
          </a:p>
          <a:p>
            <a:r>
              <a:rPr lang="en-GB" sz="1100" b="1" u="sng" dirty="0"/>
              <a:t>How does fractional distillation work?</a:t>
            </a:r>
            <a:endParaRPr lang="en-GB" sz="1100" dirty="0"/>
          </a:p>
          <a:p>
            <a:r>
              <a:rPr lang="en-GB" sz="1100" dirty="0"/>
              <a:t>· Crude oil is heated and vaporises/boils.</a:t>
            </a:r>
          </a:p>
          <a:p>
            <a:r>
              <a:rPr lang="en-GB" sz="1100" dirty="0"/>
              <a:t>· Vapours rise up the column, gradually cooling and condensing. </a:t>
            </a:r>
          </a:p>
          <a:p>
            <a:r>
              <a:rPr lang="en-GB" sz="1100" dirty="0"/>
              <a:t>· Hydrocarbons with different size molecules condense at different levels/temperatures</a:t>
            </a:r>
          </a:p>
          <a:p>
            <a:r>
              <a:rPr lang="en-GB" sz="1100" dirty="0"/>
              <a:t>· The crude oil is separated into a series of fractions with similar numbers of carbon atoms and boiling points. These are called fractions. </a:t>
            </a:r>
          </a:p>
          <a:p>
            <a:r>
              <a:rPr lang="en-GB" sz="1100" b="1" dirty="0"/>
              <a:t> </a:t>
            </a:r>
            <a:endParaRPr lang="en-GB" sz="1100" dirty="0"/>
          </a:p>
          <a:p>
            <a:r>
              <a:rPr lang="en-GB" sz="1100" b="1" dirty="0"/>
              <a:t>As the number of carbon atoms increases:</a:t>
            </a:r>
            <a:endParaRPr lang="en-GB" sz="1100" dirty="0"/>
          </a:p>
          <a:p>
            <a:r>
              <a:rPr lang="en-GB" sz="1100" dirty="0"/>
              <a:t>· Molecules become larger and heavier</a:t>
            </a:r>
          </a:p>
          <a:p>
            <a:r>
              <a:rPr lang="en-GB" sz="1100" dirty="0"/>
              <a:t>· Boiling point increases</a:t>
            </a:r>
          </a:p>
          <a:p>
            <a:r>
              <a:rPr lang="en-GB" sz="1100" dirty="0"/>
              <a:t>· Flammability decreases (catches fire less easily)</a:t>
            </a:r>
          </a:p>
          <a:p>
            <a:r>
              <a:rPr lang="en-GB" sz="1100" dirty="0"/>
              <a:t>· Viscosity increases (liquid becomes thicker</a:t>
            </a:r>
            <a:r>
              <a:rPr lang="en-GB" sz="1100" dirty="0" smtClean="0"/>
              <a:t>)</a:t>
            </a:r>
            <a:endParaRPr lang="en-GB" sz="1100" dirty="0"/>
          </a:p>
        </p:txBody>
      </p:sp>
      <p:sp>
        <p:nvSpPr>
          <p:cNvPr id="7" name="AutoShape 4" descr="http://scienceshine.files.wordpress.com/2012/11/20121107-074620.jpg">
            <a:hlinkClick r:id="rId3"/>
          </p:cNvPr>
          <p:cNvSpPr>
            <a:spLocks noChangeAspect="1" noChangeArrowheads="1"/>
          </p:cNvSpPr>
          <p:nvPr/>
        </p:nvSpPr>
        <p:spPr bwMode="auto">
          <a:xfrm>
            <a:off x="155575" y="-723900"/>
            <a:ext cx="285750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5383510" y="1794821"/>
            <a:ext cx="4392488" cy="4339650"/>
          </a:xfrm>
          <a:prstGeom prst="rect">
            <a:avLst/>
          </a:prstGeom>
          <a:noFill/>
          <a:ln w="19050">
            <a:solidFill>
              <a:schemeClr val="accent2"/>
            </a:solidFill>
          </a:ln>
        </p:spPr>
        <p:txBody>
          <a:bodyPr wrap="square" rtlCol="0">
            <a:spAutoFit/>
          </a:bodyPr>
          <a:lstStyle/>
          <a:p>
            <a:pPr algn="ctr"/>
            <a:r>
              <a:rPr lang="en-GB" sz="1200" b="1" dirty="0" smtClean="0"/>
              <a:t>Fractional Distillation Column</a:t>
            </a:r>
          </a:p>
          <a:p>
            <a:r>
              <a:rPr lang="en-GB" sz="1200" dirty="0" smtClean="0"/>
              <a:t>Below is a diagram of a fractionating column; you need to know the uses but not the names of each fraction:</a:t>
            </a:r>
          </a:p>
          <a:p>
            <a:pPr algn="ctr"/>
            <a:endParaRPr lang="en-GB" sz="1200" b="1" dirty="0"/>
          </a:p>
          <a:p>
            <a:pPr algn="ctr"/>
            <a:endParaRPr lang="en-GB" sz="1200" b="1" dirty="0" smtClean="0"/>
          </a:p>
          <a:p>
            <a:pPr algn="ctr"/>
            <a:endParaRPr lang="en-GB" sz="1200" b="1" dirty="0"/>
          </a:p>
          <a:p>
            <a:pPr algn="ctr"/>
            <a:endParaRPr lang="en-GB" sz="1200" b="1" dirty="0" smtClean="0"/>
          </a:p>
          <a:p>
            <a:pPr algn="ctr"/>
            <a:endParaRPr lang="en-GB" sz="1200" b="1" dirty="0"/>
          </a:p>
          <a:p>
            <a:pPr algn="ctr"/>
            <a:endParaRPr lang="en-GB" sz="1200" b="1" dirty="0" smtClean="0"/>
          </a:p>
          <a:p>
            <a:pPr algn="ctr"/>
            <a:endParaRPr lang="en-GB" sz="1200" b="1" dirty="0"/>
          </a:p>
          <a:p>
            <a:pPr algn="ctr"/>
            <a:endParaRPr lang="en-GB" sz="1200" b="1" dirty="0" smtClean="0"/>
          </a:p>
          <a:p>
            <a:pPr algn="ctr"/>
            <a:endParaRPr lang="en-GB" sz="1200" b="1" dirty="0"/>
          </a:p>
          <a:p>
            <a:pPr algn="ctr"/>
            <a:endParaRPr lang="en-GB" sz="1200" b="1" dirty="0" smtClean="0"/>
          </a:p>
          <a:p>
            <a:pPr algn="ctr"/>
            <a:endParaRPr lang="en-GB" sz="1200" b="1" dirty="0"/>
          </a:p>
          <a:p>
            <a:pPr algn="ctr"/>
            <a:endParaRPr lang="en-GB" sz="1200" b="1" dirty="0" smtClean="0"/>
          </a:p>
          <a:p>
            <a:pPr algn="ctr"/>
            <a:endParaRPr lang="en-GB" sz="1200" b="1" dirty="0"/>
          </a:p>
          <a:p>
            <a:pPr algn="ctr"/>
            <a:endParaRPr lang="en-GB" sz="1200" b="1" dirty="0" smtClean="0"/>
          </a:p>
          <a:p>
            <a:pPr algn="ctr"/>
            <a:endParaRPr lang="en-GB" sz="1200" b="1" dirty="0"/>
          </a:p>
          <a:p>
            <a:pPr algn="ctr"/>
            <a:endParaRPr lang="en-GB" sz="1200" b="1" dirty="0" smtClean="0"/>
          </a:p>
          <a:p>
            <a:pPr algn="ctr"/>
            <a:endParaRPr lang="en-GB" sz="1200" b="1" dirty="0"/>
          </a:p>
          <a:p>
            <a:pPr algn="ctr"/>
            <a:endParaRPr lang="en-GB" sz="1200" b="1" dirty="0" smtClean="0"/>
          </a:p>
          <a:p>
            <a:pPr algn="ctr"/>
            <a:endParaRPr lang="en-GB" sz="1200" b="1" dirty="0"/>
          </a:p>
          <a:p>
            <a:pPr algn="ctr"/>
            <a:endParaRPr lang="en-GB" sz="1200" b="1" dirty="0" smtClean="0"/>
          </a:p>
        </p:txBody>
      </p:sp>
      <p:pic>
        <p:nvPicPr>
          <p:cNvPr id="5" name="Picture 2" descr="http://www.bbc.co.uk/staticarchive/d1fc03f39806642998b1bd6ea1dda2c8e2e2b674.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9064" y="2510976"/>
            <a:ext cx="4047620" cy="387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683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a:latin typeface="Berlin Sans FB Demi" panose="020E0802020502020306" pitchFamily="34" charset="0"/>
              </a:rPr>
              <a:t>Chemistry Knowledge Organiser</a:t>
            </a:r>
            <a:br>
              <a:rPr lang="en-GB" sz="1600" u="sng" dirty="0">
                <a:latin typeface="Berlin Sans FB Demi" panose="020E0802020502020306" pitchFamily="34" charset="0"/>
              </a:rPr>
            </a:br>
            <a:r>
              <a:rPr lang="en-GB" sz="1600" u="sng">
                <a:latin typeface="Berlin Sans FB Demi" panose="020E0802020502020306" pitchFamily="34" charset="0"/>
              </a:rPr>
              <a:t>Topic 9</a:t>
            </a:r>
            <a:r>
              <a:rPr lang="en-GB" sz="1600" u="sng" smtClean="0">
                <a:latin typeface="Berlin Sans FB Demi" panose="020E0802020502020306" pitchFamily="34" charset="0"/>
              </a:rPr>
              <a:t>: </a:t>
            </a:r>
            <a:r>
              <a:rPr lang="en-GB" sz="1600" u="sng" dirty="0">
                <a:latin typeface="Berlin Sans FB Demi" panose="020E0802020502020306" pitchFamily="34" charset="0"/>
              </a:rPr>
              <a:t>Structure, Bonding and Materials</a:t>
            </a:r>
          </a:p>
        </p:txBody>
      </p:sp>
      <p:graphicFrame>
        <p:nvGraphicFramePr>
          <p:cNvPr id="4" name="Table 3"/>
          <p:cNvGraphicFramePr>
            <a:graphicFrameLocks noGrp="1"/>
          </p:cNvGraphicFramePr>
          <p:nvPr>
            <p:extLst>
              <p:ext uri="{D42A27DB-BD31-4B8C-83A1-F6EECF244321}">
                <p14:modId xmlns:p14="http://schemas.microsoft.com/office/powerpoint/2010/main" val="2514769257"/>
              </p:ext>
            </p:extLst>
          </p:nvPr>
        </p:nvGraphicFramePr>
        <p:xfrm>
          <a:off x="5353976" y="116632"/>
          <a:ext cx="4310112" cy="1579963"/>
        </p:xfrm>
        <a:graphic>
          <a:graphicData uri="http://schemas.openxmlformats.org/drawingml/2006/table">
            <a:tbl>
              <a:tblPr firstRow="1" bandRow="1">
                <a:tableStyleId>{5940675A-B579-460E-94D1-54222C63F5DA}</a:tableStyleId>
              </a:tblPr>
              <a:tblGrid>
                <a:gridCol w="1069752"/>
                <a:gridCol w="3240360"/>
              </a:tblGrid>
              <a:tr h="216024">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6759">
                <a:tc>
                  <a:txBody>
                    <a:bodyPr/>
                    <a:lstStyle/>
                    <a:p>
                      <a:r>
                        <a:rPr lang="en-GB" sz="1000" baseline="0" dirty="0" smtClean="0"/>
                        <a:t>Alkane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a:t>
                      </a:r>
                      <a:r>
                        <a:rPr lang="en-GB" sz="1000" baseline="0" dirty="0" smtClean="0"/>
                        <a:t> hydrocarbon that contains only carbon to carbon single bonds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7811">
                <a:tc>
                  <a:txBody>
                    <a:bodyPr/>
                    <a:lstStyle/>
                    <a:p>
                      <a:r>
                        <a:rPr lang="en-GB" sz="1000" dirty="0" smtClean="0"/>
                        <a:t>Cracking</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dirty="0" smtClean="0"/>
                        <a:t>A process where longer chain hydrocarbons are broken</a:t>
                      </a:r>
                      <a:r>
                        <a:rPr lang="en-GB" sz="1000" b="0" i="0" u="none" baseline="0" dirty="0" smtClean="0"/>
                        <a:t> down into smaller more useful ones.</a:t>
                      </a:r>
                      <a:endParaRPr lang="en-GB" sz="1000" b="0" i="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3124">
                <a:tc>
                  <a:txBody>
                    <a:bodyPr/>
                    <a:lstStyle/>
                    <a:p>
                      <a:r>
                        <a:rPr lang="en-GB" sz="1000" dirty="0" smtClean="0"/>
                        <a:t>Alkene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dirty="0" smtClean="0"/>
                        <a:t>A hydrocarbon</a:t>
                      </a:r>
                      <a:r>
                        <a:rPr lang="en-GB" sz="1000" b="0" i="0" u="none" baseline="0" dirty="0" smtClean="0"/>
                        <a:t> that contains at least one carbon to carbon double bond.</a:t>
                      </a:r>
                      <a:endParaRPr lang="en-GB" sz="1000" b="0" i="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97392" y="834615"/>
            <a:ext cx="5220600" cy="3046988"/>
          </a:xfrm>
          <a:prstGeom prst="rect">
            <a:avLst/>
          </a:prstGeom>
          <a:noFill/>
          <a:ln w="19050">
            <a:solidFill>
              <a:schemeClr val="accent2"/>
            </a:solidFill>
          </a:ln>
        </p:spPr>
        <p:txBody>
          <a:bodyPr wrap="square" rtlCol="0">
            <a:spAutoFit/>
          </a:bodyPr>
          <a:lstStyle/>
          <a:p>
            <a:pPr algn="ctr"/>
            <a:r>
              <a:rPr lang="en-GB" sz="1200" b="1" dirty="0" smtClean="0"/>
              <a:t>Alkanes </a:t>
            </a:r>
            <a:endParaRPr lang="en-GB" sz="1200" b="1" dirty="0"/>
          </a:p>
          <a:p>
            <a:r>
              <a:rPr lang="en-GB" sz="1200" dirty="0" smtClean="0"/>
              <a:t>Crude oil is largely made up of a family of hydrocarbons called alkanes; these contain only a single (covalent) carbon to carbon bond.</a:t>
            </a:r>
          </a:p>
          <a:p>
            <a:r>
              <a:rPr lang="en-GB" sz="1200" dirty="0" smtClean="0"/>
              <a:t>You can either represent alkanes with a </a:t>
            </a:r>
            <a:r>
              <a:rPr lang="en-GB" sz="1200" b="1" dirty="0" smtClean="0"/>
              <a:t>molecular formula</a:t>
            </a:r>
            <a:r>
              <a:rPr lang="en-GB" sz="1200" dirty="0" smtClean="0"/>
              <a:t>, e.g.:</a:t>
            </a:r>
          </a:p>
          <a:p>
            <a:endParaRPr lang="en-GB" sz="1200" dirty="0" smtClean="0"/>
          </a:p>
          <a:p>
            <a:pPr algn="ctr"/>
            <a:r>
              <a:rPr lang="en-GB" sz="1200" dirty="0" smtClean="0"/>
              <a:t>CH</a:t>
            </a:r>
            <a:r>
              <a:rPr lang="en-GB" sz="1200" dirty="0"/>
              <a:t>₄                         C₂H ₆                               C₃H₈ </a:t>
            </a:r>
            <a:r>
              <a:rPr lang="en-GB" sz="1200" dirty="0" smtClean="0"/>
              <a:t>                  C</a:t>
            </a:r>
            <a:r>
              <a:rPr lang="en-GB" sz="1200" baseline="-25000" dirty="0" smtClean="0"/>
              <a:t>4</a:t>
            </a:r>
            <a:r>
              <a:rPr lang="en-GB" sz="1200" dirty="0" smtClean="0"/>
              <a:t>H</a:t>
            </a:r>
            <a:r>
              <a:rPr lang="en-GB" sz="1200" baseline="-25000" dirty="0" smtClean="0"/>
              <a:t>10</a:t>
            </a:r>
          </a:p>
          <a:p>
            <a:pPr algn="ctr" defTabSz="622300"/>
            <a:endParaRPr lang="en-GB" sz="1200" dirty="0"/>
          </a:p>
          <a:p>
            <a:pPr defTabSz="622300"/>
            <a:r>
              <a:rPr lang="en-GB" sz="1200" dirty="0" smtClean="0"/>
              <a:t>	Methane                Ethane                      Propane 	        Butane</a:t>
            </a:r>
          </a:p>
          <a:p>
            <a:pPr algn="ctr"/>
            <a:endParaRPr lang="en-GB" sz="1200" dirty="0"/>
          </a:p>
          <a:p>
            <a:r>
              <a:rPr lang="en-GB" sz="1200" dirty="0" smtClean="0"/>
              <a:t>Or a </a:t>
            </a:r>
            <a:r>
              <a:rPr lang="en-GB" sz="1200" b="1" dirty="0" smtClean="0"/>
              <a:t>displayed formula</a:t>
            </a:r>
            <a:r>
              <a:rPr lang="en-GB" sz="1200" dirty="0" smtClean="0"/>
              <a:t>:</a:t>
            </a:r>
            <a:endParaRPr lang="en-GB" sz="1200" dirty="0"/>
          </a:p>
          <a:p>
            <a:endParaRPr lang="en-GB" sz="1200" b="1" dirty="0" smtClean="0"/>
          </a:p>
          <a:p>
            <a:endParaRPr lang="en-GB" sz="1200" b="1" dirty="0"/>
          </a:p>
          <a:p>
            <a:endParaRPr lang="en-GB" sz="1200" b="1" dirty="0" smtClean="0"/>
          </a:p>
          <a:p>
            <a:endParaRPr lang="en-GB" sz="1200" b="1" dirty="0" smtClean="0"/>
          </a:p>
          <a:p>
            <a:endParaRPr lang="en-GB" sz="1200" b="1" dirty="0"/>
          </a:p>
          <a:p>
            <a:endParaRPr lang="en-GB" sz="1200" b="1" dirty="0" smtClean="0"/>
          </a:p>
        </p:txBody>
      </p:sp>
      <p:sp>
        <p:nvSpPr>
          <p:cNvPr id="18" name="TextBox 17"/>
          <p:cNvSpPr txBox="1"/>
          <p:nvPr/>
        </p:nvSpPr>
        <p:spPr>
          <a:xfrm>
            <a:off x="97392" y="3933056"/>
            <a:ext cx="5220600" cy="2631490"/>
          </a:xfrm>
          <a:prstGeom prst="rect">
            <a:avLst/>
          </a:prstGeom>
          <a:noFill/>
          <a:ln w="19050">
            <a:solidFill>
              <a:schemeClr val="accent2"/>
            </a:solidFill>
          </a:ln>
        </p:spPr>
        <p:txBody>
          <a:bodyPr wrap="square" rtlCol="0">
            <a:spAutoFit/>
          </a:bodyPr>
          <a:lstStyle/>
          <a:p>
            <a:pPr algn="ctr"/>
            <a:r>
              <a:rPr lang="en-GB" sz="1100" b="1" dirty="0" smtClean="0"/>
              <a:t>Cracking</a:t>
            </a:r>
          </a:p>
          <a:p>
            <a:r>
              <a:rPr lang="en-GB" sz="1100" dirty="0" smtClean="0"/>
              <a:t>Smaller hydrocarbons make better fuels as they are easier to ignite. However, crude oil contains a lot of longer chain hydrocarbons. To break a longer chain hydrocarbon down into a smaller one we use a process known as </a:t>
            </a:r>
            <a:r>
              <a:rPr lang="en-GB" sz="1100" b="1" dirty="0" smtClean="0"/>
              <a:t>cracking. </a:t>
            </a:r>
          </a:p>
          <a:p>
            <a:endParaRPr lang="en-GB" sz="1100" b="1" dirty="0" smtClean="0"/>
          </a:p>
          <a:p>
            <a:r>
              <a:rPr lang="en-GB" sz="1100" b="1" u="sng" dirty="0"/>
              <a:t>Cracking</a:t>
            </a:r>
            <a:endParaRPr lang="en-GB" sz="1100" dirty="0"/>
          </a:p>
          <a:p>
            <a:r>
              <a:rPr lang="en-GB" sz="1100" dirty="0" smtClean="0"/>
              <a:t>So </a:t>
            </a:r>
            <a:r>
              <a:rPr lang="en-GB" sz="1100" dirty="0"/>
              <a:t>large/long alkanes get CRACKED, which means they get broken in two. </a:t>
            </a:r>
          </a:p>
          <a:p>
            <a:r>
              <a:rPr lang="en-GB" sz="1100" dirty="0"/>
              <a:t>· They are </a:t>
            </a:r>
            <a:r>
              <a:rPr lang="en-GB" sz="1100" b="1" dirty="0" smtClean="0"/>
              <a:t>heated</a:t>
            </a:r>
            <a:r>
              <a:rPr lang="en-GB" sz="1100" dirty="0" smtClean="0"/>
              <a:t>, turned into a vapour and passed over a hot catalyst</a:t>
            </a:r>
            <a:endParaRPr lang="en-GB" sz="1100" dirty="0"/>
          </a:p>
          <a:p>
            <a:r>
              <a:rPr lang="en-GB" sz="1100" dirty="0"/>
              <a:t>· </a:t>
            </a:r>
            <a:r>
              <a:rPr lang="en-GB" sz="1100" dirty="0" smtClean="0"/>
              <a:t>Cracking </a:t>
            </a:r>
            <a:r>
              <a:rPr lang="en-GB" sz="1100" dirty="0"/>
              <a:t>produces two molecules:</a:t>
            </a:r>
          </a:p>
          <a:p>
            <a:r>
              <a:rPr lang="en-GB" sz="1100" dirty="0"/>
              <a:t>1. One shorter (useful as a fuel) alkane</a:t>
            </a:r>
          </a:p>
          <a:p>
            <a:r>
              <a:rPr lang="en-GB" sz="1100" dirty="0"/>
              <a:t>2. One alkene (used to make polymers).</a:t>
            </a:r>
          </a:p>
          <a:p>
            <a:r>
              <a:rPr lang="en-GB" sz="1100" u="sng" dirty="0"/>
              <a:t>Summary</a:t>
            </a:r>
            <a:endParaRPr lang="en-GB" sz="1100" dirty="0"/>
          </a:p>
          <a:p>
            <a:r>
              <a:rPr lang="en-GB" sz="1100" dirty="0"/>
              <a:t>Long Chain Alkane   </a:t>
            </a:r>
            <a:r>
              <a:rPr lang="en-GB" sz="1100" dirty="0" smtClean="0">
                <a:sym typeface="Wingdings" panose="05000000000000000000" pitchFamily="2" charset="2"/>
              </a:rPr>
              <a:t></a:t>
            </a:r>
            <a:r>
              <a:rPr lang="en-GB" sz="1100" dirty="0" smtClean="0"/>
              <a:t>        </a:t>
            </a:r>
            <a:r>
              <a:rPr lang="en-GB" sz="1100" dirty="0"/>
              <a:t>Short Chain Alkane + Alkene</a:t>
            </a:r>
          </a:p>
          <a:p>
            <a:r>
              <a:rPr lang="en-GB" sz="1100" dirty="0" smtClean="0"/>
              <a:t>          </a:t>
            </a:r>
            <a:r>
              <a:rPr lang="en-GB" sz="1100" dirty="0"/>
              <a:t> </a:t>
            </a:r>
            <a:r>
              <a:rPr lang="en-GB" sz="1100" dirty="0" smtClean="0"/>
              <a:t>C</a:t>
            </a:r>
            <a:r>
              <a:rPr lang="en-GB" sz="1100" baseline="-25000" dirty="0" smtClean="0"/>
              <a:t>10</a:t>
            </a:r>
            <a:r>
              <a:rPr lang="en-GB" sz="1100" dirty="0" smtClean="0"/>
              <a:t>H</a:t>
            </a:r>
            <a:r>
              <a:rPr lang="en-GB" sz="1100" baseline="-25000" dirty="0" smtClean="0"/>
              <a:t>22                      </a:t>
            </a:r>
            <a:r>
              <a:rPr lang="en-GB" sz="1100" dirty="0" smtClean="0">
                <a:sym typeface="Wingdings" panose="05000000000000000000" pitchFamily="2" charset="2"/>
              </a:rPr>
              <a:t>                 </a:t>
            </a:r>
            <a:r>
              <a:rPr lang="en-GB" sz="1100" dirty="0" smtClean="0"/>
              <a:t>C</a:t>
            </a:r>
            <a:r>
              <a:rPr lang="en-GB" sz="1100" baseline="-25000" dirty="0" smtClean="0"/>
              <a:t>8</a:t>
            </a:r>
            <a:r>
              <a:rPr lang="en-GB" sz="1100" dirty="0" smtClean="0"/>
              <a:t>H</a:t>
            </a:r>
            <a:r>
              <a:rPr lang="en-GB" sz="1100" baseline="-25000" dirty="0" smtClean="0"/>
              <a:t>18                     </a:t>
            </a:r>
            <a:r>
              <a:rPr lang="en-GB" sz="1100" dirty="0" smtClean="0"/>
              <a:t> +    C</a:t>
            </a:r>
            <a:r>
              <a:rPr lang="en-GB" sz="1100" baseline="-25000" dirty="0" smtClean="0"/>
              <a:t> 2</a:t>
            </a:r>
            <a:r>
              <a:rPr lang="en-GB" sz="1100" dirty="0" smtClean="0"/>
              <a:t>H</a:t>
            </a:r>
            <a:r>
              <a:rPr lang="en-GB" sz="1100" baseline="-25000" dirty="0" smtClean="0"/>
              <a:t>4</a:t>
            </a:r>
            <a:r>
              <a:rPr lang="en-GB" sz="1100" dirty="0" smtClean="0"/>
              <a:t> </a:t>
            </a:r>
            <a:endParaRPr lang="en-GB" sz="1100" baseline="-25000" dirty="0"/>
          </a:p>
          <a:p>
            <a:r>
              <a:rPr lang="en-GB" sz="1100" b="1" dirty="0" smtClean="0"/>
              <a:t>     </a:t>
            </a:r>
          </a:p>
        </p:txBody>
      </p:sp>
      <p:sp>
        <p:nvSpPr>
          <p:cNvPr id="7" name="AutoShape 4" descr="http://scienceshine.files.wordpress.com/2012/11/20121107-074620.jpg">
            <a:hlinkClick r:id="rId3"/>
          </p:cNvPr>
          <p:cNvSpPr>
            <a:spLocks noChangeAspect="1" noChangeArrowheads="1"/>
          </p:cNvSpPr>
          <p:nvPr/>
        </p:nvSpPr>
        <p:spPr bwMode="auto">
          <a:xfrm>
            <a:off x="155575" y="-723900"/>
            <a:ext cx="285750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5457054" y="4114659"/>
            <a:ext cx="4253425" cy="2492990"/>
          </a:xfrm>
          <a:prstGeom prst="rect">
            <a:avLst/>
          </a:prstGeom>
          <a:noFill/>
          <a:ln w="19050">
            <a:solidFill>
              <a:schemeClr val="accent2"/>
            </a:solidFill>
          </a:ln>
        </p:spPr>
        <p:txBody>
          <a:bodyPr wrap="square" rtlCol="0">
            <a:spAutoFit/>
          </a:bodyPr>
          <a:lstStyle/>
          <a:p>
            <a:pPr algn="ctr"/>
            <a:r>
              <a:rPr lang="en-GB" sz="1200" b="1" dirty="0" smtClean="0"/>
              <a:t>Cracking</a:t>
            </a:r>
          </a:p>
          <a:p>
            <a:r>
              <a:rPr lang="en-GB" sz="1200" dirty="0" smtClean="0"/>
              <a:t>Experimental set up for cracking:</a:t>
            </a:r>
            <a:endParaRPr lang="en-GB" sz="1200" dirty="0"/>
          </a:p>
          <a:p>
            <a:pPr algn="ctr"/>
            <a:endParaRPr lang="en-GB" sz="1200" dirty="0" smtClean="0"/>
          </a:p>
          <a:p>
            <a:pPr algn="ctr"/>
            <a:endParaRPr lang="en-GB" sz="1200" b="1" dirty="0"/>
          </a:p>
          <a:p>
            <a:pPr algn="ctr"/>
            <a:endParaRPr lang="en-GB" sz="1200" b="1" dirty="0" smtClean="0"/>
          </a:p>
          <a:p>
            <a:pPr algn="ctr"/>
            <a:endParaRPr lang="en-GB" sz="1200" b="1" dirty="0"/>
          </a:p>
          <a:p>
            <a:pPr algn="ctr"/>
            <a:endParaRPr lang="en-GB" sz="1200" b="1" dirty="0" smtClean="0"/>
          </a:p>
          <a:p>
            <a:pPr algn="ctr"/>
            <a:endParaRPr lang="en-GB" sz="1200" b="1" dirty="0"/>
          </a:p>
          <a:p>
            <a:pPr algn="ctr"/>
            <a:endParaRPr lang="en-GB" sz="1200" b="1" dirty="0" smtClean="0"/>
          </a:p>
          <a:p>
            <a:pPr algn="ctr"/>
            <a:endParaRPr lang="en-GB" sz="1200" b="1" dirty="0"/>
          </a:p>
          <a:p>
            <a:pPr algn="ctr"/>
            <a:endParaRPr lang="en-GB" sz="1200" b="1" dirty="0" smtClean="0"/>
          </a:p>
          <a:p>
            <a:pPr algn="ctr"/>
            <a:endParaRPr lang="en-GB" sz="1200" b="1" dirty="0"/>
          </a:p>
          <a:p>
            <a:pPr algn="ctr"/>
            <a:endParaRPr lang="en-GB" sz="1200" b="1"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 y="2708920"/>
            <a:ext cx="3424905" cy="100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2" descr="data:image/png;base64,iVBORw0KGgoAAAANSUhEUgAAAVUAAACUCAMAAAAUEUq5AAAAdVBMVEX///8AAAC7u7suLi6WlpaGhoYTExOAgIBsbGwbGxv6+vpfX18oKCisrKxnZ2eDg4NOTk5CQkJaWlrS0tLp6enf39/x8fHY2Nh0dHTFxcWysrKQkJDt7e12dnYgICBHR0ekpKScnJwLCws1NTXBwcEYGBg7OztJg/N/AAAHWUlEQVR4nO2d63qqOhRFG6miiFcQEBWv9f0f8RD0VJIIzmAX2t01frX5mALDQAKE+PHBMH+Njuu6SsFIL6gidd2JUrBz3S6U7LruTimYuG4KJfNtG+kFHSjZLp9CCKXA1QuqmOgLjoXIoGQmxFgpyD9pUrGsSr6gqxd8Qsl2uWe1ByW7QgyUgr4QDpR0hOgrBQMhsFreY6uVsNVq2Go1bJUCtkoBW6WArVLAVikorHo3rKxmStLOajmZWVktJ9/YquPfcHoWVo0kbLWnJIWFVSP5rlZ1cKs6sFUD2KoBW73wN6w2Pq8Ofui8atda/ZLzqlLAfYAfgK1SwFYpYKsUsFUK2CoFbJUCtkoBW6WArVKw0q1u9IIqjIEDY11zFYM74wGwkR35ghu9YAUl22W9WCyUglAvqMJYEE7my4X1BTbJNZRkGKaWRRA3TMYBduD/bBI7ZbyaoZg3TE61tgdnq7U9MN4ZbN5ezVgMGybnWj8JZ9rUjTcDu2Kvhq1SwFYpYKsUsFUK2CoFbJUCtkoBW6WArVLAVilgqxSwVQrYKgVslQK2SgFbpYCtUsBWKWCrFLBVCtgqBXMxbZhs/uR6JpJmQc/5JU+uvcj7RcmocZJh/kXk24f1BQ+IFstT0OiwekHSi+LTKbZKNhGUZo46QHqfOdi454Jov728aet3LQeFrfez/5OW40jXn+frG8WryC4Zrq7J4yeedJxsrxT0nOzRfG8jfdyzMYS6DuW96/3j5dXVfLOzCHrKG9ujx4Fb0i0nsYnwPu4MygZW+4xVr6in2XQ4nH7Jv/DOZ1TUGT9PbotXzPEBfuHxO3kQ8Ph1yaJ4Dd6RyUIrOn69batyM7fL4vhdjwYCnbLvo5jvT0yXxVEY7g4Wu+jJL2F+Te5tjpC1XM0wuCQ/Lep5y1bHyvqKqhBgybnyAkksvxBwYPFWOV8E0hQ4PPisyFhKrVhL0K7VpXb8Bfn/Myh50jZUfhJ2eZZqlVN+EnZ5ttNcpPB5p12rM316zwStcnmtPioFY7TK5XVzqxRM0SonTxxKgay7UOejVaux8eFx1t8jexgYLfAyS/bIHspKfdKTOyR5Mk5PHX+zg7pXrVqVh5S2VWDfWjYyescaS3bNbQOTG/M9OfRK4EesGi9SVjBH3+czyFucc7Okox/GMAf0/Gsi9FczQatxcCNG51F2bHqZCj303VMDYwdRPMtLDW2lrmIItGqQl8edatL87Ol9Ve7hoia5rt3DmpWm+dkmqr4kCmqS+aEe5smKucFrkp3O4mLVoKnVezN5fdO5dMcr3NybPux/lrVu6lYa17pxa5J5HVhcVn2Pft2O7p6wenRuHOVlD2A1qra6r0lerVZs1aommVtdixdZzRRD1duvWDWcPMgUZM+c46xuxChJm9spN6Lq7+MhxuY2sYr2rPKvrOGjI3h2TwPReKYE8VRr1V5/NWncsxo27llt0Stbg6PZs2q1v4palRfS2lVAIpIdkJSr1HZp3tsgh/ads9Ms2yB3SvO9+tKKfB/7sZFWrYbmh+edLR9IyqZD3R95wkRuzMiuonrFKpPIhUFgNFfyVAvdEG7VqnlxlaKNyUyfvGZneK7A1++ufBqeK+jp9rvV3QKVdq3Kr7/c6qwH5pF9n5PW6shqj60z1VodWe2xs/tIcyGr/bFy6TLtWi3uPd/WF87wdnar9FYWZ7SqFq1OaSXFnXKoqhbVvLSS4k45VFXbturJO/Hby9OO9SgDz3ASeU4T08vTjvVOPjRBR2oV1Xp+TcrGC+7eyWqtPmEBH3m1bPVjUTzJ8+dJf178tYUfs8fFkzx/mCeLv/D+UlBc8zh5clr8hd/DKh6qiON3En122bbVj2hevrybWIxdCKflpM10XYttOWlzURDPykn48q6J1bTna/dXv3yke3Rl2f+6bORgYzlR0HJ8nRY921hO93MaHy5J37Uc2dEZXpU6FmNCfP9Lu7/q9x61Al4URfUFD4jCoJMuQ8tRJM8ml+kTySC0GREU6aMIjQKG+dOE4ASIP5tsOnVi82S7vGDuNW/beAQ7z71Wzb//tgVbpYCtUsBWKWCrFLBVCtgqBWyVArZKAVulgK1SwFYpYKsUsFUK2CoFbJUCtkoBW6WArVLAVilgqxSwVQpe8athzedeO/6SJ9fxEpzCwiBYNv1tvGeSTX8bj2GYElEYhvUFcHKNJvPl1noBNt7SWBBOtgv/IjMF/OvhFLBVCtgqBWyVArZKAVulgK1SwFYpMKxO3tyqOjvsG1tNRzfSuYXVnpKcWlidKkl4Hjc564KSfGOrOrBVA9iqAWzVgK1e+BtWu5Mb3ZmF1cOqnDxbWD2X17k6WFidKVv7xlaVgq6FVWOWYdiq+mQFnnHMOAH/Fqvcs/oB2CoFbJUCtkoBW6WArVLAVilgqxSwVQruWcXGA0zyK1alYIxN3FpMoaiOBzigP/8kfonVtJ+o9WaUJNjvMhgL7pMEGyvhJok6E90mSbD5w40F862Hf46NYRiGaZn/AEG1gXg7+KoWAAAAAElFTkSuQmCC">
            <a:hlinkClick r:id="rId5"/>
          </p:cNvPr>
          <p:cNvSpPr>
            <a:spLocks noChangeAspect="1" noChangeArrowheads="1"/>
          </p:cNvSpPr>
          <p:nvPr/>
        </p:nvSpPr>
        <p:spPr bwMode="auto">
          <a:xfrm>
            <a:off x="77788" y="-944563"/>
            <a:ext cx="4552950" cy="1981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6269" y="2708920"/>
            <a:ext cx="1034723" cy="536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016896" y="3212976"/>
            <a:ext cx="936104" cy="246221"/>
          </a:xfrm>
          <a:prstGeom prst="rect">
            <a:avLst/>
          </a:prstGeom>
          <a:noFill/>
        </p:spPr>
        <p:txBody>
          <a:bodyPr wrap="square" rtlCol="0">
            <a:spAutoFit/>
          </a:bodyPr>
          <a:lstStyle/>
          <a:p>
            <a:r>
              <a:rPr lang="en-GB" sz="1000" dirty="0" smtClean="0"/>
              <a:t>Butane</a:t>
            </a:r>
            <a:endParaRPr lang="en-GB" sz="1000" dirty="0"/>
          </a:p>
        </p:txBody>
      </p:sp>
      <p:pic>
        <p:nvPicPr>
          <p:cNvPr id="1029" name="Picture 5" descr="http://www.rsc.org/learn-chemistry/Content/FileRepository/frg/images/cracking%20hydrocarbon%20image%202.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9064" y="4653135"/>
            <a:ext cx="4003554" cy="174213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457055" y="1888376"/>
            <a:ext cx="4253425" cy="2123658"/>
          </a:xfrm>
          <a:prstGeom prst="rect">
            <a:avLst/>
          </a:prstGeom>
          <a:noFill/>
          <a:ln w="19050">
            <a:solidFill>
              <a:schemeClr val="accent2"/>
            </a:solidFill>
          </a:ln>
        </p:spPr>
        <p:txBody>
          <a:bodyPr wrap="square" rtlCol="0">
            <a:spAutoFit/>
          </a:bodyPr>
          <a:lstStyle/>
          <a:p>
            <a:pPr algn="ctr"/>
            <a:r>
              <a:rPr lang="en-GB" sz="1100" b="1" dirty="0" smtClean="0"/>
              <a:t>Alkenes</a:t>
            </a:r>
            <a:endParaRPr lang="en-GB" sz="1100" b="1" dirty="0"/>
          </a:p>
          <a:p>
            <a:r>
              <a:rPr lang="en-GB" sz="1100" dirty="0"/>
              <a:t>These hydrocarbons have </a:t>
            </a:r>
            <a:r>
              <a:rPr lang="en-GB" sz="1100" dirty="0" smtClean="0"/>
              <a:t>at least one double </a:t>
            </a:r>
            <a:r>
              <a:rPr lang="en-GB" sz="1100" dirty="0"/>
              <a:t>bonds between the carbon </a:t>
            </a:r>
            <a:r>
              <a:rPr lang="en-GB" sz="1100" dirty="0" smtClean="0"/>
              <a:t>atom. The </a:t>
            </a:r>
            <a:r>
              <a:rPr lang="en-GB" sz="1100" dirty="0"/>
              <a:t>general formula for alkenes is </a:t>
            </a:r>
            <a:r>
              <a:rPr lang="en-GB" sz="1100" b="1" dirty="0"/>
              <a:t>C</a:t>
            </a:r>
            <a:r>
              <a:rPr lang="en-GB" sz="1100" b="1" baseline="-25000" dirty="0"/>
              <a:t>n</a:t>
            </a:r>
            <a:r>
              <a:rPr lang="en-GB" sz="1100" b="1" dirty="0"/>
              <a:t>H</a:t>
            </a:r>
            <a:r>
              <a:rPr lang="en-GB" sz="1100" b="1" baseline="-25000" dirty="0"/>
              <a:t>2n</a:t>
            </a:r>
            <a:endParaRPr lang="en-GB" sz="1100" dirty="0"/>
          </a:p>
          <a:p>
            <a:r>
              <a:rPr lang="en-GB" sz="1100" dirty="0" smtClean="0"/>
              <a:t>Alkenes are </a:t>
            </a:r>
            <a:r>
              <a:rPr lang="en-GB" sz="1100" b="1" dirty="0" smtClean="0"/>
              <a:t>more reactive </a:t>
            </a:r>
            <a:r>
              <a:rPr lang="en-GB" sz="1100" dirty="0" smtClean="0"/>
              <a:t>than alkanes. They </a:t>
            </a:r>
            <a:r>
              <a:rPr lang="en-GB" sz="1100" dirty="0"/>
              <a:t>react with </a:t>
            </a:r>
            <a:r>
              <a:rPr lang="en-GB" sz="1100" u="sng" dirty="0"/>
              <a:t>bromine water </a:t>
            </a:r>
            <a:r>
              <a:rPr lang="en-GB" sz="1100" dirty="0"/>
              <a:t>and make it go from orange to colourless. </a:t>
            </a:r>
          </a:p>
          <a:p>
            <a:r>
              <a:rPr lang="en-GB" sz="1100" dirty="0"/>
              <a:t>Alkanes do not have a double bond so the bromine water stays orange. </a:t>
            </a:r>
          </a:p>
          <a:p>
            <a:r>
              <a:rPr lang="en-GB" sz="1100" dirty="0"/>
              <a:t> </a:t>
            </a:r>
            <a:endParaRPr lang="en-GB" sz="1100" dirty="0" smtClean="0"/>
          </a:p>
          <a:p>
            <a:endParaRPr lang="en-GB" sz="1100" dirty="0"/>
          </a:p>
          <a:p>
            <a:endParaRPr lang="en-GB" sz="1100" dirty="0" smtClean="0"/>
          </a:p>
          <a:p>
            <a:endParaRPr lang="en-GB" sz="1100" dirty="0" smtClean="0"/>
          </a:p>
          <a:p>
            <a:endParaRPr lang="en-GB" sz="1100" dirty="0"/>
          </a:p>
          <a:p>
            <a:pPr algn="ctr"/>
            <a:endParaRPr lang="en-GB" sz="1100" b="1" dirty="0" smtClean="0"/>
          </a:p>
        </p:txBody>
      </p:sp>
      <p:pic>
        <p:nvPicPr>
          <p:cNvPr id="1030" name="Picture 6" descr="brominewater[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37176" y="2987757"/>
            <a:ext cx="2417180" cy="1017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25557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a:latin typeface="Berlin Sans FB Demi" panose="020E0802020502020306" pitchFamily="34" charset="0"/>
              </a:rPr>
              <a:t>Chemistry Knowledge Organiser</a:t>
            </a:r>
            <a:br>
              <a:rPr lang="en-GB" sz="1600" u="sng" dirty="0">
                <a:latin typeface="Berlin Sans FB Demi" panose="020E0802020502020306" pitchFamily="34" charset="0"/>
              </a:rPr>
            </a:br>
            <a:r>
              <a:rPr lang="en-GB" sz="1600" u="sng">
                <a:latin typeface="Berlin Sans FB Demi" panose="020E0802020502020306" pitchFamily="34" charset="0"/>
              </a:rPr>
              <a:t>Topic 9</a:t>
            </a:r>
            <a:r>
              <a:rPr lang="en-GB" sz="1600" u="sng" smtClean="0">
                <a:latin typeface="Berlin Sans FB Demi" panose="020E0802020502020306" pitchFamily="34" charset="0"/>
              </a:rPr>
              <a:t>: </a:t>
            </a:r>
            <a:r>
              <a:rPr lang="en-GB" sz="1600" u="sng" dirty="0">
                <a:latin typeface="Berlin Sans FB Demi" panose="020E0802020502020306" pitchFamily="34" charset="0"/>
              </a:rPr>
              <a:t>Structure, Bonding and Materials</a:t>
            </a:r>
          </a:p>
        </p:txBody>
      </p:sp>
      <p:graphicFrame>
        <p:nvGraphicFramePr>
          <p:cNvPr id="4" name="Table 3"/>
          <p:cNvGraphicFramePr>
            <a:graphicFrameLocks noGrp="1"/>
          </p:cNvGraphicFramePr>
          <p:nvPr>
            <p:extLst>
              <p:ext uri="{D42A27DB-BD31-4B8C-83A1-F6EECF244321}">
                <p14:modId xmlns:p14="http://schemas.microsoft.com/office/powerpoint/2010/main" val="1426921742"/>
              </p:ext>
            </p:extLst>
          </p:nvPr>
        </p:nvGraphicFramePr>
        <p:xfrm>
          <a:off x="5423536" y="122430"/>
          <a:ext cx="4310112" cy="786290"/>
        </p:xfrm>
        <a:graphic>
          <a:graphicData uri="http://schemas.openxmlformats.org/drawingml/2006/table">
            <a:tbl>
              <a:tblPr firstRow="1" bandRow="1">
                <a:tableStyleId>{5940675A-B579-460E-94D1-54222C63F5DA}</a:tableStyleId>
              </a:tblPr>
              <a:tblGrid>
                <a:gridCol w="1069752"/>
                <a:gridCol w="3240360"/>
              </a:tblGrid>
              <a:tr h="290235">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6055">
                <a:tc>
                  <a:txBody>
                    <a:bodyPr/>
                    <a:lstStyle/>
                    <a:p>
                      <a:r>
                        <a:rPr lang="en-GB" sz="1000" baseline="0" dirty="0" smtClean="0"/>
                        <a:t>Greenhouse Layer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layer of gases which absorb infra red radiation emitted from  the Earth</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128464" y="834615"/>
            <a:ext cx="4999624" cy="1384995"/>
          </a:xfrm>
          <a:prstGeom prst="rect">
            <a:avLst/>
          </a:prstGeom>
          <a:noFill/>
          <a:ln w="19050">
            <a:solidFill>
              <a:schemeClr val="accent2"/>
            </a:solidFill>
          </a:ln>
        </p:spPr>
        <p:txBody>
          <a:bodyPr wrap="square" rtlCol="0">
            <a:spAutoFit/>
          </a:bodyPr>
          <a:lstStyle/>
          <a:p>
            <a:pPr algn="ctr"/>
            <a:r>
              <a:rPr lang="en-GB" sz="1200" b="1" dirty="0" smtClean="0"/>
              <a:t>The Atmosphere</a:t>
            </a:r>
          </a:p>
          <a:p>
            <a:r>
              <a:rPr lang="en-GB" sz="1200" dirty="0"/>
              <a:t>For 200 million years, </a:t>
            </a:r>
            <a:r>
              <a:rPr lang="en-GB" sz="1200" dirty="0" smtClean="0"/>
              <a:t>the amount of  different gases </a:t>
            </a:r>
            <a:r>
              <a:rPr lang="en-GB" sz="1200" dirty="0"/>
              <a:t>in the atmosphere have been much </a:t>
            </a:r>
            <a:r>
              <a:rPr lang="en-GB" sz="1200" dirty="0" smtClean="0"/>
              <a:t>the same </a:t>
            </a:r>
            <a:r>
              <a:rPr lang="en-GB" sz="1200" dirty="0"/>
              <a:t>as they are today:</a:t>
            </a:r>
            <a:br>
              <a:rPr lang="en-GB" sz="1200" dirty="0"/>
            </a:br>
            <a:r>
              <a:rPr lang="en-GB" sz="1200" dirty="0"/>
              <a:t>• </a:t>
            </a:r>
            <a:r>
              <a:rPr lang="en-GB" sz="1200" dirty="0" smtClean="0"/>
              <a:t>78% nitrogen</a:t>
            </a:r>
            <a:r>
              <a:rPr lang="en-GB" sz="1200" dirty="0"/>
              <a:t/>
            </a:r>
            <a:br>
              <a:rPr lang="en-GB" sz="1200" dirty="0"/>
            </a:br>
            <a:r>
              <a:rPr lang="en-GB" sz="1200" dirty="0"/>
              <a:t>• </a:t>
            </a:r>
            <a:r>
              <a:rPr lang="en-GB" sz="1200" dirty="0" smtClean="0"/>
              <a:t>21% oxygen</a:t>
            </a:r>
            <a:r>
              <a:rPr lang="en-GB" sz="1200" dirty="0"/>
              <a:t/>
            </a:r>
            <a:br>
              <a:rPr lang="en-GB" sz="1200" dirty="0"/>
            </a:br>
            <a:r>
              <a:rPr lang="en-GB" sz="1200" dirty="0"/>
              <a:t>• </a:t>
            </a:r>
            <a:r>
              <a:rPr lang="en-GB" sz="1200" dirty="0" smtClean="0"/>
              <a:t>The atmosphere also contains small proportions </a:t>
            </a:r>
            <a:r>
              <a:rPr lang="en-GB" sz="1200" dirty="0"/>
              <a:t>of various other </a:t>
            </a:r>
            <a:r>
              <a:rPr lang="en-GB" sz="1200" dirty="0" smtClean="0"/>
              <a:t>gases, including </a:t>
            </a:r>
            <a:r>
              <a:rPr lang="en-GB" sz="1200" dirty="0"/>
              <a:t>carbon dioxide, water vapour </a:t>
            </a:r>
            <a:r>
              <a:rPr lang="en-GB" sz="1200" dirty="0" smtClean="0"/>
              <a:t>and noble </a:t>
            </a:r>
            <a:r>
              <a:rPr lang="en-GB" sz="1200" dirty="0"/>
              <a:t>gases</a:t>
            </a:r>
            <a:r>
              <a:rPr lang="en-GB" sz="1200" dirty="0" smtClean="0"/>
              <a:t>.</a:t>
            </a:r>
            <a:endParaRPr lang="en-GB" sz="1200" b="1" dirty="0"/>
          </a:p>
        </p:txBody>
      </p:sp>
      <p:sp>
        <p:nvSpPr>
          <p:cNvPr id="18" name="TextBox 17"/>
          <p:cNvSpPr txBox="1"/>
          <p:nvPr/>
        </p:nvSpPr>
        <p:spPr>
          <a:xfrm>
            <a:off x="5241032" y="1005984"/>
            <a:ext cx="4459707" cy="3801041"/>
          </a:xfrm>
          <a:prstGeom prst="rect">
            <a:avLst/>
          </a:prstGeom>
          <a:noFill/>
          <a:ln w="19050">
            <a:solidFill>
              <a:schemeClr val="accent2"/>
            </a:solidFill>
          </a:ln>
        </p:spPr>
        <p:txBody>
          <a:bodyPr wrap="square" rtlCol="0">
            <a:spAutoFit/>
          </a:bodyPr>
          <a:lstStyle/>
          <a:p>
            <a:pPr algn="ctr"/>
            <a:r>
              <a:rPr lang="en-GB" sz="1100" b="1" dirty="0" smtClean="0"/>
              <a:t>The Evolution of the Atmosphere</a:t>
            </a:r>
          </a:p>
          <a:p>
            <a:r>
              <a:rPr lang="en-GB" sz="1000" dirty="0" smtClean="0"/>
              <a:t>Scientists are not sure about the gases in the early atmosphere, as it was so long ago (4.6 billion years) and the lack of evidence. Many scientists believe the early atmosphere was made up of mainly carbon dioxide, water vapour and small amounts of methane, ammonia and nitrogen, released by</a:t>
            </a:r>
            <a:r>
              <a:rPr lang="en-GB" sz="1000" b="1" dirty="0" smtClean="0"/>
              <a:t> volcanoes. There was little or no oxygen around at this time. </a:t>
            </a:r>
            <a:r>
              <a:rPr lang="en-GB" sz="1000" dirty="0" smtClean="0"/>
              <a:t>The early Earth was very hot, but as it cooled the water vapour in the atmosphere condensed and </a:t>
            </a:r>
            <a:r>
              <a:rPr lang="en-GB" sz="1000" b="1" dirty="0" smtClean="0"/>
              <a:t>formed the oceans.</a:t>
            </a:r>
          </a:p>
          <a:p>
            <a:endParaRPr lang="en-GB" sz="1000" b="1" dirty="0"/>
          </a:p>
          <a:p>
            <a:r>
              <a:rPr lang="en-GB" sz="1000" dirty="0" smtClean="0"/>
              <a:t>As the oceans formed, carbon dioxide dissolved in the ocean. The carbon dioxide formed carbonates and precipitated out (formed solids). This process reduced the amount of carbon dioxide in the atmosphere.</a:t>
            </a:r>
          </a:p>
          <a:p>
            <a:endParaRPr lang="en-GB" sz="1000" dirty="0" smtClean="0"/>
          </a:p>
          <a:p>
            <a:r>
              <a:rPr lang="en-GB" sz="1000" dirty="0" smtClean="0"/>
              <a:t>Approximately 2.7 billion years ago, plants and algae evolved. This decreased the amount of carbon dioxide in the atmosphere and increased the amount of oxygen in  the atmosphere. </a:t>
            </a:r>
          </a:p>
          <a:p>
            <a:endParaRPr lang="en-GB" sz="1000" dirty="0" smtClean="0"/>
          </a:p>
          <a:p>
            <a:r>
              <a:rPr lang="en-GB" sz="1000" dirty="0" smtClean="0"/>
              <a:t>When sea animals evolved they used the carbon dioxide in the ocean to form their shells and bones (which are made of carbonates). When these sea creatures died their shells and bones became limestone (calcium carbonate), which is a sedimentary rock.</a:t>
            </a:r>
            <a:endParaRPr lang="en-GB" sz="1000" dirty="0"/>
          </a:p>
          <a:p>
            <a:endParaRPr lang="en-GB" sz="1000" dirty="0" smtClean="0"/>
          </a:p>
          <a:p>
            <a:r>
              <a:rPr lang="en-GB" sz="1000" dirty="0" smtClean="0"/>
              <a:t>Once enough oxygen was in the atmosphere, it could support animals, which carry out respiration. These processes have caused the levels of gases in the atmosphere to be where they are today.</a:t>
            </a:r>
          </a:p>
        </p:txBody>
      </p:sp>
      <p:sp>
        <p:nvSpPr>
          <p:cNvPr id="7" name="AutoShape 4" descr="http://scienceshine.files.wordpress.com/2012/11/20121107-074620.jpg">
            <a:hlinkClick r:id="rId3"/>
          </p:cNvPr>
          <p:cNvSpPr>
            <a:spLocks noChangeAspect="1" noChangeArrowheads="1"/>
          </p:cNvSpPr>
          <p:nvPr/>
        </p:nvSpPr>
        <p:spPr bwMode="auto">
          <a:xfrm>
            <a:off x="155575" y="-723900"/>
            <a:ext cx="285750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extBox 18"/>
          <p:cNvSpPr txBox="1"/>
          <p:nvPr/>
        </p:nvSpPr>
        <p:spPr>
          <a:xfrm>
            <a:off x="155575" y="2348880"/>
            <a:ext cx="5003261" cy="4339650"/>
          </a:xfrm>
          <a:prstGeom prst="rect">
            <a:avLst/>
          </a:prstGeom>
          <a:noFill/>
          <a:ln w="19050">
            <a:solidFill>
              <a:schemeClr val="accent2"/>
            </a:solidFill>
          </a:ln>
        </p:spPr>
        <p:txBody>
          <a:bodyPr wrap="square" rtlCol="0">
            <a:spAutoFit/>
          </a:bodyPr>
          <a:lstStyle/>
          <a:p>
            <a:pPr algn="ctr"/>
            <a:r>
              <a:rPr lang="en-GB" sz="1200" b="1" dirty="0" smtClean="0"/>
              <a:t>The Greenhouse Effect</a:t>
            </a:r>
          </a:p>
          <a:p>
            <a:pPr algn="ctr"/>
            <a:endParaRPr lang="en-GB" sz="1200" b="1" dirty="0" smtClean="0"/>
          </a:p>
          <a:p>
            <a:r>
              <a:rPr lang="en-GB" sz="1200" dirty="0" smtClean="0"/>
              <a:t>The Earth has a layer of gases called the </a:t>
            </a:r>
            <a:r>
              <a:rPr lang="en-GB" sz="1200" b="1" dirty="0" smtClean="0"/>
              <a:t>Greenhouse layer.</a:t>
            </a:r>
            <a:r>
              <a:rPr lang="en-GB" sz="1200" dirty="0" smtClean="0"/>
              <a:t> These gases, which include carbon dioxide, methane and water vapour</a:t>
            </a:r>
            <a:r>
              <a:rPr lang="en-GB" sz="1200" b="1" dirty="0" smtClean="0"/>
              <a:t>, </a:t>
            </a:r>
            <a:r>
              <a:rPr lang="en-GB" sz="1200" dirty="0" smtClean="0"/>
              <a:t>maintain the temperature on Earth high enough to support life.</a:t>
            </a:r>
          </a:p>
          <a:p>
            <a:endParaRPr lang="en-GB" sz="1200" dirty="0"/>
          </a:p>
          <a:p>
            <a:r>
              <a:rPr lang="en-GB" sz="1200" dirty="0" smtClean="0"/>
              <a:t>The greenhouse layer allows the short wave infrared radiation emitted by the Sun to pass through it but absorbs the long wave infra red radiation which is emitted by the Earth. This is how it insulates the Earth.</a:t>
            </a:r>
          </a:p>
          <a:p>
            <a:endParaRPr lang="en-GB" sz="1200" dirty="0" smtClean="0"/>
          </a:p>
          <a:p>
            <a:r>
              <a:rPr lang="en-GB" sz="1200" dirty="0" smtClean="0"/>
              <a:t>Some </a:t>
            </a:r>
            <a:r>
              <a:rPr lang="en-GB" sz="1200" dirty="0"/>
              <a:t>human activities increase the amounts </a:t>
            </a:r>
            <a:r>
              <a:rPr lang="en-GB" sz="1200" dirty="0" smtClean="0"/>
              <a:t>of greenhouse </a:t>
            </a:r>
            <a:r>
              <a:rPr lang="en-GB" sz="1200" dirty="0"/>
              <a:t>gases in the atmosphere. </a:t>
            </a:r>
            <a:r>
              <a:rPr lang="en-GB" sz="1200" dirty="0" smtClean="0"/>
              <a:t>These include:</a:t>
            </a:r>
          </a:p>
          <a:p>
            <a:r>
              <a:rPr lang="en-GB" sz="1200" dirty="0"/>
              <a:t/>
            </a:r>
            <a:br>
              <a:rPr lang="en-GB" sz="1200" dirty="0"/>
            </a:br>
            <a:r>
              <a:rPr lang="en-GB" sz="1200" dirty="0"/>
              <a:t>• combustion of fossil fuels</a:t>
            </a:r>
            <a:br>
              <a:rPr lang="en-GB" sz="1200" dirty="0"/>
            </a:br>
            <a:r>
              <a:rPr lang="en-GB" sz="1200" dirty="0"/>
              <a:t>• deforestation</a:t>
            </a:r>
            <a:br>
              <a:rPr lang="en-GB" sz="1200" dirty="0"/>
            </a:br>
            <a:r>
              <a:rPr lang="en-GB" sz="1200" dirty="0"/>
              <a:t>• </a:t>
            </a:r>
            <a:r>
              <a:rPr lang="en-GB" sz="1200" dirty="0" smtClean="0"/>
              <a:t>methane release from farming</a:t>
            </a:r>
            <a:r>
              <a:rPr lang="en-GB" sz="1200" dirty="0"/>
              <a:t/>
            </a:r>
            <a:br>
              <a:rPr lang="en-GB" sz="1200" dirty="0"/>
            </a:br>
            <a:r>
              <a:rPr lang="en-GB" sz="1200" dirty="0"/>
              <a:t>• more animal farming (digestion, waste</a:t>
            </a:r>
            <a:br>
              <a:rPr lang="en-GB" sz="1200" dirty="0"/>
            </a:br>
            <a:r>
              <a:rPr lang="en-GB" sz="1200" dirty="0"/>
              <a:t>decomposition)</a:t>
            </a:r>
            <a:br>
              <a:rPr lang="en-GB" sz="1200" dirty="0"/>
            </a:br>
            <a:endParaRPr lang="en-GB" sz="1200" dirty="0" smtClean="0"/>
          </a:p>
          <a:p>
            <a:endParaRPr lang="en-GB" sz="1200" b="1" dirty="0" smtClean="0"/>
          </a:p>
          <a:p>
            <a:endParaRPr lang="en-GB" sz="1200" b="1" dirty="0"/>
          </a:p>
          <a:p>
            <a:endParaRPr lang="en-GB" sz="1200" b="1" dirty="0" smtClean="0"/>
          </a:p>
          <a:p>
            <a:endParaRPr lang="en-GB" sz="1200" b="1" dirty="0"/>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1026" y="4437112"/>
            <a:ext cx="2195990" cy="219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5259802" y="4906759"/>
            <a:ext cx="4440937" cy="1546577"/>
          </a:xfrm>
          <a:prstGeom prst="rect">
            <a:avLst/>
          </a:prstGeom>
          <a:noFill/>
          <a:ln w="19050">
            <a:solidFill>
              <a:schemeClr val="accent2"/>
            </a:solidFill>
          </a:ln>
        </p:spPr>
        <p:txBody>
          <a:bodyPr wrap="square" rtlCol="0">
            <a:spAutoFit/>
          </a:bodyPr>
          <a:lstStyle/>
          <a:p>
            <a:r>
              <a:rPr lang="en-GB" sz="1050" b="1" dirty="0" smtClean="0"/>
              <a:t>Changes in the atmosphere</a:t>
            </a:r>
          </a:p>
          <a:p>
            <a:endParaRPr lang="en-GB" sz="1050" b="1" dirty="0" smtClean="0"/>
          </a:p>
          <a:p>
            <a:r>
              <a:rPr lang="en-GB" sz="1050" dirty="0" smtClean="0"/>
              <a:t>Recent activity by humans has changed the composition of the atmosphere. Combustion of fossil fuels has increased the amount of carbon dioxide in the atmosphere as well as other harmful gases such as nitrous oxides, which are made by nitrogen reacting with oxygen in the air. </a:t>
            </a:r>
          </a:p>
          <a:p>
            <a:r>
              <a:rPr lang="en-GB" sz="1050" b="1" dirty="0" smtClean="0"/>
              <a:t>Sulphur</a:t>
            </a:r>
            <a:r>
              <a:rPr lang="en-GB" sz="1050" dirty="0" smtClean="0"/>
              <a:t> is also present in many fuels, this has increased the amount of sulphur dioxide which causes acid rain. Carbon particles can also released as can  carbon monoxide from incomplete combustion.</a:t>
            </a:r>
            <a:endParaRPr lang="en-GB" sz="1200" b="1" dirty="0" smtClean="0"/>
          </a:p>
        </p:txBody>
      </p:sp>
    </p:spTree>
    <p:extLst>
      <p:ext uri="{BB962C8B-B14F-4D97-AF65-F5344CB8AC3E}">
        <p14:creationId xmlns:p14="http://schemas.microsoft.com/office/powerpoint/2010/main" val="947161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a:latin typeface="Berlin Sans FB Demi" panose="020E0802020502020306" pitchFamily="34" charset="0"/>
              </a:rPr>
              <a:t>Chemistry Knowledge Organiser</a:t>
            </a:r>
            <a:br>
              <a:rPr lang="en-GB" sz="1600" u="sng" dirty="0">
                <a:latin typeface="Berlin Sans FB Demi" panose="020E0802020502020306" pitchFamily="34" charset="0"/>
              </a:rPr>
            </a:br>
            <a:r>
              <a:rPr lang="en-GB" sz="1600" u="sng">
                <a:latin typeface="Berlin Sans FB Demi" panose="020E0802020502020306" pitchFamily="34" charset="0"/>
              </a:rPr>
              <a:t>Topic 9</a:t>
            </a:r>
            <a:r>
              <a:rPr lang="en-GB" sz="1600" u="sng" smtClean="0">
                <a:latin typeface="Berlin Sans FB Demi" panose="020E0802020502020306" pitchFamily="34" charset="0"/>
              </a:rPr>
              <a:t>: </a:t>
            </a:r>
            <a:r>
              <a:rPr lang="en-GB" sz="1600" u="sng" dirty="0">
                <a:latin typeface="Berlin Sans FB Demi" panose="020E0802020502020306" pitchFamily="34" charset="0"/>
              </a:rPr>
              <a:t>Structure, Bonding and Materials</a:t>
            </a:r>
          </a:p>
        </p:txBody>
      </p:sp>
      <p:graphicFrame>
        <p:nvGraphicFramePr>
          <p:cNvPr id="4" name="Table 3"/>
          <p:cNvGraphicFramePr>
            <a:graphicFrameLocks noGrp="1"/>
          </p:cNvGraphicFramePr>
          <p:nvPr>
            <p:extLst>
              <p:ext uri="{D42A27DB-BD31-4B8C-83A1-F6EECF244321}">
                <p14:modId xmlns:p14="http://schemas.microsoft.com/office/powerpoint/2010/main" val="4061621161"/>
              </p:ext>
            </p:extLst>
          </p:nvPr>
        </p:nvGraphicFramePr>
        <p:xfrm>
          <a:off x="5423536" y="61973"/>
          <a:ext cx="4310112" cy="1301865"/>
        </p:xfrm>
        <a:graphic>
          <a:graphicData uri="http://schemas.openxmlformats.org/drawingml/2006/table">
            <a:tbl>
              <a:tblPr firstRow="1" bandRow="1">
                <a:tableStyleId>{5940675A-B579-460E-94D1-54222C63F5DA}</a:tableStyleId>
              </a:tblPr>
              <a:tblGrid>
                <a:gridCol w="1069752"/>
                <a:gridCol w="3240360"/>
              </a:tblGrid>
              <a:tr h="278030">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5569">
                <a:tc>
                  <a:txBody>
                    <a:bodyPr/>
                    <a:lstStyle/>
                    <a:p>
                      <a:r>
                        <a:rPr lang="en-GB" sz="1000" baseline="0" dirty="0" smtClean="0"/>
                        <a:t>Carbon Footprint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a:t>
                      </a:r>
                      <a:r>
                        <a:rPr lang="en-GB" sz="1000" b="1" dirty="0" smtClean="0"/>
                        <a:t>carbon footprint </a:t>
                      </a:r>
                      <a:r>
                        <a:rPr lang="en-GB" sz="1000" dirty="0" smtClean="0"/>
                        <a:t>is the total amount of carbon dioxide and other greenhouse gases released over the life of a product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5195">
                <a:tc>
                  <a:txBody>
                    <a:bodyPr/>
                    <a:lstStyle/>
                    <a:p>
                      <a:r>
                        <a:rPr lang="en-GB" sz="1000" baseline="0" dirty="0" smtClean="0"/>
                        <a:t>Carbon 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There is no net increase in </a:t>
                      </a:r>
                      <a:r>
                        <a:rPr lang="en-GB" sz="1000" b="1" dirty="0" smtClean="0"/>
                        <a:t>carbon dioxide in the atmosphere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159212" y="790575"/>
            <a:ext cx="4999624" cy="2677656"/>
          </a:xfrm>
          <a:prstGeom prst="rect">
            <a:avLst/>
          </a:prstGeom>
          <a:noFill/>
          <a:ln w="19050">
            <a:solidFill>
              <a:schemeClr val="accent2"/>
            </a:solidFill>
          </a:ln>
        </p:spPr>
        <p:txBody>
          <a:bodyPr wrap="square" rtlCol="0">
            <a:spAutoFit/>
          </a:bodyPr>
          <a:lstStyle/>
          <a:p>
            <a:pPr algn="ctr"/>
            <a:r>
              <a:rPr lang="en-GB" sz="1200" b="1" dirty="0" smtClean="0"/>
              <a:t>The </a:t>
            </a:r>
            <a:r>
              <a:rPr lang="en-GB" sz="1200" b="1" dirty="0"/>
              <a:t>E</a:t>
            </a:r>
            <a:r>
              <a:rPr lang="en-GB" sz="1200" b="1" dirty="0" smtClean="0"/>
              <a:t>nhanced </a:t>
            </a:r>
            <a:r>
              <a:rPr lang="en-GB" sz="1200" b="1" dirty="0"/>
              <a:t>Greenhouse </a:t>
            </a:r>
            <a:r>
              <a:rPr lang="en-GB" sz="1200" b="1" dirty="0" smtClean="0"/>
              <a:t>Effect</a:t>
            </a:r>
            <a:endParaRPr lang="en-GB" sz="1200" b="1" dirty="0"/>
          </a:p>
          <a:p>
            <a:r>
              <a:rPr lang="en-GB" sz="1200" dirty="0" smtClean="0"/>
              <a:t>In the last 100 years humans </a:t>
            </a:r>
            <a:r>
              <a:rPr lang="en-GB" sz="1200" dirty="0"/>
              <a:t>have added to the greenhouse layer through combustion of fossil fuels, increased farming and deforestation</a:t>
            </a:r>
            <a:r>
              <a:rPr lang="en-GB" sz="1200" dirty="0" smtClean="0"/>
              <a:t>. Many scientists believe this has lead to a </a:t>
            </a:r>
            <a:r>
              <a:rPr lang="en-GB" sz="1200" b="1" dirty="0" smtClean="0"/>
              <a:t>rise in global temperature.</a:t>
            </a:r>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r>
              <a:rPr lang="en-GB" sz="1200" dirty="0" smtClean="0"/>
              <a:t>However, </a:t>
            </a:r>
            <a:r>
              <a:rPr lang="en-GB" sz="1200" dirty="0"/>
              <a:t>this is such a complex </a:t>
            </a:r>
            <a:r>
              <a:rPr lang="en-GB" sz="1200" dirty="0" smtClean="0"/>
              <a:t>system </a:t>
            </a:r>
            <a:r>
              <a:rPr lang="en-GB" sz="1200" dirty="0"/>
              <a:t>that </a:t>
            </a:r>
            <a:r>
              <a:rPr lang="en-GB" sz="1200" dirty="0" smtClean="0"/>
              <a:t>misunderstandings of it can </a:t>
            </a:r>
            <a:r>
              <a:rPr lang="en-GB" sz="1200" dirty="0"/>
              <a:t>lead to </a:t>
            </a:r>
            <a:r>
              <a:rPr lang="en-GB" sz="1200" b="1" dirty="0"/>
              <a:t>inaccurate or biased </a:t>
            </a:r>
            <a:r>
              <a:rPr lang="en-GB" sz="1200" dirty="0"/>
              <a:t>opinions being reported in the media</a:t>
            </a:r>
            <a:r>
              <a:rPr lang="en-GB" sz="1200" dirty="0" smtClean="0"/>
              <a:t>.</a:t>
            </a:r>
            <a:endParaRPr lang="en-GB" sz="1200" dirty="0"/>
          </a:p>
        </p:txBody>
      </p:sp>
      <p:sp>
        <p:nvSpPr>
          <p:cNvPr id="18" name="TextBox 17"/>
          <p:cNvSpPr txBox="1"/>
          <p:nvPr/>
        </p:nvSpPr>
        <p:spPr>
          <a:xfrm>
            <a:off x="5232231" y="1420342"/>
            <a:ext cx="4545305" cy="1615827"/>
          </a:xfrm>
          <a:prstGeom prst="rect">
            <a:avLst/>
          </a:prstGeom>
          <a:noFill/>
          <a:ln w="19050">
            <a:solidFill>
              <a:schemeClr val="accent2"/>
            </a:solidFill>
          </a:ln>
        </p:spPr>
        <p:txBody>
          <a:bodyPr wrap="square" rtlCol="0">
            <a:spAutoFit/>
          </a:bodyPr>
          <a:lstStyle/>
          <a:p>
            <a:pPr algn="ctr"/>
            <a:r>
              <a:rPr lang="en-GB" sz="900" b="1" dirty="0" smtClean="0"/>
              <a:t>Carbon Footprint</a:t>
            </a:r>
          </a:p>
          <a:p>
            <a:r>
              <a:rPr lang="en-GB" sz="900" dirty="0" smtClean="0"/>
              <a:t>The </a:t>
            </a:r>
            <a:r>
              <a:rPr lang="en-GB" sz="900" b="1" dirty="0" smtClean="0"/>
              <a:t>carbon footprint </a:t>
            </a:r>
            <a:r>
              <a:rPr lang="en-GB" sz="900" dirty="0" smtClean="0"/>
              <a:t>is the total amount of carbon dioxide and other greenhouse gases released over the life of a product. Many people or businesses look to reduce their carbon footprint by:</a:t>
            </a:r>
          </a:p>
          <a:p>
            <a:r>
              <a:rPr lang="en-GB" sz="900" dirty="0"/>
              <a:t>• increased use of alternative energy supplies</a:t>
            </a:r>
            <a:br>
              <a:rPr lang="en-GB" sz="900" dirty="0"/>
            </a:br>
            <a:r>
              <a:rPr lang="en-GB" sz="900" dirty="0"/>
              <a:t>• energy conservation</a:t>
            </a:r>
            <a:br>
              <a:rPr lang="en-GB" sz="900" dirty="0"/>
            </a:br>
            <a:r>
              <a:rPr lang="en-GB" sz="900" dirty="0"/>
              <a:t>• carbon capture and storage</a:t>
            </a:r>
            <a:br>
              <a:rPr lang="en-GB" sz="900" dirty="0"/>
            </a:br>
            <a:r>
              <a:rPr lang="en-GB" sz="900" dirty="0"/>
              <a:t>• carbon taxes and </a:t>
            </a:r>
            <a:r>
              <a:rPr lang="en-GB" sz="900" dirty="0" smtClean="0"/>
              <a:t>licences</a:t>
            </a:r>
            <a:endParaRPr lang="en-GB" sz="900" dirty="0"/>
          </a:p>
          <a:p>
            <a:r>
              <a:rPr lang="en-GB" sz="900" dirty="0" smtClean="0"/>
              <a:t>People also try to </a:t>
            </a:r>
            <a:r>
              <a:rPr lang="en-GB" sz="900" b="1" dirty="0" smtClean="0"/>
              <a:t>offset</a:t>
            </a:r>
            <a:r>
              <a:rPr lang="en-GB" sz="900" dirty="0" smtClean="0"/>
              <a:t> their carbon by planting trees.</a:t>
            </a:r>
            <a:endParaRPr lang="en-GB" sz="900" dirty="0"/>
          </a:p>
          <a:p>
            <a:r>
              <a:rPr lang="en-GB" sz="900" dirty="0" smtClean="0"/>
              <a:t>If something is carbon neutral, this means that there is no net increase in </a:t>
            </a:r>
            <a:r>
              <a:rPr lang="en-GB" sz="900" b="1" dirty="0" smtClean="0"/>
              <a:t>carbon dioxide in the atmosphere </a:t>
            </a:r>
            <a:r>
              <a:rPr lang="en-GB" sz="900" dirty="0" smtClean="0"/>
              <a:t>when it is used. </a:t>
            </a:r>
            <a:endParaRPr lang="en-GB" sz="900" b="1" dirty="0" smtClean="0"/>
          </a:p>
        </p:txBody>
      </p:sp>
      <p:sp>
        <p:nvSpPr>
          <p:cNvPr id="7" name="AutoShape 4" descr="http://scienceshine.files.wordpress.com/2012/11/20121107-074620.jpg">
            <a:hlinkClick r:id="rId3"/>
          </p:cNvPr>
          <p:cNvSpPr>
            <a:spLocks noChangeAspect="1" noChangeArrowheads="1"/>
          </p:cNvSpPr>
          <p:nvPr/>
        </p:nvSpPr>
        <p:spPr bwMode="auto">
          <a:xfrm>
            <a:off x="155575" y="-723900"/>
            <a:ext cx="285750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169400" y="3501008"/>
            <a:ext cx="4999624" cy="2031325"/>
          </a:xfrm>
          <a:prstGeom prst="rect">
            <a:avLst/>
          </a:prstGeom>
          <a:noFill/>
          <a:ln w="19050">
            <a:solidFill>
              <a:schemeClr val="accent2"/>
            </a:solidFill>
          </a:ln>
        </p:spPr>
        <p:txBody>
          <a:bodyPr wrap="square" rtlCol="0">
            <a:spAutoFit/>
          </a:bodyPr>
          <a:lstStyle/>
          <a:p>
            <a:pPr algn="ctr"/>
            <a:r>
              <a:rPr lang="en-GB" sz="1050" b="1" dirty="0" smtClean="0"/>
              <a:t>Consequences of Climate Change</a:t>
            </a:r>
            <a:endParaRPr lang="en-GB" sz="1050" b="1" dirty="0"/>
          </a:p>
          <a:p>
            <a:r>
              <a:rPr lang="en-GB" sz="1050" dirty="0"/>
              <a:t>An increase in average global temperature is a major cause of </a:t>
            </a:r>
            <a:r>
              <a:rPr lang="en-GB" sz="1050" b="1" dirty="0"/>
              <a:t>climate change.</a:t>
            </a:r>
            <a:br>
              <a:rPr lang="en-GB" sz="1050" b="1" dirty="0"/>
            </a:br>
            <a:r>
              <a:rPr lang="en-GB" sz="1050" dirty="0"/>
              <a:t>The potential effects of global climate </a:t>
            </a:r>
            <a:r>
              <a:rPr lang="en-GB" sz="1050" dirty="0" smtClean="0"/>
              <a:t>change</a:t>
            </a:r>
            <a:r>
              <a:rPr lang="en-GB" sz="1050" dirty="0"/>
              <a:t> </a:t>
            </a:r>
            <a:r>
              <a:rPr lang="en-GB" sz="1050" dirty="0" smtClean="0"/>
              <a:t>include</a:t>
            </a:r>
            <a:r>
              <a:rPr lang="en-GB" sz="1050" dirty="0"/>
              <a:t>:</a:t>
            </a:r>
            <a:br>
              <a:rPr lang="en-GB" sz="1050" dirty="0"/>
            </a:br>
            <a:r>
              <a:rPr lang="en-GB" sz="1050" dirty="0"/>
              <a:t>• sea level rise, which may cause flooding and</a:t>
            </a:r>
            <a:br>
              <a:rPr lang="en-GB" sz="1050" dirty="0"/>
            </a:br>
            <a:r>
              <a:rPr lang="en-GB" sz="1050" dirty="0"/>
              <a:t>increased coastal erosion</a:t>
            </a:r>
            <a:br>
              <a:rPr lang="en-GB" sz="1050" dirty="0"/>
            </a:br>
            <a:r>
              <a:rPr lang="en-GB" sz="1050" dirty="0"/>
              <a:t>• more frequent and severe storms</a:t>
            </a:r>
            <a:br>
              <a:rPr lang="en-GB" sz="1050" dirty="0"/>
            </a:br>
            <a:r>
              <a:rPr lang="en-GB" sz="1050" dirty="0"/>
              <a:t>• changes in the amount, timing and distribution of rainfall</a:t>
            </a:r>
            <a:br>
              <a:rPr lang="en-GB" sz="1050" dirty="0"/>
            </a:br>
            <a:r>
              <a:rPr lang="en-GB" sz="1050" dirty="0"/>
              <a:t>• </a:t>
            </a:r>
            <a:r>
              <a:rPr lang="en-GB" sz="1050" dirty="0" smtClean="0"/>
              <a:t>water shortages </a:t>
            </a:r>
            <a:r>
              <a:rPr lang="en-GB" sz="1050" dirty="0"/>
              <a:t>for humans </a:t>
            </a:r>
            <a:r>
              <a:rPr lang="en-GB" sz="1050" dirty="0" smtClean="0"/>
              <a:t>and wildlife</a:t>
            </a:r>
            <a:r>
              <a:rPr lang="en-GB" sz="1050" dirty="0"/>
              <a:t/>
            </a:r>
            <a:br>
              <a:rPr lang="en-GB" sz="1050" dirty="0"/>
            </a:br>
            <a:r>
              <a:rPr lang="en-GB" sz="1050" dirty="0"/>
              <a:t>• changes in the food producing capacity of </a:t>
            </a:r>
            <a:r>
              <a:rPr lang="en-GB" sz="1050" dirty="0" smtClean="0"/>
              <a:t>some regions</a:t>
            </a:r>
            <a:r>
              <a:rPr lang="en-GB" sz="1050" dirty="0"/>
              <a:t/>
            </a:r>
            <a:br>
              <a:rPr lang="en-GB" sz="1050" dirty="0"/>
            </a:br>
            <a:r>
              <a:rPr lang="en-GB" sz="1050" dirty="0"/>
              <a:t>• changes to the distribution of wildlife species.</a:t>
            </a:r>
            <a:br>
              <a:rPr lang="en-GB" sz="1050" dirty="0"/>
            </a:br>
            <a:r>
              <a:rPr lang="en-GB" sz="1050" dirty="0"/>
              <a:t>Students should be able to discuss the scale, </a:t>
            </a:r>
            <a:r>
              <a:rPr lang="en-GB" sz="1050" dirty="0" smtClean="0"/>
              <a:t>risk and </a:t>
            </a:r>
            <a:r>
              <a:rPr lang="en-GB" sz="1050" dirty="0"/>
              <a:t>environmental implications of global </a:t>
            </a:r>
            <a:r>
              <a:rPr lang="en-GB" sz="1050" dirty="0" smtClean="0"/>
              <a:t>climate change</a:t>
            </a:r>
            <a:r>
              <a:rPr lang="en-GB" sz="1050" dirty="0"/>
              <a:t>.</a:t>
            </a:r>
            <a:endParaRPr lang="en-GB" sz="1050" b="1" dirty="0" smtClean="0"/>
          </a:p>
        </p:txBody>
      </p:sp>
      <p:pic>
        <p:nvPicPr>
          <p:cNvPr id="3076" name="Picture 4" descr="http://www.bbc.co.uk/staticarchive/751fc904560eadbdb1798807c76d4e9b9abbf7a4.gi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496" y="1844824"/>
            <a:ext cx="1476002" cy="114144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0290" y="1660280"/>
            <a:ext cx="1714638" cy="1325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11058" y="3080003"/>
            <a:ext cx="4566478" cy="2523768"/>
          </a:xfrm>
          <a:prstGeom prst="rect">
            <a:avLst/>
          </a:prstGeom>
          <a:noFill/>
          <a:ln w="19050">
            <a:solidFill>
              <a:schemeClr val="accent2"/>
            </a:solidFill>
          </a:ln>
        </p:spPr>
        <p:txBody>
          <a:bodyPr wrap="square" rtlCol="0">
            <a:spAutoFit/>
          </a:bodyPr>
          <a:lstStyle/>
          <a:p>
            <a:pPr algn="ctr"/>
            <a:r>
              <a:rPr lang="en-GB" sz="1100" b="1" dirty="0" smtClean="0"/>
              <a:t>Water</a:t>
            </a:r>
          </a:p>
          <a:p>
            <a:r>
              <a:rPr lang="en-GB" sz="1050" dirty="0" smtClean="0"/>
              <a:t>Water </a:t>
            </a:r>
            <a:r>
              <a:rPr lang="en-GB" sz="1050" dirty="0"/>
              <a:t>of appropriate quality is </a:t>
            </a:r>
            <a:r>
              <a:rPr lang="en-GB" sz="1050" b="1" dirty="0"/>
              <a:t>essential for life</a:t>
            </a:r>
            <a:r>
              <a:rPr lang="en-GB" sz="1050" dirty="0"/>
              <a:t>. For humans, drinking water should have </a:t>
            </a:r>
            <a:r>
              <a:rPr lang="en-GB" sz="1050" dirty="0" smtClean="0"/>
              <a:t>low </a:t>
            </a:r>
            <a:r>
              <a:rPr lang="en-GB" sz="1050" dirty="0"/>
              <a:t>levels of dissolved </a:t>
            </a:r>
            <a:r>
              <a:rPr lang="en-GB" sz="1050" b="1" dirty="0"/>
              <a:t>salts and microbes. </a:t>
            </a:r>
            <a:r>
              <a:rPr lang="en-GB" sz="1050" dirty="0"/>
              <a:t>Water that is safe to drink is called </a:t>
            </a:r>
            <a:r>
              <a:rPr lang="en-GB" sz="1050" b="1" dirty="0"/>
              <a:t>potable water</a:t>
            </a:r>
            <a:r>
              <a:rPr lang="en-GB" sz="1050" dirty="0"/>
              <a:t>. </a:t>
            </a:r>
            <a:endParaRPr lang="en-GB" sz="1050" dirty="0" smtClean="0"/>
          </a:p>
          <a:p>
            <a:r>
              <a:rPr lang="en-GB" sz="1050" dirty="0" smtClean="0"/>
              <a:t>The </a:t>
            </a:r>
            <a:r>
              <a:rPr lang="en-GB" sz="1050" dirty="0"/>
              <a:t>methods used to produce potable water depend on available supplies of water and local conditions.</a:t>
            </a:r>
            <a:br>
              <a:rPr lang="en-GB" sz="1050" dirty="0"/>
            </a:br>
            <a:r>
              <a:rPr lang="en-GB" sz="1050" dirty="0"/>
              <a:t>In the United Kingdom (UK), rain provides water with low levels of dissolved substances (fresh water) that collects in the ground and in lakes and rivers, and most potable water is produced by</a:t>
            </a:r>
            <a:r>
              <a:rPr lang="en-GB" sz="1050" dirty="0" smtClean="0"/>
              <a:t>:</a:t>
            </a:r>
            <a:r>
              <a:rPr lang="en-GB" sz="1050" dirty="0"/>
              <a:t/>
            </a:r>
            <a:br>
              <a:rPr lang="en-GB" sz="1050" dirty="0"/>
            </a:br>
            <a:r>
              <a:rPr lang="en-GB" sz="1050" dirty="0"/>
              <a:t>• passing the water through filter beds to </a:t>
            </a:r>
            <a:r>
              <a:rPr lang="en-GB" sz="1050" dirty="0" smtClean="0"/>
              <a:t>remove any </a:t>
            </a:r>
            <a:r>
              <a:rPr lang="en-GB" sz="1050" dirty="0"/>
              <a:t>solids</a:t>
            </a:r>
            <a:br>
              <a:rPr lang="en-GB" sz="1050" dirty="0"/>
            </a:br>
            <a:r>
              <a:rPr lang="en-GB" sz="1050" dirty="0"/>
              <a:t>• sterilising to kill </a:t>
            </a:r>
            <a:r>
              <a:rPr lang="en-GB" sz="1050" dirty="0" smtClean="0"/>
              <a:t>microbes, using chlorine or UV light</a:t>
            </a:r>
            <a:endParaRPr lang="en-GB" sz="1050" dirty="0"/>
          </a:p>
          <a:p>
            <a:r>
              <a:rPr lang="en-GB" sz="1050" dirty="0" smtClean="0"/>
              <a:t>In some parts of the world there is not enough fresh water so the salt has to be removed from water. This process is called </a:t>
            </a:r>
            <a:r>
              <a:rPr lang="en-GB" sz="1050" b="1" dirty="0" smtClean="0"/>
              <a:t>desalination.</a:t>
            </a:r>
          </a:p>
          <a:p>
            <a:r>
              <a:rPr lang="en-GB" sz="1050" dirty="0" smtClean="0"/>
              <a:t>Desalination can be done by  distillation or reverse osmosis. This requires  a </a:t>
            </a:r>
            <a:r>
              <a:rPr lang="en-GB" sz="1050" b="1" dirty="0" smtClean="0"/>
              <a:t>large amount of energy.</a:t>
            </a:r>
          </a:p>
        </p:txBody>
      </p:sp>
      <p:sp>
        <p:nvSpPr>
          <p:cNvPr id="14" name="TextBox 13"/>
          <p:cNvSpPr txBox="1"/>
          <p:nvPr/>
        </p:nvSpPr>
        <p:spPr>
          <a:xfrm>
            <a:off x="192739" y="5589240"/>
            <a:ext cx="4976285" cy="1169551"/>
          </a:xfrm>
          <a:prstGeom prst="rect">
            <a:avLst/>
          </a:prstGeom>
          <a:noFill/>
          <a:ln w="19050">
            <a:solidFill>
              <a:schemeClr val="accent2"/>
            </a:solidFill>
          </a:ln>
        </p:spPr>
        <p:txBody>
          <a:bodyPr wrap="square" rtlCol="0">
            <a:spAutoFit/>
          </a:bodyPr>
          <a:lstStyle/>
          <a:p>
            <a:pPr algn="ctr"/>
            <a:r>
              <a:rPr lang="en-GB" sz="1000" b="1" dirty="0" smtClean="0"/>
              <a:t>Waste water and Sewage</a:t>
            </a:r>
            <a:endParaRPr lang="en-GB" sz="1000" b="1" dirty="0"/>
          </a:p>
          <a:p>
            <a:r>
              <a:rPr lang="en-GB" sz="1000" dirty="0" smtClean="0"/>
              <a:t>Water water from houses and farming needs to </a:t>
            </a:r>
            <a:r>
              <a:rPr lang="en-GB" sz="1000" b="1" dirty="0" smtClean="0"/>
              <a:t>be treated</a:t>
            </a:r>
            <a:r>
              <a:rPr lang="en-GB" sz="1000" dirty="0" smtClean="0"/>
              <a:t> before it can be released into rivers and lakes. It is firstly </a:t>
            </a:r>
            <a:r>
              <a:rPr lang="en-GB" sz="1000" u="sng" dirty="0" smtClean="0"/>
              <a:t>filtered</a:t>
            </a:r>
            <a:r>
              <a:rPr lang="en-GB" sz="1000" dirty="0" smtClean="0"/>
              <a:t> to remove large particles and is then left so that the sediment drops to the bottom. The “sludge,” this is the name given to the sediment at the bottom, is then anaerobically digested (broken down by bacteria) to make methane gas. Any remaining </a:t>
            </a:r>
            <a:r>
              <a:rPr lang="en-GB" sz="1000" b="1" dirty="0" smtClean="0"/>
              <a:t>effluent</a:t>
            </a:r>
            <a:r>
              <a:rPr lang="en-GB" sz="1000" dirty="0" smtClean="0"/>
              <a:t> is broken down by aerobic respiration. The water is then released back into the rivers and lakes.</a:t>
            </a:r>
          </a:p>
        </p:txBody>
      </p:sp>
      <p:pic>
        <p:nvPicPr>
          <p:cNvPr id="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1192" y="5445224"/>
            <a:ext cx="2286453"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055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a:latin typeface="Berlin Sans FB Demi" panose="020E0802020502020306" pitchFamily="34" charset="0"/>
              </a:rPr>
              <a:t>Chemistry Knowledge Organiser</a:t>
            </a:r>
            <a:br>
              <a:rPr lang="en-GB" sz="1600" u="sng" dirty="0">
                <a:latin typeface="Berlin Sans FB Demi" panose="020E0802020502020306" pitchFamily="34" charset="0"/>
              </a:rPr>
            </a:br>
            <a:r>
              <a:rPr lang="en-GB" sz="1600" u="sng">
                <a:latin typeface="Berlin Sans FB Demi" panose="020E0802020502020306" pitchFamily="34" charset="0"/>
              </a:rPr>
              <a:t>Topic 9</a:t>
            </a:r>
            <a:r>
              <a:rPr lang="en-GB" sz="1600" u="sng" smtClean="0">
                <a:latin typeface="Berlin Sans FB Demi" panose="020E0802020502020306" pitchFamily="34" charset="0"/>
              </a:rPr>
              <a:t>: </a:t>
            </a:r>
            <a:r>
              <a:rPr lang="en-GB" sz="1600" u="sng" dirty="0">
                <a:latin typeface="Berlin Sans FB Demi" panose="020E0802020502020306" pitchFamily="34" charset="0"/>
              </a:rPr>
              <a:t>Structure, Bonding and Materials</a:t>
            </a:r>
          </a:p>
        </p:txBody>
      </p:sp>
      <p:graphicFrame>
        <p:nvGraphicFramePr>
          <p:cNvPr id="4" name="Table 3"/>
          <p:cNvGraphicFramePr>
            <a:graphicFrameLocks noGrp="1"/>
          </p:cNvGraphicFramePr>
          <p:nvPr>
            <p:extLst>
              <p:ext uri="{D42A27DB-BD31-4B8C-83A1-F6EECF244321}">
                <p14:modId xmlns:p14="http://schemas.microsoft.com/office/powerpoint/2010/main" val="2666128016"/>
              </p:ext>
            </p:extLst>
          </p:nvPr>
        </p:nvGraphicFramePr>
        <p:xfrm>
          <a:off x="5423536" y="61973"/>
          <a:ext cx="4310112" cy="786290"/>
        </p:xfrm>
        <a:graphic>
          <a:graphicData uri="http://schemas.openxmlformats.org/drawingml/2006/table">
            <a:tbl>
              <a:tblPr firstRow="1" bandRow="1">
                <a:tableStyleId>{5940675A-B579-460E-94D1-54222C63F5DA}</a:tableStyleId>
              </a:tblPr>
              <a:tblGrid>
                <a:gridCol w="1069752"/>
                <a:gridCol w="3240360"/>
              </a:tblGrid>
              <a:tr h="290235">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6055">
                <a:tc>
                  <a:txBody>
                    <a:bodyPr/>
                    <a:lstStyle/>
                    <a:p>
                      <a:r>
                        <a:rPr lang="en-GB" sz="1000" baseline="0" dirty="0" smtClean="0"/>
                        <a:t>LCA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a:t>
                      </a:r>
                      <a:r>
                        <a:rPr lang="en-GB" sz="1000" baseline="0" dirty="0" smtClean="0"/>
                        <a:t> evaluation of the environmental impact a product had over its lifetime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159212" y="790575"/>
            <a:ext cx="5167158" cy="5632311"/>
          </a:xfrm>
          <a:prstGeom prst="rect">
            <a:avLst/>
          </a:prstGeom>
          <a:noFill/>
          <a:ln w="19050">
            <a:solidFill>
              <a:schemeClr val="accent2"/>
            </a:solidFill>
          </a:ln>
        </p:spPr>
        <p:txBody>
          <a:bodyPr wrap="square" rtlCol="0">
            <a:spAutoFit/>
          </a:bodyPr>
          <a:lstStyle/>
          <a:p>
            <a:pPr algn="ctr"/>
            <a:r>
              <a:rPr lang="en-GB" sz="1200" b="1" dirty="0" smtClean="0"/>
              <a:t>LCAs</a:t>
            </a:r>
          </a:p>
          <a:p>
            <a:r>
              <a:rPr lang="en-GB" sz="1200" dirty="0"/>
              <a:t>Life cycle assessments (LCAs) are carried out </a:t>
            </a:r>
            <a:r>
              <a:rPr lang="en-GB" sz="1200" dirty="0" smtClean="0"/>
              <a:t>to assess </a:t>
            </a:r>
            <a:r>
              <a:rPr lang="en-GB" sz="1200" dirty="0"/>
              <a:t>the environmental impact of products in each of these </a:t>
            </a:r>
            <a:r>
              <a:rPr lang="en-GB" sz="1200" dirty="0" smtClean="0"/>
              <a:t>stages of a products life:</a:t>
            </a:r>
            <a:r>
              <a:rPr lang="en-GB" sz="1200" dirty="0"/>
              <a:t/>
            </a:r>
            <a:br>
              <a:rPr lang="en-GB" sz="1200" dirty="0"/>
            </a:br>
            <a:r>
              <a:rPr lang="en-GB" sz="1200" dirty="0" smtClean="0"/>
              <a:t>1. extracting </a:t>
            </a:r>
            <a:r>
              <a:rPr lang="en-GB" sz="1200" dirty="0"/>
              <a:t>and processing raw materials</a:t>
            </a:r>
            <a:br>
              <a:rPr lang="en-GB" sz="1200" dirty="0"/>
            </a:br>
            <a:r>
              <a:rPr lang="en-GB" sz="1200" dirty="0" smtClean="0"/>
              <a:t>2. manufacturing </a:t>
            </a:r>
            <a:r>
              <a:rPr lang="en-GB" sz="1200" dirty="0"/>
              <a:t>and </a:t>
            </a:r>
            <a:r>
              <a:rPr lang="en-GB" sz="1200" dirty="0" smtClean="0"/>
              <a:t>packaging</a:t>
            </a:r>
          </a:p>
          <a:p>
            <a:r>
              <a:rPr lang="en-GB" sz="1200" dirty="0" smtClean="0"/>
              <a:t>3. use </a:t>
            </a:r>
            <a:r>
              <a:rPr lang="en-GB" sz="1200" dirty="0"/>
              <a:t>and operation during its lifetime</a:t>
            </a:r>
            <a:br>
              <a:rPr lang="en-GB" sz="1200" dirty="0"/>
            </a:br>
            <a:r>
              <a:rPr lang="en-GB" sz="1200" dirty="0" smtClean="0"/>
              <a:t>4. disposal </a:t>
            </a:r>
            <a:r>
              <a:rPr lang="en-GB" sz="1200" dirty="0"/>
              <a:t>at the end of its useful life, </a:t>
            </a:r>
            <a:r>
              <a:rPr lang="en-GB" sz="1200" dirty="0" smtClean="0"/>
              <a:t>including transport </a:t>
            </a:r>
            <a:r>
              <a:rPr lang="en-GB" sz="1200" dirty="0"/>
              <a:t>and distribution at each stage.</a:t>
            </a:r>
            <a:br>
              <a:rPr lang="en-GB" sz="1200" dirty="0"/>
            </a:br>
            <a:endParaRPr lang="en-GB" sz="1200" dirty="0" smtClean="0"/>
          </a:p>
          <a:p>
            <a:r>
              <a:rPr lang="en-GB" sz="1200" dirty="0" smtClean="0"/>
              <a:t>Some things for example the energy required to make the product are easy to measure. However some things like how much pollution it releases are hard to measure and therefore  difficult to give a value to.</a:t>
            </a:r>
          </a:p>
          <a:p>
            <a:endParaRPr lang="en-GB" sz="1200" dirty="0" smtClean="0"/>
          </a:p>
          <a:p>
            <a:r>
              <a:rPr lang="en-GB" sz="1200" b="1" dirty="0" smtClean="0"/>
              <a:t>Example of an LCA</a:t>
            </a:r>
          </a:p>
          <a:p>
            <a:endParaRPr lang="en-GB" sz="1200" b="1" dirty="0"/>
          </a:p>
          <a:p>
            <a:endParaRPr lang="en-GB" sz="1200" b="1" dirty="0" smtClean="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p:txBody>
      </p:sp>
      <p:sp>
        <p:nvSpPr>
          <p:cNvPr id="7" name="AutoShape 4" descr="http://scienceshine.files.wordpress.com/2012/11/20121107-074620.jpg">
            <a:hlinkClick r:id="rId3"/>
          </p:cNvPr>
          <p:cNvSpPr>
            <a:spLocks noChangeAspect="1" noChangeArrowheads="1"/>
          </p:cNvSpPr>
          <p:nvPr/>
        </p:nvSpPr>
        <p:spPr bwMode="auto">
          <a:xfrm>
            <a:off x="155575" y="-723900"/>
            <a:ext cx="285750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5481652" y="1196752"/>
            <a:ext cx="4295884" cy="2031325"/>
          </a:xfrm>
          <a:prstGeom prst="rect">
            <a:avLst/>
          </a:prstGeom>
          <a:noFill/>
          <a:ln w="19050">
            <a:solidFill>
              <a:schemeClr val="accent2"/>
            </a:solidFill>
          </a:ln>
        </p:spPr>
        <p:txBody>
          <a:bodyPr wrap="square" rtlCol="0">
            <a:spAutoFit/>
          </a:bodyPr>
          <a:lstStyle/>
          <a:p>
            <a:pPr algn="ctr"/>
            <a:r>
              <a:rPr lang="en-GB" sz="1050" b="1" dirty="0" smtClean="0"/>
              <a:t>Recycling</a:t>
            </a:r>
          </a:p>
          <a:p>
            <a:r>
              <a:rPr lang="en-GB" sz="1050" dirty="0" smtClean="0"/>
              <a:t>Many of the Earth’s resources are finite: for example, metals and crude oil. It is therefore vital we recycle resources. The processes for extracting these materials are often high energy and damaging to the environment.</a:t>
            </a:r>
          </a:p>
          <a:p>
            <a:endParaRPr lang="en-GB" sz="1050" dirty="0" smtClean="0"/>
          </a:p>
          <a:p>
            <a:r>
              <a:rPr lang="en-GB" sz="1050" dirty="0"/>
              <a:t>Metals can be recycled by melting and </a:t>
            </a:r>
            <a:r>
              <a:rPr lang="en-GB" sz="1050" b="1" dirty="0" smtClean="0"/>
              <a:t>recasting or </a:t>
            </a:r>
            <a:r>
              <a:rPr lang="en-GB" sz="1050" b="1" dirty="0"/>
              <a:t>reforming </a:t>
            </a:r>
            <a:r>
              <a:rPr lang="en-GB" sz="1050" dirty="0"/>
              <a:t>into different products. </a:t>
            </a:r>
            <a:endParaRPr lang="en-GB" sz="1050" dirty="0" smtClean="0"/>
          </a:p>
          <a:p>
            <a:endParaRPr lang="en-GB" sz="1050" dirty="0" smtClean="0"/>
          </a:p>
          <a:p>
            <a:r>
              <a:rPr lang="en-GB" sz="1050" dirty="0"/>
              <a:t>Some products, such as glass bottles, can </a:t>
            </a:r>
            <a:r>
              <a:rPr lang="en-GB" sz="1050" dirty="0" smtClean="0"/>
              <a:t>be reused</a:t>
            </a:r>
            <a:r>
              <a:rPr lang="en-GB" sz="1050" dirty="0"/>
              <a:t>. Glass bottles can be </a:t>
            </a:r>
            <a:r>
              <a:rPr lang="en-GB" sz="1050" b="1" dirty="0"/>
              <a:t>crushed </a:t>
            </a:r>
            <a:r>
              <a:rPr lang="en-GB" sz="1050" b="1" dirty="0" smtClean="0"/>
              <a:t>and melted </a:t>
            </a:r>
            <a:r>
              <a:rPr lang="en-GB" sz="1050" b="1" dirty="0"/>
              <a:t>t</a:t>
            </a:r>
            <a:r>
              <a:rPr lang="en-GB" sz="1050" dirty="0"/>
              <a:t>o make different glass products. </a:t>
            </a:r>
            <a:r>
              <a:rPr lang="en-GB" sz="1050" dirty="0" smtClean="0"/>
              <a:t>Other products </a:t>
            </a:r>
            <a:r>
              <a:rPr lang="en-GB" sz="1050" dirty="0"/>
              <a:t>cannot be reused and so are </a:t>
            </a:r>
            <a:r>
              <a:rPr lang="en-GB" sz="1050" dirty="0" smtClean="0"/>
              <a:t>recycled for </a:t>
            </a:r>
            <a:r>
              <a:rPr lang="en-GB" sz="1050" dirty="0"/>
              <a:t>a different use.</a:t>
            </a:r>
            <a:br>
              <a:rPr lang="en-GB" sz="1050" dirty="0"/>
            </a:br>
            <a:endParaRPr lang="en-GB" sz="1050" dirty="0" smtClean="0"/>
          </a:p>
        </p:txBody>
      </p:sp>
      <p:graphicFrame>
        <p:nvGraphicFramePr>
          <p:cNvPr id="5" name="Table 4"/>
          <p:cNvGraphicFramePr>
            <a:graphicFrameLocks noGrp="1"/>
          </p:cNvGraphicFramePr>
          <p:nvPr>
            <p:extLst>
              <p:ext uri="{D42A27DB-BD31-4B8C-83A1-F6EECF244321}">
                <p14:modId xmlns:p14="http://schemas.microsoft.com/office/powerpoint/2010/main" val="18412839"/>
              </p:ext>
            </p:extLst>
          </p:nvPr>
        </p:nvGraphicFramePr>
        <p:xfrm>
          <a:off x="282669" y="3503384"/>
          <a:ext cx="4814347" cy="2661920"/>
        </p:xfrm>
        <a:graphic>
          <a:graphicData uri="http://schemas.openxmlformats.org/drawingml/2006/table">
            <a:tbl>
              <a:tblPr firstRow="1" bandRow="1">
                <a:tableStyleId>{5940675A-B579-460E-94D1-54222C63F5DA}</a:tableStyleId>
              </a:tblPr>
              <a:tblGrid>
                <a:gridCol w="1011894"/>
                <a:gridCol w="2135912"/>
                <a:gridCol w="1666541"/>
              </a:tblGrid>
              <a:tr h="370840">
                <a:tc>
                  <a:txBody>
                    <a:bodyPr/>
                    <a:lstStyle/>
                    <a:p>
                      <a:endParaRPr lang="en-GB" dirty="0"/>
                    </a:p>
                  </a:txBody>
                  <a:tcPr/>
                </a:tc>
                <a:tc>
                  <a:txBody>
                    <a:bodyPr/>
                    <a:lstStyle/>
                    <a:p>
                      <a:r>
                        <a:rPr lang="en-GB" sz="1400" dirty="0" smtClean="0"/>
                        <a:t>Plastic Bag</a:t>
                      </a:r>
                      <a:endParaRPr lang="en-GB" sz="1400" dirty="0"/>
                    </a:p>
                  </a:txBody>
                  <a:tcPr/>
                </a:tc>
                <a:tc>
                  <a:txBody>
                    <a:bodyPr/>
                    <a:lstStyle/>
                    <a:p>
                      <a:r>
                        <a:rPr lang="en-GB" sz="1400" dirty="0" smtClean="0"/>
                        <a:t>Paper Bag</a:t>
                      </a:r>
                      <a:endParaRPr lang="en-GB" sz="1400" dirty="0"/>
                    </a:p>
                  </a:txBody>
                  <a:tcPr/>
                </a:tc>
              </a:tr>
              <a:tr h="370840">
                <a:tc>
                  <a:txBody>
                    <a:bodyPr/>
                    <a:lstStyle/>
                    <a:p>
                      <a:r>
                        <a:rPr lang="en-GB" sz="1000" dirty="0" smtClean="0"/>
                        <a:t>Raw</a:t>
                      </a:r>
                      <a:r>
                        <a:rPr lang="en-GB" sz="1000" baseline="0" dirty="0" smtClean="0"/>
                        <a:t> Material</a:t>
                      </a:r>
                      <a:endParaRPr lang="en-GB" sz="1000" dirty="0"/>
                    </a:p>
                  </a:txBody>
                  <a:tcPr/>
                </a:tc>
                <a:tc>
                  <a:txBody>
                    <a:bodyPr/>
                    <a:lstStyle/>
                    <a:p>
                      <a:r>
                        <a:rPr lang="en-GB" sz="1000" dirty="0" smtClean="0"/>
                        <a:t>Crude Oil </a:t>
                      </a:r>
                      <a:endParaRPr lang="en-GB" sz="1000" dirty="0"/>
                    </a:p>
                  </a:txBody>
                  <a:tcPr/>
                </a:tc>
                <a:tc>
                  <a:txBody>
                    <a:bodyPr/>
                    <a:lstStyle/>
                    <a:p>
                      <a:r>
                        <a:rPr lang="en-GB" sz="1000" dirty="0" smtClean="0"/>
                        <a:t>Timber</a:t>
                      </a:r>
                      <a:endParaRPr lang="en-GB" sz="1000" dirty="0"/>
                    </a:p>
                  </a:txBody>
                  <a:tcPr/>
                </a:tc>
              </a:tr>
              <a:tr h="370840">
                <a:tc>
                  <a:txBody>
                    <a:bodyPr/>
                    <a:lstStyle/>
                    <a:p>
                      <a:r>
                        <a:rPr lang="en-GB" sz="1050" dirty="0" smtClean="0"/>
                        <a:t>Manufacturing and</a:t>
                      </a:r>
                      <a:r>
                        <a:rPr lang="en-GB" sz="1050" baseline="0" dirty="0" smtClean="0"/>
                        <a:t> Packaging</a:t>
                      </a:r>
                      <a:endParaRPr lang="en-GB"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Made form crude oil by</a:t>
                      </a:r>
                      <a:r>
                        <a:rPr lang="en-GB" sz="1000" baseline="0" dirty="0" smtClean="0"/>
                        <a:t> fractional distillation, then cracking and polymerisation, high energy process. Little waste as other fractions are used for other things</a:t>
                      </a:r>
                      <a:endParaRPr lang="en-GB" sz="1000" dirty="0" smtClean="0"/>
                    </a:p>
                    <a:p>
                      <a:endParaRPr lang="en-GB" sz="1200" dirty="0"/>
                    </a:p>
                  </a:txBody>
                  <a:tcPr/>
                </a:tc>
                <a:tc>
                  <a:txBody>
                    <a:bodyPr/>
                    <a:lstStyle/>
                    <a:p>
                      <a:r>
                        <a:rPr lang="en-GB" sz="1100" dirty="0" smtClean="0"/>
                        <a:t>Made by</a:t>
                      </a:r>
                      <a:r>
                        <a:rPr lang="en-GB" sz="1100" baseline="0" dirty="0" smtClean="0"/>
                        <a:t> pulping timber. Lots of waste, high energy process</a:t>
                      </a:r>
                      <a:endParaRPr lang="en-GB" sz="1100" dirty="0"/>
                    </a:p>
                  </a:txBody>
                  <a:tcPr/>
                </a:tc>
              </a:tr>
              <a:tr h="370840">
                <a:tc>
                  <a:txBody>
                    <a:bodyPr/>
                    <a:lstStyle/>
                    <a:p>
                      <a:r>
                        <a:rPr lang="en-GB" sz="1200" dirty="0" smtClean="0"/>
                        <a:t>Use</a:t>
                      </a:r>
                      <a:r>
                        <a:rPr lang="en-GB" sz="1200" baseline="0" dirty="0" smtClean="0"/>
                        <a:t> of product</a:t>
                      </a:r>
                      <a:endParaRPr lang="en-GB" sz="1200" dirty="0"/>
                    </a:p>
                  </a:txBody>
                  <a:tcPr/>
                </a:tc>
                <a:tc>
                  <a:txBody>
                    <a:bodyPr/>
                    <a:lstStyle/>
                    <a:p>
                      <a:r>
                        <a:rPr lang="en-GB" sz="1100" dirty="0" smtClean="0"/>
                        <a:t>Has</a:t>
                      </a:r>
                      <a:r>
                        <a:rPr lang="en-GB" sz="1100" baseline="0" dirty="0" smtClean="0"/>
                        <a:t> multiple uses, can be reused.</a:t>
                      </a:r>
                      <a:endParaRPr lang="en-GB" sz="1100" dirty="0"/>
                    </a:p>
                  </a:txBody>
                  <a:tcPr/>
                </a:tc>
                <a:tc>
                  <a:txBody>
                    <a:bodyPr/>
                    <a:lstStyle/>
                    <a:p>
                      <a:r>
                        <a:rPr lang="en-GB" sz="1100" dirty="0" smtClean="0"/>
                        <a:t>Usually only used once.</a:t>
                      </a:r>
                      <a:endParaRPr lang="en-GB" sz="1100" dirty="0"/>
                    </a:p>
                  </a:txBody>
                  <a:tcPr/>
                </a:tc>
              </a:tr>
              <a:tr h="370840">
                <a:tc>
                  <a:txBody>
                    <a:bodyPr/>
                    <a:lstStyle/>
                    <a:p>
                      <a:r>
                        <a:rPr lang="en-GB" sz="1200" dirty="0" smtClean="0"/>
                        <a:t>Disposal</a:t>
                      </a:r>
                      <a:endParaRPr lang="en-GB" sz="1200" dirty="0"/>
                    </a:p>
                  </a:txBody>
                  <a:tcPr/>
                </a:tc>
                <a:tc>
                  <a:txBody>
                    <a:bodyPr/>
                    <a:lstStyle/>
                    <a:p>
                      <a:r>
                        <a:rPr lang="en-GB" sz="1100" dirty="0" smtClean="0"/>
                        <a:t>Can be recycled but</a:t>
                      </a:r>
                      <a:r>
                        <a:rPr lang="en-GB" sz="1100" baseline="0" dirty="0" smtClean="0"/>
                        <a:t> are not biodegradable </a:t>
                      </a:r>
                      <a:endParaRPr lang="en-GB" sz="1100" dirty="0"/>
                    </a:p>
                  </a:txBody>
                  <a:tcPr/>
                </a:tc>
                <a:tc>
                  <a:txBody>
                    <a:bodyPr/>
                    <a:lstStyle/>
                    <a:p>
                      <a:r>
                        <a:rPr lang="en-GB" sz="1100" dirty="0" smtClean="0"/>
                        <a:t>Can</a:t>
                      </a:r>
                      <a:r>
                        <a:rPr lang="en-GB" sz="1100" baseline="0" dirty="0" smtClean="0"/>
                        <a:t> be recycled and are biodegradable </a:t>
                      </a:r>
                      <a:endParaRPr lang="en-GB" sz="1100" dirty="0"/>
                    </a:p>
                  </a:txBody>
                  <a:tcPr/>
                </a:tc>
              </a:tr>
            </a:tbl>
          </a:graphicData>
        </a:graphic>
      </p:graphicFrame>
    </p:spTree>
    <p:extLst>
      <p:ext uri="{BB962C8B-B14F-4D97-AF65-F5344CB8AC3E}">
        <p14:creationId xmlns:p14="http://schemas.microsoft.com/office/powerpoint/2010/main" val="984554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10: How Do Organisms Obtain And Use Energy?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47721806"/>
              </p:ext>
            </p:extLst>
          </p:nvPr>
        </p:nvGraphicFramePr>
        <p:xfrm>
          <a:off x="5457056" y="116632"/>
          <a:ext cx="4310112" cy="2455024"/>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Photosynthesis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endothermic</a:t>
                      </a:r>
                      <a:r>
                        <a:rPr lang="en-GB" sz="1000" baseline="0" dirty="0" smtClean="0"/>
                        <a:t> reaction that transfers light energy to chemical potential energy. In it, simple molecules (CO</a:t>
                      </a:r>
                      <a:r>
                        <a:rPr lang="en-GB" sz="1000" baseline="-25000" dirty="0" smtClean="0"/>
                        <a:t>2</a:t>
                      </a:r>
                      <a:r>
                        <a:rPr lang="en-GB" sz="1000" baseline="0" dirty="0" smtClean="0"/>
                        <a:t> and H</a:t>
                      </a:r>
                      <a:r>
                        <a:rPr lang="en-GB" sz="1000" baseline="-25000" dirty="0" smtClean="0"/>
                        <a:t>2</a:t>
                      </a:r>
                      <a:r>
                        <a:rPr lang="en-GB" sz="1000" baseline="0" dirty="0" smtClean="0"/>
                        <a:t>O) are converted into more complex molecules (glucose) that can be used for food.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Nitrates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Ions containing nitrogen and oxygen. These are found in the soil; plants need nitrates to produce amino acids.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Rate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As always, rate means how quickly something happens.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algn="l"/>
                      <a:r>
                        <a:rPr lang="en-GB" sz="1000" dirty="0" smtClean="0"/>
                        <a:t>Light intensity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amount/strength</a:t>
                      </a:r>
                      <a:r>
                        <a:rPr lang="en-GB" sz="1000" baseline="0" dirty="0" smtClean="0"/>
                        <a:t> of light. Use this term instead of ‘amount of light’.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algn="l"/>
                      <a:r>
                        <a:rPr lang="en-GB" sz="1000" dirty="0" smtClean="0"/>
                        <a:t>Chlorophyll</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green pigment in leaves that absorbs</a:t>
                      </a:r>
                      <a:r>
                        <a:rPr lang="en-GB" sz="1000" baseline="0" dirty="0" smtClean="0"/>
                        <a:t> light for photosynthesis. Chlorophyll is found in </a:t>
                      </a:r>
                      <a:r>
                        <a:rPr lang="en-GB" sz="1000" b="1" baseline="0" dirty="0" smtClean="0"/>
                        <a:t>chloroplasts</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288032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Photosynthesis.</a:t>
            </a:r>
          </a:p>
          <a:p>
            <a:pPr algn="l"/>
            <a:endParaRPr lang="en-GB" sz="1000" u="sng" dirty="0" smtClean="0">
              <a:latin typeface="+mj-lt"/>
            </a:endParaRPr>
          </a:p>
          <a:p>
            <a:pPr algn="l"/>
            <a:r>
              <a:rPr lang="en-GB" sz="1000" dirty="0" smtClean="0">
                <a:latin typeface="+mj-lt"/>
              </a:rPr>
              <a:t>For us, it is a very good thing that photosynthesis evolved. The process of photosynthesis, carried out by plants and algae, is at the foot of every food chain. It captures light energy from the sun and redistributes it to chemical potential energy – we can make use of chemical potential energy: that’s what our food contains! Since photosynthesis involves the transfer of light energy to chemical potential energy in cells, it is an </a:t>
            </a:r>
            <a:r>
              <a:rPr lang="en-GB" sz="1000" b="1" dirty="0" smtClean="0">
                <a:latin typeface="+mj-lt"/>
              </a:rPr>
              <a:t>endothermic </a:t>
            </a:r>
            <a:r>
              <a:rPr lang="en-GB" sz="1000" dirty="0" smtClean="0">
                <a:latin typeface="+mj-lt"/>
              </a:rPr>
              <a:t>reaction. </a:t>
            </a:r>
          </a:p>
          <a:p>
            <a:pPr algn="l"/>
            <a:endParaRPr lang="en-GB" sz="1000" dirty="0">
              <a:latin typeface="+mj-lt"/>
            </a:endParaRPr>
          </a:p>
          <a:p>
            <a:pPr algn="l"/>
            <a:r>
              <a:rPr lang="en-GB" sz="1000" dirty="0" smtClean="0">
                <a:latin typeface="+mj-lt"/>
              </a:rPr>
              <a:t>The reaction can be shown in these equations: </a:t>
            </a:r>
          </a:p>
          <a:p>
            <a:pPr algn="l"/>
            <a:endParaRPr lang="en-GB" sz="1000" dirty="0">
              <a:latin typeface="+mj-lt"/>
            </a:endParaRPr>
          </a:p>
          <a:p>
            <a:pPr algn="l"/>
            <a:endParaRPr lang="en-GB" sz="1000" dirty="0" smtClean="0">
              <a:latin typeface="+mj-lt"/>
            </a:endParaRPr>
          </a:p>
          <a:p>
            <a:pPr algn="l"/>
            <a:endParaRPr lang="en-GB" sz="1000" dirty="0" smtClean="0">
              <a:latin typeface="+mj-lt"/>
            </a:endParaRPr>
          </a:p>
          <a:p>
            <a:pPr algn="l"/>
            <a:endParaRPr lang="en-GB" sz="1000" dirty="0" smtClean="0">
              <a:latin typeface="+mj-lt"/>
            </a:endParaRPr>
          </a:p>
          <a:p>
            <a:pPr algn="l"/>
            <a:endParaRPr lang="en-GB" sz="1000" dirty="0">
              <a:latin typeface="+mj-lt"/>
            </a:endParaRPr>
          </a:p>
          <a:p>
            <a:pPr algn="l"/>
            <a:r>
              <a:rPr lang="en-GB" sz="1000" dirty="0" smtClean="0">
                <a:latin typeface="+mj-lt"/>
              </a:rPr>
              <a:t>The oxygen released by photosynthesis  has built up in the atmosphere over millions of years – again, good news for us, since we require oxygen for respiration, just like all living organisms. </a:t>
            </a:r>
          </a:p>
          <a:p>
            <a:pPr algn="l"/>
            <a:endParaRPr lang="en-GB" sz="1000" dirty="0" smtClean="0">
              <a:latin typeface="+mj-lt"/>
            </a:endParaRPr>
          </a:p>
          <a:p>
            <a:pPr algn="l"/>
            <a:r>
              <a:rPr lang="en-GB" sz="1000" dirty="0" smtClean="0">
                <a:latin typeface="+mj-lt"/>
              </a:rPr>
              <a:t>Photosynthesis occurs in the </a:t>
            </a:r>
            <a:r>
              <a:rPr lang="en-GB" sz="1000" b="1" dirty="0" smtClean="0">
                <a:latin typeface="+mj-lt"/>
              </a:rPr>
              <a:t>chloroplasts</a:t>
            </a:r>
            <a:r>
              <a:rPr lang="en-GB" sz="1000" dirty="0" smtClean="0">
                <a:latin typeface="+mj-lt"/>
              </a:rPr>
              <a:t> of plant cells. Simple molecules like carbon dioxide and water can’t be used as food. However, glucose and other more complex molecules can – so you can think of photosynthesis as a reaction that produces food. </a:t>
            </a:r>
            <a:endParaRPr lang="en-GB" sz="1000" dirty="0">
              <a:latin typeface="+mj-lt"/>
            </a:endParaRPr>
          </a:p>
        </p:txBody>
      </p:sp>
      <p:sp>
        <p:nvSpPr>
          <p:cNvPr id="27" name="Title 1"/>
          <p:cNvSpPr txBox="1">
            <a:spLocks/>
          </p:cNvSpPr>
          <p:nvPr/>
        </p:nvSpPr>
        <p:spPr>
          <a:xfrm>
            <a:off x="128464" y="3861048"/>
            <a:ext cx="5184576" cy="280831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Using The Glucose From Photosynthesis.</a:t>
            </a:r>
          </a:p>
          <a:p>
            <a:pPr algn="l"/>
            <a:endParaRPr lang="en-GB" sz="1000" u="sng" dirty="0" smtClean="0">
              <a:latin typeface="+mj-lt"/>
            </a:endParaRPr>
          </a:p>
          <a:p>
            <a:pPr algn="l"/>
            <a:r>
              <a:rPr lang="en-GB" sz="1000" dirty="0" smtClean="0">
                <a:latin typeface="+mj-lt"/>
              </a:rPr>
              <a:t>Obviously, plants didn’t evolve simply for our benefit. They carry out photosynthesis to meet their own needs. The glucose produced in photosynthesis can be: </a:t>
            </a:r>
          </a:p>
          <a:p>
            <a:pPr marL="171450" indent="-171450" algn="l">
              <a:buFont typeface="Arial" panose="020B0604020202020204" pitchFamily="34" charset="0"/>
              <a:buChar char="•"/>
            </a:pPr>
            <a:r>
              <a:rPr lang="en-GB" sz="1000" dirty="0" smtClean="0">
                <a:latin typeface="+mj-lt"/>
              </a:rPr>
              <a:t>Used in </a:t>
            </a:r>
            <a:r>
              <a:rPr lang="en-GB" sz="1000" u="sng" dirty="0" smtClean="0">
                <a:latin typeface="+mj-lt"/>
              </a:rPr>
              <a:t>respiration</a:t>
            </a:r>
            <a:r>
              <a:rPr lang="en-GB" sz="1000" dirty="0" smtClean="0">
                <a:latin typeface="+mj-lt"/>
              </a:rPr>
              <a:t> in the cells of the plant/algae</a:t>
            </a:r>
          </a:p>
          <a:p>
            <a:pPr marL="171450" indent="-171450" algn="l">
              <a:buFont typeface="Arial" panose="020B0604020202020204" pitchFamily="34" charset="0"/>
              <a:buChar char="•"/>
            </a:pPr>
            <a:r>
              <a:rPr lang="en-GB" sz="1000" dirty="0" smtClean="0">
                <a:latin typeface="+mj-lt"/>
              </a:rPr>
              <a:t>Converted into </a:t>
            </a:r>
            <a:r>
              <a:rPr lang="en-GB" sz="1000" b="1" dirty="0" smtClean="0">
                <a:latin typeface="+mj-lt"/>
              </a:rPr>
              <a:t>starch</a:t>
            </a:r>
            <a:r>
              <a:rPr lang="en-GB" sz="1000" dirty="0" smtClean="0">
                <a:latin typeface="+mj-lt"/>
              </a:rPr>
              <a:t> for </a:t>
            </a:r>
            <a:r>
              <a:rPr lang="en-GB" sz="1000" u="sng" dirty="0" smtClean="0">
                <a:latin typeface="+mj-lt"/>
              </a:rPr>
              <a:t>storage</a:t>
            </a:r>
            <a:r>
              <a:rPr lang="en-GB" sz="1000" dirty="0" smtClean="0">
                <a:latin typeface="+mj-lt"/>
              </a:rPr>
              <a:t>. Starch is good for storage as it is </a:t>
            </a:r>
            <a:r>
              <a:rPr lang="en-GB" sz="1000" i="1" dirty="0" smtClean="0">
                <a:latin typeface="+mj-lt"/>
              </a:rPr>
              <a:t>insoluble</a:t>
            </a:r>
            <a:r>
              <a:rPr lang="en-GB" sz="1000" dirty="0" smtClean="0">
                <a:latin typeface="+mj-lt"/>
              </a:rPr>
              <a:t>, so it doesn’t affect the osmosis occurring in the plant, unlike glucose. </a:t>
            </a:r>
          </a:p>
          <a:p>
            <a:pPr marL="171450" indent="-171450" algn="l">
              <a:buFont typeface="Arial" panose="020B0604020202020204" pitchFamily="34" charset="0"/>
              <a:buChar char="•"/>
            </a:pPr>
            <a:r>
              <a:rPr lang="en-GB" sz="1000" dirty="0" smtClean="0">
                <a:latin typeface="+mj-lt"/>
              </a:rPr>
              <a:t>Used to produce </a:t>
            </a:r>
            <a:r>
              <a:rPr lang="en-GB" sz="1000" b="1" dirty="0" smtClean="0">
                <a:latin typeface="+mj-lt"/>
              </a:rPr>
              <a:t>fats or oils (lipids) </a:t>
            </a:r>
            <a:r>
              <a:rPr lang="en-GB" sz="1000" dirty="0" smtClean="0">
                <a:latin typeface="+mj-lt"/>
              </a:rPr>
              <a:t>for </a:t>
            </a:r>
            <a:r>
              <a:rPr lang="en-GB" sz="1000" u="sng" dirty="0" smtClean="0">
                <a:latin typeface="+mj-lt"/>
              </a:rPr>
              <a:t>storage</a:t>
            </a:r>
            <a:r>
              <a:rPr lang="en-GB" sz="1000" dirty="0" smtClean="0">
                <a:latin typeface="+mj-lt"/>
              </a:rPr>
              <a:t>. This is particularly noticeable in seeds and nuts. </a:t>
            </a:r>
          </a:p>
          <a:p>
            <a:pPr marL="171450" indent="-171450" algn="l">
              <a:buFont typeface="Arial" panose="020B0604020202020204" pitchFamily="34" charset="0"/>
              <a:buChar char="•"/>
            </a:pPr>
            <a:r>
              <a:rPr lang="en-GB" sz="1000" dirty="0" smtClean="0">
                <a:latin typeface="+mj-lt"/>
              </a:rPr>
              <a:t>Used to produce </a:t>
            </a:r>
            <a:r>
              <a:rPr lang="en-GB" sz="1000" b="1" dirty="0" smtClean="0">
                <a:latin typeface="+mj-lt"/>
              </a:rPr>
              <a:t>cellulose</a:t>
            </a:r>
            <a:r>
              <a:rPr lang="en-GB" sz="1000" dirty="0" smtClean="0">
                <a:latin typeface="+mj-lt"/>
              </a:rPr>
              <a:t>, which is a component of the cell wall. Cellulose strengthens the cell wall. </a:t>
            </a:r>
          </a:p>
          <a:p>
            <a:pPr marL="171450" indent="-171450" algn="l">
              <a:buFont typeface="Arial" panose="020B0604020202020204" pitchFamily="34" charset="0"/>
              <a:buChar char="•"/>
            </a:pPr>
            <a:r>
              <a:rPr lang="en-GB" sz="1000" dirty="0" smtClean="0">
                <a:latin typeface="+mj-lt"/>
              </a:rPr>
              <a:t>Used to produce </a:t>
            </a:r>
            <a:r>
              <a:rPr lang="en-GB" sz="1000" b="1" dirty="0" smtClean="0">
                <a:latin typeface="+mj-lt"/>
              </a:rPr>
              <a:t>amino acids</a:t>
            </a:r>
            <a:r>
              <a:rPr lang="en-GB" sz="1000" dirty="0" smtClean="0">
                <a:latin typeface="+mj-lt"/>
              </a:rPr>
              <a:t>, which in turn are used to </a:t>
            </a:r>
            <a:r>
              <a:rPr lang="en-GB" sz="1000" u="sng" dirty="0" smtClean="0">
                <a:latin typeface="+mj-lt"/>
              </a:rPr>
              <a:t>synthesise proteins</a:t>
            </a:r>
            <a:r>
              <a:rPr lang="en-GB" sz="1000" dirty="0" smtClean="0">
                <a:latin typeface="+mj-lt"/>
              </a:rPr>
              <a:t> (in the ribosomes). To produce amino acids, plants also require </a:t>
            </a:r>
            <a:r>
              <a:rPr lang="en-GB" sz="1000" b="1" dirty="0" smtClean="0">
                <a:latin typeface="+mj-lt"/>
              </a:rPr>
              <a:t>nitrates</a:t>
            </a:r>
            <a:r>
              <a:rPr lang="en-GB" sz="1000" dirty="0" smtClean="0">
                <a:latin typeface="+mj-lt"/>
              </a:rPr>
              <a:t> from the soil. </a:t>
            </a:r>
          </a:p>
          <a:p>
            <a:pPr marL="171450" indent="-171450" algn="l">
              <a:buFont typeface="Arial" panose="020B0604020202020204" pitchFamily="34" charset="0"/>
              <a:buChar char="•"/>
            </a:pPr>
            <a:endParaRPr lang="en-GB" sz="1000" dirty="0">
              <a:latin typeface="+mj-lt"/>
            </a:endParaRPr>
          </a:p>
          <a:p>
            <a:pPr algn="l"/>
            <a:r>
              <a:rPr lang="en-GB" sz="1000" dirty="0" smtClean="0">
                <a:latin typeface="+mj-lt"/>
              </a:rPr>
              <a:t>Simple lab tests can be used to identify starch, glucose and protein. Starch turns </a:t>
            </a:r>
            <a:r>
              <a:rPr lang="en-GB" sz="1000" b="1" dirty="0" smtClean="0">
                <a:latin typeface="+mj-lt"/>
              </a:rPr>
              <a:t>iodine</a:t>
            </a:r>
            <a:r>
              <a:rPr lang="en-GB" sz="1000" dirty="0" smtClean="0">
                <a:latin typeface="+mj-lt"/>
              </a:rPr>
              <a:t> a blue-black colour. Glucose turns </a:t>
            </a:r>
            <a:r>
              <a:rPr lang="en-GB" sz="1000" b="1" dirty="0" smtClean="0">
                <a:latin typeface="+mj-lt"/>
              </a:rPr>
              <a:t>Benedict’s solution</a:t>
            </a:r>
            <a:r>
              <a:rPr lang="en-GB" sz="1000" dirty="0" smtClean="0">
                <a:latin typeface="+mj-lt"/>
              </a:rPr>
              <a:t> orange-red when heated with it. Proteins turn </a:t>
            </a:r>
            <a:r>
              <a:rPr lang="en-GB" sz="1000" b="1" dirty="0" smtClean="0">
                <a:latin typeface="+mj-lt"/>
              </a:rPr>
              <a:t>Biuret’s reagent</a:t>
            </a:r>
            <a:r>
              <a:rPr lang="en-GB" sz="1000" dirty="0" smtClean="0">
                <a:latin typeface="+mj-lt"/>
              </a:rPr>
              <a:t> purple. </a:t>
            </a:r>
          </a:p>
          <a:p>
            <a:pPr algn="l"/>
            <a:endParaRPr lang="en-GB" sz="1000" dirty="0">
              <a:latin typeface="+mj-lt"/>
            </a:endParaRPr>
          </a:p>
        </p:txBody>
      </p:sp>
      <mc:AlternateContent xmlns:mc="http://schemas.openxmlformats.org/markup-compatibility/2006" xmlns:a14="http://schemas.microsoft.com/office/drawing/2010/main">
        <mc:Choice Requires="a14">
          <p:sp>
            <p:nvSpPr>
              <p:cNvPr id="38" name="Title 1"/>
              <p:cNvSpPr txBox="1">
                <a:spLocks/>
              </p:cNvSpPr>
              <p:nvPr/>
            </p:nvSpPr>
            <p:spPr>
              <a:xfrm>
                <a:off x="5457055" y="2636912"/>
                <a:ext cx="4310111" cy="402309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Rate </a:t>
                </a:r>
                <a:r>
                  <a:rPr lang="en-GB" sz="1200" dirty="0">
                    <a:latin typeface="Berlin Sans FB Demi" panose="020E0802020502020306" pitchFamily="34" charset="0"/>
                  </a:rPr>
                  <a:t>O</a:t>
                </a:r>
                <a:r>
                  <a:rPr lang="en-GB" sz="1200" dirty="0" smtClean="0">
                    <a:latin typeface="Berlin Sans FB Demi" panose="020E0802020502020306" pitchFamily="34" charset="0"/>
                  </a:rPr>
                  <a:t>f Photosynthesis.</a:t>
                </a:r>
              </a:p>
              <a:p>
                <a:pPr algn="l"/>
                <a:endParaRPr lang="en-GB" sz="1000" u="sng" dirty="0" smtClean="0">
                  <a:latin typeface="+mj-lt"/>
                </a:endParaRPr>
              </a:p>
              <a:p>
                <a:pPr algn="l"/>
                <a:r>
                  <a:rPr lang="en-GB" sz="1000" dirty="0" smtClean="0">
                    <a:latin typeface="+mj-lt"/>
                  </a:rPr>
                  <a:t>The following factors affect the rate of photosynthesis: </a:t>
                </a:r>
              </a:p>
              <a:p>
                <a:pPr marL="171450" indent="-171450" algn="l">
                  <a:buFont typeface="Arial" panose="020B0604020202020204" pitchFamily="34" charset="0"/>
                  <a:buChar char="•"/>
                </a:pPr>
                <a:r>
                  <a:rPr lang="en-GB" sz="1000" b="1" dirty="0" smtClean="0">
                    <a:latin typeface="+mj-lt"/>
                  </a:rPr>
                  <a:t>Temperature</a:t>
                </a:r>
                <a:r>
                  <a:rPr lang="en-GB" sz="1000" dirty="0" smtClean="0">
                    <a:latin typeface="+mj-lt"/>
                  </a:rPr>
                  <a:t>: because all chemical reactions speed up as the temperature increases. However, as photosynthesis is controlled by enzymes, too high a temperature prevents photosynthesis (more on this in the metabolism section). </a:t>
                </a:r>
              </a:p>
              <a:p>
                <a:pPr marL="171450" indent="-171450" algn="l">
                  <a:buFont typeface="Arial" panose="020B0604020202020204" pitchFamily="34" charset="0"/>
                  <a:buChar char="•"/>
                </a:pPr>
                <a:r>
                  <a:rPr lang="en-GB" sz="1000" b="1" dirty="0" smtClean="0">
                    <a:latin typeface="+mj-lt"/>
                  </a:rPr>
                  <a:t>Carbon dioxide concentration</a:t>
                </a:r>
                <a:r>
                  <a:rPr lang="en-GB" sz="1000" dirty="0" smtClean="0">
                    <a:latin typeface="+mj-lt"/>
                  </a:rPr>
                  <a:t>: the higher the concentration of CO</a:t>
                </a:r>
                <a:r>
                  <a:rPr lang="en-GB" sz="1000" baseline="-25000" dirty="0" smtClean="0">
                    <a:latin typeface="+mj-lt"/>
                  </a:rPr>
                  <a:t>2</a:t>
                </a:r>
                <a:r>
                  <a:rPr lang="en-GB" sz="1000" dirty="0" smtClean="0">
                    <a:latin typeface="+mj-lt"/>
                  </a:rPr>
                  <a:t> in the air, the more is available for photosynthesis, so the rate of photosynthesis increases as concentration increases. </a:t>
                </a:r>
              </a:p>
              <a:p>
                <a:pPr marL="171450" indent="-171450" algn="l">
                  <a:buFont typeface="Arial" panose="020B0604020202020204" pitchFamily="34" charset="0"/>
                  <a:buChar char="•"/>
                </a:pPr>
                <a:r>
                  <a:rPr lang="en-GB" sz="1000" b="1" dirty="0" smtClean="0">
                    <a:latin typeface="+mj-lt"/>
                  </a:rPr>
                  <a:t>Light intensity</a:t>
                </a:r>
                <a:r>
                  <a:rPr lang="en-GB" sz="1000" dirty="0" smtClean="0">
                    <a:latin typeface="+mj-lt"/>
                  </a:rPr>
                  <a:t>: as the equation shows, photosynthesis requires light energy. So, the higher the light intensity, the higher the rate of photosynthesis. </a:t>
                </a:r>
              </a:p>
              <a:p>
                <a:pPr marL="171450" indent="-171450" algn="l">
                  <a:buFont typeface="Arial" panose="020B0604020202020204" pitchFamily="34" charset="0"/>
                  <a:buChar char="•"/>
                </a:pPr>
                <a:r>
                  <a:rPr lang="en-GB" sz="1000" b="1" dirty="0" smtClean="0">
                    <a:latin typeface="+mj-lt"/>
                  </a:rPr>
                  <a:t>Amount of chlorophyll</a:t>
                </a:r>
                <a:r>
                  <a:rPr lang="en-GB" sz="1000" dirty="0" smtClean="0">
                    <a:latin typeface="+mj-lt"/>
                  </a:rPr>
                  <a:t>: more chlorophyll means more light can be absorbed. Some leaves have pale parts, as you may have seen, due to a lack of chlorophyll. The rate of photosynthesis is obviously much lower in the pale parts compared to the deep green parts. </a:t>
                </a:r>
              </a:p>
              <a:p>
                <a:pPr marL="171450" indent="-171450" algn="l">
                  <a:buFont typeface="Arial" panose="020B0604020202020204" pitchFamily="34" charset="0"/>
                  <a:buChar char="•"/>
                </a:pPr>
                <a:endParaRPr lang="en-GB" sz="1000" dirty="0">
                  <a:latin typeface="+mj-lt"/>
                </a:endParaRPr>
              </a:p>
              <a:p>
                <a:pPr algn="l"/>
                <a:r>
                  <a:rPr lang="en-GB" sz="1000" b="1" dirty="0" smtClean="0">
                    <a:latin typeface="+mj-lt"/>
                  </a:rPr>
                  <a:t>HT</a:t>
                </a:r>
                <a:r>
                  <a:rPr lang="en-GB" sz="1000" dirty="0" smtClean="0">
                    <a:latin typeface="+mj-lt"/>
                  </a:rPr>
                  <a:t>: at any given time, any one of these factors </a:t>
                </a:r>
              </a:p>
              <a:p>
                <a:pPr algn="l"/>
                <a:r>
                  <a:rPr lang="en-GB" sz="1000" dirty="0" smtClean="0">
                    <a:latin typeface="+mj-lt"/>
                  </a:rPr>
                  <a:t>may be </a:t>
                </a:r>
                <a:r>
                  <a:rPr lang="en-GB" sz="1000" b="1" dirty="0" smtClean="0">
                    <a:latin typeface="+mj-lt"/>
                  </a:rPr>
                  <a:t>limiting</a:t>
                </a:r>
                <a:r>
                  <a:rPr lang="en-GB" sz="1000" dirty="0">
                    <a:latin typeface="+mj-lt"/>
                  </a:rPr>
                  <a:t> </a:t>
                </a:r>
                <a:r>
                  <a:rPr lang="en-GB" sz="1000" dirty="0" smtClean="0">
                    <a:latin typeface="+mj-lt"/>
                  </a:rPr>
                  <a:t>the rate of photosynthesis. This </a:t>
                </a:r>
              </a:p>
              <a:p>
                <a:pPr algn="l"/>
                <a:r>
                  <a:rPr lang="en-GB" sz="1000" dirty="0" smtClean="0">
                    <a:latin typeface="+mj-lt"/>
                  </a:rPr>
                  <a:t>can be shown on graphs – see example. When it</a:t>
                </a:r>
              </a:p>
              <a:p>
                <a:pPr algn="l"/>
                <a:r>
                  <a:rPr lang="en-GB" sz="1000" dirty="0" smtClean="0">
                    <a:latin typeface="+mj-lt"/>
                  </a:rPr>
                  <a:t>comes to light intensity, it varies with distance </a:t>
                </a:r>
              </a:p>
              <a:p>
                <a:pPr algn="l"/>
                <a:r>
                  <a:rPr lang="en-GB" sz="1000" dirty="0" smtClean="0">
                    <a:latin typeface="+mj-lt"/>
                  </a:rPr>
                  <a:t>according to an </a:t>
                </a:r>
                <a:r>
                  <a:rPr lang="en-GB" sz="1000" i="1" dirty="0" smtClean="0">
                    <a:latin typeface="+mj-lt"/>
                  </a:rPr>
                  <a:t>inverse square law</a:t>
                </a:r>
                <a:r>
                  <a:rPr lang="en-GB" sz="1000" dirty="0" smtClean="0">
                    <a:latin typeface="+mj-lt"/>
                  </a:rPr>
                  <a:t>: </a:t>
                </a:r>
              </a:p>
              <a:p>
                <a:pPr algn="l"/>
                <a:r>
                  <a:rPr lang="en-GB" sz="1000" dirty="0" smtClean="0">
                    <a:latin typeface="+mj-lt"/>
                  </a:rPr>
                  <a:t>light intensity = </a:t>
                </a:r>
                <a14:m>
                  <m:oMath xmlns:m="http://schemas.openxmlformats.org/officeDocument/2006/math">
                    <m:f>
                      <m:fPr>
                        <m:ctrlPr>
                          <a:rPr lang="en-GB" sz="1000" i="1" smtClean="0">
                            <a:latin typeface="Cambria Math" panose="02040503050406030204" pitchFamily="18" charset="0"/>
                          </a:rPr>
                        </m:ctrlPr>
                      </m:fPr>
                      <m:num>
                        <m:r>
                          <a:rPr lang="en-GB" sz="1000" b="0" i="1" smtClean="0">
                            <a:latin typeface="Cambria Math"/>
                          </a:rPr>
                          <m:t>1</m:t>
                        </m:r>
                      </m:num>
                      <m:den>
                        <m:sSup>
                          <m:sSupPr>
                            <m:ctrlPr>
                              <a:rPr lang="en-GB" sz="1000" b="0" i="1" smtClean="0">
                                <a:latin typeface="Cambria Math" panose="02040503050406030204" pitchFamily="18" charset="0"/>
                              </a:rPr>
                            </m:ctrlPr>
                          </m:sSupPr>
                          <m:e>
                            <m:r>
                              <a:rPr lang="en-GB" sz="1000" i="1">
                                <a:latin typeface="Cambria Math"/>
                              </a:rPr>
                              <m:t>𝑑𝑖𝑠𝑡𝑎𝑛𝑐𝑒</m:t>
                            </m:r>
                            <m:r>
                              <a:rPr lang="en-GB" sz="1000" i="1">
                                <a:latin typeface="Cambria Math"/>
                              </a:rPr>
                              <m:t> </m:t>
                            </m:r>
                            <m:r>
                              <a:rPr lang="en-GB" sz="1000" i="1">
                                <a:latin typeface="Cambria Math"/>
                              </a:rPr>
                              <m:t>𝑓𝑟𝑜𝑚</m:t>
                            </m:r>
                            <m:r>
                              <a:rPr lang="en-GB" sz="1000" i="1">
                                <a:latin typeface="Cambria Math"/>
                              </a:rPr>
                              <m:t> </m:t>
                            </m:r>
                            <m:r>
                              <a:rPr lang="en-GB" sz="1000" i="1">
                                <a:latin typeface="Cambria Math"/>
                              </a:rPr>
                              <m:t>𝑠𝑜𝑢𝑟𝑐𝑒</m:t>
                            </m:r>
                          </m:e>
                          <m:sup>
                            <m:r>
                              <a:rPr lang="en-GB" sz="1000" b="0" i="1" smtClean="0">
                                <a:latin typeface="Cambria Math"/>
                              </a:rPr>
                              <m:t>2</m:t>
                            </m:r>
                          </m:sup>
                        </m:sSup>
                      </m:den>
                    </m:f>
                  </m:oMath>
                </a14:m>
                <a:endParaRPr lang="en-GB" sz="1000" dirty="0" smtClean="0">
                  <a:latin typeface="+mj-lt"/>
                </a:endParaRPr>
              </a:p>
              <a:p>
                <a:pPr algn="l"/>
                <a:r>
                  <a:rPr lang="en-GB" sz="1000" dirty="0" smtClean="0">
                    <a:latin typeface="+mj-lt"/>
                  </a:rPr>
                  <a:t>In commercial growing of plants (e.g. tomatoes </a:t>
                </a:r>
              </a:p>
              <a:p>
                <a:pPr algn="l"/>
                <a:r>
                  <a:rPr lang="en-GB" sz="1000" dirty="0" smtClean="0">
                    <a:latin typeface="+mj-lt"/>
                  </a:rPr>
                  <a:t>in a greenhouse), the conditions are optimised </a:t>
                </a:r>
              </a:p>
              <a:p>
                <a:pPr algn="l"/>
                <a:r>
                  <a:rPr lang="en-GB" sz="1000" dirty="0" smtClean="0">
                    <a:latin typeface="+mj-lt"/>
                  </a:rPr>
                  <a:t>to maximise the rate of photosynthesis and </a:t>
                </a:r>
              </a:p>
              <a:p>
                <a:pPr algn="l"/>
                <a:r>
                  <a:rPr lang="en-GB" sz="1000" dirty="0" smtClean="0">
                    <a:latin typeface="+mj-lt"/>
                  </a:rPr>
                  <a:t>obtain the highest profit. </a:t>
                </a:r>
              </a:p>
              <a:p>
                <a:pPr algn="l"/>
                <a:endParaRPr lang="en-GB" sz="1000" dirty="0">
                  <a:latin typeface="+mj-lt"/>
                </a:endParaRPr>
              </a:p>
            </p:txBody>
          </p:sp>
        </mc:Choice>
        <mc:Fallback xmlns="">
          <p:sp>
            <p:nvSpPr>
              <p:cNvPr id="38" name="Title 1"/>
              <p:cNvSpPr txBox="1">
                <a:spLocks noRot="1" noChangeAspect="1" noMove="1" noResize="1" noEditPoints="1" noAdjustHandles="1" noChangeArrowheads="1" noChangeShapeType="1" noTextEdit="1"/>
              </p:cNvSpPr>
              <p:nvPr/>
            </p:nvSpPr>
            <p:spPr>
              <a:xfrm>
                <a:off x="5457055" y="2636912"/>
                <a:ext cx="4310111" cy="4023098"/>
              </a:xfrm>
              <a:prstGeom prst="rect">
                <a:avLst/>
              </a:prstGeom>
              <a:blipFill rotWithShape="1">
                <a:blip r:embed="rId2"/>
                <a:stretch>
                  <a:fillRect t="-151"/>
                </a:stretch>
              </a:blipFill>
            </p:spPr>
            <p:txBody>
              <a:bodyPr/>
              <a:lstStyle/>
              <a:p>
                <a:r>
                  <a:rPr lang="en-GB">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20" y="2151763"/>
            <a:ext cx="3816424" cy="34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734" y="2497505"/>
            <a:ext cx="3177555" cy="35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a.files.bbci.co.uk/bam/live/content/zjfpvcw/smal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7376" y="4808374"/>
            <a:ext cx="1429790" cy="129339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media.web.britannica.com/eb-media/34/108834-004-B7B1A692.gif">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7336" y="6101770"/>
            <a:ext cx="1717822" cy="49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075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10: </a:t>
            </a:r>
            <a:r>
              <a:rPr lang="en-GB" sz="1600" u="sng" dirty="0">
                <a:latin typeface="Berlin Sans FB Demi" panose="020E0802020502020306" pitchFamily="34" charset="0"/>
              </a:rPr>
              <a:t>How Do Organisms Obtain And Use Energy? </a:t>
            </a:r>
          </a:p>
        </p:txBody>
      </p:sp>
      <p:graphicFrame>
        <p:nvGraphicFramePr>
          <p:cNvPr id="4" name="Table 3"/>
          <p:cNvGraphicFramePr>
            <a:graphicFrameLocks noGrp="1"/>
          </p:cNvGraphicFramePr>
          <p:nvPr>
            <p:extLst>
              <p:ext uri="{D42A27DB-BD31-4B8C-83A1-F6EECF244321}">
                <p14:modId xmlns:p14="http://schemas.microsoft.com/office/powerpoint/2010/main" val="2715563009"/>
              </p:ext>
            </p:extLst>
          </p:nvPr>
        </p:nvGraphicFramePr>
        <p:xfrm>
          <a:off x="5457056" y="116632"/>
          <a:ext cx="4310112" cy="2579856"/>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Aerobic</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Using oxygen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Anaerobic</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Not</a:t>
                      </a:r>
                      <a:r>
                        <a:rPr lang="en-GB" sz="1000" baseline="0" dirty="0" smtClean="0"/>
                        <a:t> using oxygen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Oxidation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reaction</a:t>
                      </a:r>
                      <a:r>
                        <a:rPr lang="en-GB" sz="1000" baseline="0" dirty="0" smtClean="0"/>
                        <a:t> with oxygen. In this case, food molecules like glucose reacting with oxygen.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Fatigue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Tiredness. Fatigue in muscles is caused by a build-up of lactic acid, which is produced during anaerobic respiration (when</a:t>
                      </a:r>
                      <a:r>
                        <a:rPr lang="en-GB" sz="1000" baseline="0" dirty="0" smtClean="0"/>
                        <a:t> there is insufficient oxygen).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Oxygen debt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After</a:t>
                      </a:r>
                      <a:r>
                        <a:rPr lang="en-GB" sz="1000" baseline="0" dirty="0" smtClean="0"/>
                        <a:t> exercise, the lactic acid has built up and caused an </a:t>
                      </a:r>
                      <a:r>
                        <a:rPr lang="en-GB" sz="1000" b="1" baseline="0" dirty="0" smtClean="0"/>
                        <a:t>extra</a:t>
                      </a:r>
                      <a:r>
                        <a:rPr lang="en-GB" sz="1000" baseline="0" dirty="0" smtClean="0"/>
                        <a:t> need for oxygen – called the oxygen debt.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algn="l"/>
                      <a:r>
                        <a:rPr lang="en-GB" sz="1000" dirty="0" smtClean="0"/>
                        <a:t>Lactic acid</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Chemical produced</a:t>
                      </a:r>
                      <a:r>
                        <a:rPr lang="en-GB" sz="1000" baseline="0" dirty="0" smtClean="0"/>
                        <a:t> by the incomplete oxidation of glucose (anaerobic respiration).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3"/>
            <a:ext cx="5184576" cy="273630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Respiration.</a:t>
            </a:r>
          </a:p>
          <a:p>
            <a:pPr algn="l"/>
            <a:endParaRPr lang="en-GB" sz="1000" u="sng" dirty="0" smtClean="0">
              <a:latin typeface="+mj-lt"/>
            </a:endParaRPr>
          </a:p>
          <a:p>
            <a:pPr algn="l"/>
            <a:r>
              <a:rPr lang="en-GB" sz="1000" dirty="0" smtClean="0">
                <a:latin typeface="+mj-lt"/>
              </a:rPr>
              <a:t>Photosynthesis produces chemicals (like glucose) that can be used as food by all living organisms. In </a:t>
            </a:r>
            <a:r>
              <a:rPr lang="en-GB" sz="1000" b="1" dirty="0" smtClean="0">
                <a:latin typeface="+mj-lt"/>
              </a:rPr>
              <a:t>respiration</a:t>
            </a:r>
            <a:r>
              <a:rPr lang="en-GB" sz="1000" dirty="0" smtClean="0">
                <a:latin typeface="+mj-lt"/>
              </a:rPr>
              <a:t>, the chemical potential energy stored in food molecules is transferred through </a:t>
            </a:r>
            <a:r>
              <a:rPr lang="en-GB" sz="1000" b="1" dirty="0" smtClean="0">
                <a:latin typeface="+mj-lt"/>
              </a:rPr>
              <a:t>oxidation</a:t>
            </a:r>
            <a:r>
              <a:rPr lang="en-GB" sz="1000" dirty="0" smtClean="0">
                <a:latin typeface="+mj-lt"/>
              </a:rPr>
              <a:t> reactions (where oxygen, originally  from the air, reacts with the food molecules). The energy transferred allows living cells to do </a:t>
            </a:r>
            <a:r>
              <a:rPr lang="en-GB" sz="1000" b="1" dirty="0" smtClean="0">
                <a:latin typeface="+mj-lt"/>
              </a:rPr>
              <a:t>work</a:t>
            </a:r>
            <a:r>
              <a:rPr lang="en-GB" sz="1000" dirty="0" smtClean="0">
                <a:latin typeface="+mj-lt"/>
              </a:rPr>
              <a:t>. </a:t>
            </a:r>
          </a:p>
          <a:p>
            <a:pPr algn="l"/>
            <a:endParaRPr lang="en-GB" sz="1000" dirty="0" smtClean="0">
              <a:latin typeface="+mj-lt"/>
            </a:endParaRPr>
          </a:p>
          <a:p>
            <a:pPr algn="l"/>
            <a:r>
              <a:rPr lang="en-GB" sz="1000" dirty="0" smtClean="0">
                <a:latin typeface="+mj-lt"/>
              </a:rPr>
              <a:t>As you know, doing work means transferring energy. The kinds of work done by cells and organisms include: </a:t>
            </a:r>
          </a:p>
          <a:p>
            <a:pPr marL="171450" indent="-171450" algn="l">
              <a:buFont typeface="Arial" panose="020B0604020202020204" pitchFamily="34" charset="0"/>
              <a:buChar char="•"/>
            </a:pPr>
            <a:r>
              <a:rPr lang="en-GB" sz="1000" dirty="0" smtClean="0">
                <a:latin typeface="+mj-lt"/>
              </a:rPr>
              <a:t>Chemical reactions to build larger molecules from smaller ones. E.g. making proteins such as enzymes from amino acids. </a:t>
            </a:r>
          </a:p>
          <a:p>
            <a:pPr marL="171450" indent="-171450" algn="l">
              <a:buFont typeface="Arial" panose="020B0604020202020204" pitchFamily="34" charset="0"/>
              <a:buChar char="•"/>
            </a:pPr>
            <a:r>
              <a:rPr lang="en-GB" sz="1000" dirty="0" smtClean="0">
                <a:latin typeface="+mj-lt"/>
              </a:rPr>
              <a:t>Movement. E.g. movements of our body are possible due to muscle contractions. This requires energy from respiration. </a:t>
            </a:r>
          </a:p>
          <a:p>
            <a:pPr marL="171450" indent="-171450" algn="l">
              <a:buFont typeface="Arial" panose="020B0604020202020204" pitchFamily="34" charset="0"/>
              <a:buChar char="•"/>
            </a:pPr>
            <a:r>
              <a:rPr lang="en-GB" sz="1000" dirty="0" smtClean="0">
                <a:latin typeface="+mj-lt"/>
              </a:rPr>
              <a:t>Keeping warm. This is an example of homeostasis: using energy from respiration to maintain body temperature at a set point (37</a:t>
            </a:r>
            <a:r>
              <a:rPr lang="en-GB" sz="1000" baseline="30000" dirty="0" smtClean="0">
                <a:latin typeface="+mj-lt"/>
              </a:rPr>
              <a:t>o</a:t>
            </a:r>
            <a:r>
              <a:rPr lang="en-GB" sz="1000" dirty="0" smtClean="0">
                <a:latin typeface="+mj-lt"/>
              </a:rPr>
              <a:t>C). </a:t>
            </a:r>
            <a:endParaRPr lang="en-GB" sz="1000" dirty="0">
              <a:latin typeface="+mj-lt"/>
            </a:endParaRPr>
          </a:p>
          <a:p>
            <a:pPr algn="l"/>
            <a:endParaRPr lang="en-GB" sz="1000" dirty="0">
              <a:latin typeface="+mj-lt"/>
            </a:endParaRPr>
          </a:p>
          <a:p>
            <a:pPr algn="l"/>
            <a:r>
              <a:rPr lang="en-GB" sz="1000" dirty="0" smtClean="0">
                <a:latin typeface="+mj-lt"/>
              </a:rPr>
              <a:t>There are two types of respiration: </a:t>
            </a:r>
            <a:r>
              <a:rPr lang="en-GB" sz="1000" b="1" dirty="0" smtClean="0">
                <a:latin typeface="+mj-lt"/>
              </a:rPr>
              <a:t>aerobic </a:t>
            </a:r>
            <a:r>
              <a:rPr lang="en-GB" sz="1000" dirty="0" smtClean="0">
                <a:latin typeface="+mj-lt"/>
              </a:rPr>
              <a:t>and </a:t>
            </a:r>
            <a:r>
              <a:rPr lang="en-GB" sz="1000" b="1" dirty="0" smtClean="0">
                <a:latin typeface="+mj-lt"/>
              </a:rPr>
              <a:t>anaerobic</a:t>
            </a:r>
            <a:r>
              <a:rPr lang="en-GB" sz="1000" dirty="0" smtClean="0">
                <a:latin typeface="+mj-lt"/>
              </a:rPr>
              <a:t>. </a:t>
            </a:r>
            <a:endParaRPr lang="en-GB" sz="1000" dirty="0">
              <a:latin typeface="+mj-lt"/>
            </a:endParaRPr>
          </a:p>
        </p:txBody>
      </p:sp>
      <p:sp>
        <p:nvSpPr>
          <p:cNvPr id="27" name="Title 1"/>
          <p:cNvSpPr txBox="1">
            <a:spLocks/>
          </p:cNvSpPr>
          <p:nvPr/>
        </p:nvSpPr>
        <p:spPr>
          <a:xfrm>
            <a:off x="128464" y="3645024"/>
            <a:ext cx="5184576" cy="309634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Aerobic vs. Anaerobic Respiration.</a:t>
            </a:r>
          </a:p>
          <a:p>
            <a:pPr algn="l"/>
            <a:endParaRPr lang="en-GB" sz="1000" u="sng" dirty="0" smtClean="0">
              <a:latin typeface="+mj-lt"/>
            </a:endParaRPr>
          </a:p>
          <a:p>
            <a:pPr algn="l"/>
            <a:r>
              <a:rPr lang="en-GB" sz="1000" u="sng" dirty="0" smtClean="0">
                <a:latin typeface="+mj-lt"/>
              </a:rPr>
              <a:t>Aerobic respiration</a:t>
            </a:r>
            <a:r>
              <a:rPr lang="en-GB" sz="1000" dirty="0" smtClean="0">
                <a:latin typeface="+mj-lt"/>
              </a:rPr>
              <a:t> occurs when oxygen is used in the reaction. It is shown by these equations: </a:t>
            </a:r>
          </a:p>
          <a:p>
            <a:endParaRPr lang="en-GB" sz="1000" dirty="0" smtClean="0">
              <a:latin typeface="+mj-lt"/>
            </a:endParaRPr>
          </a:p>
          <a:p>
            <a:r>
              <a:rPr lang="en-GB" sz="1000" dirty="0" smtClean="0">
                <a:latin typeface="+mj-lt"/>
              </a:rPr>
              <a:t>glucose + oxygen </a:t>
            </a:r>
            <a:r>
              <a:rPr lang="en-GB" sz="1000" dirty="0" smtClean="0">
                <a:latin typeface="+mj-lt"/>
                <a:sym typeface="Wingdings" panose="05000000000000000000" pitchFamily="2" charset="2"/>
              </a:rPr>
              <a:t> carbon dioxide + water</a:t>
            </a:r>
          </a:p>
          <a:p>
            <a:r>
              <a:rPr lang="en-GB" sz="1000" dirty="0" smtClean="0">
                <a:latin typeface="+mj-lt"/>
                <a:sym typeface="Wingdings" panose="05000000000000000000" pitchFamily="2" charset="2"/>
              </a:rPr>
              <a:t>C</a:t>
            </a:r>
            <a:r>
              <a:rPr lang="en-GB" sz="1000" baseline="-25000" dirty="0" smtClean="0">
                <a:latin typeface="+mj-lt"/>
                <a:sym typeface="Wingdings" panose="05000000000000000000" pitchFamily="2" charset="2"/>
              </a:rPr>
              <a:t>6</a:t>
            </a:r>
            <a:r>
              <a:rPr lang="en-GB" sz="1000" dirty="0" smtClean="0">
                <a:latin typeface="+mj-lt"/>
                <a:sym typeface="Wingdings" panose="05000000000000000000" pitchFamily="2" charset="2"/>
              </a:rPr>
              <a:t>H</a:t>
            </a:r>
            <a:r>
              <a:rPr lang="en-GB" sz="1000" baseline="-25000" dirty="0" smtClean="0">
                <a:latin typeface="+mj-lt"/>
                <a:sym typeface="Wingdings" panose="05000000000000000000" pitchFamily="2" charset="2"/>
              </a:rPr>
              <a:t>12</a:t>
            </a:r>
            <a:r>
              <a:rPr lang="en-GB" sz="1000" dirty="0" smtClean="0">
                <a:latin typeface="+mj-lt"/>
                <a:sym typeface="Wingdings" panose="05000000000000000000" pitchFamily="2" charset="2"/>
              </a:rPr>
              <a:t>O</a:t>
            </a:r>
            <a:r>
              <a:rPr lang="en-GB" sz="1000" baseline="-25000" dirty="0" smtClean="0">
                <a:latin typeface="+mj-lt"/>
                <a:sym typeface="Wingdings" panose="05000000000000000000" pitchFamily="2" charset="2"/>
              </a:rPr>
              <a:t>6</a:t>
            </a:r>
            <a:r>
              <a:rPr lang="en-GB" sz="1000" dirty="0" smtClean="0">
                <a:latin typeface="+mj-lt"/>
                <a:sym typeface="Wingdings" panose="05000000000000000000" pitchFamily="2" charset="2"/>
              </a:rPr>
              <a:t> + 6O</a:t>
            </a:r>
            <a:r>
              <a:rPr lang="en-GB" sz="1000" baseline="-25000" dirty="0" smtClean="0">
                <a:latin typeface="+mj-lt"/>
                <a:sym typeface="Wingdings" panose="05000000000000000000" pitchFamily="2" charset="2"/>
              </a:rPr>
              <a:t>2</a:t>
            </a:r>
            <a:r>
              <a:rPr lang="en-GB" sz="1000" dirty="0" smtClean="0">
                <a:latin typeface="+mj-lt"/>
                <a:sym typeface="Wingdings" panose="05000000000000000000" pitchFamily="2" charset="2"/>
              </a:rPr>
              <a:t>  6CO</a:t>
            </a:r>
            <a:r>
              <a:rPr lang="en-GB" sz="1000" baseline="-25000" dirty="0" smtClean="0">
                <a:latin typeface="+mj-lt"/>
                <a:sym typeface="Wingdings" panose="05000000000000000000" pitchFamily="2" charset="2"/>
              </a:rPr>
              <a:t>2</a:t>
            </a:r>
            <a:r>
              <a:rPr lang="en-GB" sz="1000" dirty="0" smtClean="0">
                <a:latin typeface="+mj-lt"/>
                <a:sym typeface="Wingdings" panose="05000000000000000000" pitchFamily="2" charset="2"/>
              </a:rPr>
              <a:t> + 6H</a:t>
            </a:r>
            <a:r>
              <a:rPr lang="en-GB" sz="1000" baseline="-25000" dirty="0" smtClean="0">
                <a:latin typeface="+mj-lt"/>
                <a:sym typeface="Wingdings" panose="05000000000000000000" pitchFamily="2" charset="2"/>
              </a:rPr>
              <a:t>2</a:t>
            </a:r>
            <a:r>
              <a:rPr lang="en-GB" sz="1000" dirty="0" smtClean="0">
                <a:latin typeface="+mj-lt"/>
                <a:sym typeface="Wingdings" panose="05000000000000000000" pitchFamily="2" charset="2"/>
              </a:rPr>
              <a:t>O </a:t>
            </a:r>
          </a:p>
          <a:p>
            <a:pPr algn="l"/>
            <a:endParaRPr lang="en-GB" sz="1000" dirty="0" smtClean="0">
              <a:latin typeface="+mj-lt"/>
            </a:endParaRPr>
          </a:p>
          <a:p>
            <a:pPr algn="l"/>
            <a:r>
              <a:rPr lang="en-GB" sz="1000" dirty="0" smtClean="0">
                <a:latin typeface="+mj-lt"/>
              </a:rPr>
              <a:t>This reaction releases energy that can be used by organisms, as described above. Compared to anaerobic respiration, aerobic respiration releases much more energy. </a:t>
            </a:r>
          </a:p>
          <a:p>
            <a:pPr algn="l"/>
            <a:endParaRPr lang="en-GB" sz="1000" dirty="0">
              <a:latin typeface="+mj-lt"/>
            </a:endParaRPr>
          </a:p>
          <a:p>
            <a:pPr algn="l"/>
            <a:r>
              <a:rPr lang="en-GB" sz="1000" u="sng" dirty="0" smtClean="0">
                <a:latin typeface="+mj-lt"/>
              </a:rPr>
              <a:t>Anaerobic respiration</a:t>
            </a:r>
            <a:r>
              <a:rPr lang="en-GB" sz="1000" dirty="0">
                <a:latin typeface="+mj-lt"/>
              </a:rPr>
              <a:t> </a:t>
            </a:r>
            <a:r>
              <a:rPr lang="en-GB" sz="1000" dirty="0" smtClean="0">
                <a:latin typeface="+mj-lt"/>
              </a:rPr>
              <a:t>occurs when there is insufficient oxygen available for complete oxidation of the glucose. The reaction that happens is different in animal cells compared to plant and yeast cells. </a:t>
            </a:r>
          </a:p>
          <a:p>
            <a:pPr algn="l"/>
            <a:endParaRPr lang="en-GB" sz="1000" u="sng" dirty="0">
              <a:latin typeface="+mj-lt"/>
            </a:endParaRPr>
          </a:p>
          <a:p>
            <a:pPr algn="l"/>
            <a:r>
              <a:rPr lang="en-GB" sz="1000" dirty="0" smtClean="0">
                <a:latin typeface="+mj-lt"/>
              </a:rPr>
              <a:t>In </a:t>
            </a:r>
            <a:r>
              <a:rPr lang="en-GB" sz="1000" i="1" dirty="0" smtClean="0">
                <a:latin typeface="+mj-lt"/>
              </a:rPr>
              <a:t>animals</a:t>
            </a:r>
            <a:r>
              <a:rPr lang="en-GB" sz="1000" dirty="0" smtClean="0">
                <a:latin typeface="+mj-lt"/>
              </a:rPr>
              <a:t>: 		glucose </a:t>
            </a:r>
            <a:r>
              <a:rPr lang="en-GB" sz="1000" dirty="0" smtClean="0">
                <a:latin typeface="+mj-lt"/>
                <a:sym typeface="Wingdings" panose="05000000000000000000" pitchFamily="2" charset="2"/>
              </a:rPr>
              <a:t> lactic acid</a:t>
            </a:r>
          </a:p>
          <a:p>
            <a:pPr algn="l"/>
            <a:r>
              <a:rPr lang="en-GB" sz="1000" dirty="0" smtClean="0">
                <a:latin typeface="+mj-lt"/>
                <a:sym typeface="Wingdings" panose="05000000000000000000" pitchFamily="2" charset="2"/>
              </a:rPr>
              <a:t>In </a:t>
            </a:r>
            <a:r>
              <a:rPr lang="en-GB" sz="1000" i="1" dirty="0" smtClean="0">
                <a:latin typeface="+mj-lt"/>
                <a:sym typeface="Wingdings" panose="05000000000000000000" pitchFamily="2" charset="2"/>
              </a:rPr>
              <a:t>plants</a:t>
            </a:r>
            <a:r>
              <a:rPr lang="en-GB" sz="1000" dirty="0" smtClean="0">
                <a:latin typeface="+mj-lt"/>
                <a:sym typeface="Wingdings" panose="05000000000000000000" pitchFamily="2" charset="2"/>
              </a:rPr>
              <a:t> and </a:t>
            </a:r>
            <a:r>
              <a:rPr lang="en-GB" sz="1000" i="1" dirty="0" smtClean="0">
                <a:latin typeface="+mj-lt"/>
                <a:sym typeface="Wingdings" panose="05000000000000000000" pitchFamily="2" charset="2"/>
              </a:rPr>
              <a:t>yeast</a:t>
            </a:r>
            <a:r>
              <a:rPr lang="en-GB" sz="1000" dirty="0" smtClean="0">
                <a:latin typeface="+mj-lt"/>
                <a:sym typeface="Wingdings" panose="05000000000000000000" pitchFamily="2" charset="2"/>
              </a:rPr>
              <a:t>: 	glucose  ethanol and carbon dioxide</a:t>
            </a:r>
          </a:p>
          <a:p>
            <a:pPr algn="l"/>
            <a:r>
              <a:rPr lang="en-GB" sz="1000" dirty="0">
                <a:latin typeface="+mj-lt"/>
                <a:sym typeface="Wingdings" panose="05000000000000000000" pitchFamily="2" charset="2"/>
              </a:rPr>
              <a:t>	</a:t>
            </a:r>
            <a:r>
              <a:rPr lang="en-GB" sz="1000" dirty="0" smtClean="0">
                <a:latin typeface="+mj-lt"/>
                <a:sym typeface="Wingdings" panose="05000000000000000000" pitchFamily="2" charset="2"/>
              </a:rPr>
              <a:t>	C</a:t>
            </a:r>
            <a:r>
              <a:rPr lang="en-GB" sz="1000" baseline="-25000" dirty="0" smtClean="0">
                <a:latin typeface="+mj-lt"/>
                <a:sym typeface="Wingdings" panose="05000000000000000000" pitchFamily="2" charset="2"/>
              </a:rPr>
              <a:t>6</a:t>
            </a:r>
            <a:r>
              <a:rPr lang="en-GB" sz="1000" dirty="0" smtClean="0">
                <a:latin typeface="+mj-lt"/>
                <a:sym typeface="Wingdings" panose="05000000000000000000" pitchFamily="2" charset="2"/>
              </a:rPr>
              <a:t>H</a:t>
            </a:r>
            <a:r>
              <a:rPr lang="en-GB" sz="1000" baseline="-25000" dirty="0" smtClean="0">
                <a:latin typeface="+mj-lt"/>
                <a:sym typeface="Wingdings" panose="05000000000000000000" pitchFamily="2" charset="2"/>
              </a:rPr>
              <a:t>12</a:t>
            </a:r>
            <a:r>
              <a:rPr lang="en-GB" sz="1000" dirty="0" smtClean="0">
                <a:latin typeface="+mj-lt"/>
                <a:sym typeface="Wingdings" panose="05000000000000000000" pitchFamily="2" charset="2"/>
              </a:rPr>
              <a:t>O</a:t>
            </a:r>
            <a:r>
              <a:rPr lang="en-GB" sz="1000" baseline="-25000" dirty="0" smtClean="0">
                <a:latin typeface="+mj-lt"/>
                <a:sym typeface="Wingdings" panose="05000000000000000000" pitchFamily="2" charset="2"/>
              </a:rPr>
              <a:t>6</a:t>
            </a:r>
            <a:r>
              <a:rPr lang="en-GB" sz="1000" dirty="0" smtClean="0">
                <a:latin typeface="+mj-lt"/>
                <a:sym typeface="Wingdings" panose="05000000000000000000" pitchFamily="2" charset="2"/>
              </a:rPr>
              <a:t>  2C</a:t>
            </a:r>
            <a:r>
              <a:rPr lang="en-GB" sz="1000" baseline="-25000" dirty="0" smtClean="0">
                <a:latin typeface="+mj-lt"/>
                <a:sym typeface="Wingdings" panose="05000000000000000000" pitchFamily="2" charset="2"/>
              </a:rPr>
              <a:t>2</a:t>
            </a:r>
            <a:r>
              <a:rPr lang="en-GB" sz="1000" dirty="0" smtClean="0">
                <a:latin typeface="+mj-lt"/>
                <a:sym typeface="Wingdings" panose="05000000000000000000" pitchFamily="2" charset="2"/>
              </a:rPr>
              <a:t>H</a:t>
            </a:r>
            <a:r>
              <a:rPr lang="en-GB" sz="1000" baseline="-25000" dirty="0" smtClean="0">
                <a:latin typeface="+mj-lt"/>
                <a:sym typeface="Wingdings" panose="05000000000000000000" pitchFamily="2" charset="2"/>
              </a:rPr>
              <a:t>5</a:t>
            </a:r>
            <a:r>
              <a:rPr lang="en-GB" sz="1000" dirty="0" smtClean="0">
                <a:latin typeface="+mj-lt"/>
                <a:sym typeface="Wingdings" panose="05000000000000000000" pitchFamily="2" charset="2"/>
              </a:rPr>
              <a:t>OH + 2CO</a:t>
            </a:r>
            <a:r>
              <a:rPr lang="en-GB" sz="1000" baseline="-25000" dirty="0" smtClean="0">
                <a:latin typeface="+mj-lt"/>
                <a:sym typeface="Wingdings" panose="05000000000000000000" pitchFamily="2" charset="2"/>
              </a:rPr>
              <a:t>2</a:t>
            </a:r>
            <a:r>
              <a:rPr lang="en-GB" sz="1000" dirty="0" smtClean="0">
                <a:latin typeface="+mj-lt"/>
                <a:sym typeface="Wingdings" panose="05000000000000000000" pitchFamily="2" charset="2"/>
              </a:rPr>
              <a:t> </a:t>
            </a:r>
          </a:p>
          <a:p>
            <a:pPr algn="l"/>
            <a:endParaRPr lang="en-GB" sz="1000" dirty="0" smtClean="0">
              <a:latin typeface="+mj-lt"/>
            </a:endParaRPr>
          </a:p>
          <a:p>
            <a:pPr algn="l"/>
            <a:r>
              <a:rPr lang="en-GB" sz="1000" dirty="0" smtClean="0">
                <a:latin typeface="+mj-lt"/>
              </a:rPr>
              <a:t>Anaerobic respiration releases much less energy than aerobic respiration. In yeast, we call the anaerobic respiration </a:t>
            </a:r>
            <a:r>
              <a:rPr lang="en-GB" sz="1000" b="1" dirty="0" smtClean="0">
                <a:latin typeface="+mj-lt"/>
              </a:rPr>
              <a:t>fermentation</a:t>
            </a:r>
            <a:r>
              <a:rPr lang="en-GB" sz="1000" dirty="0" smtClean="0">
                <a:latin typeface="+mj-lt"/>
              </a:rPr>
              <a:t>. This is a very useful process: for making bread (the CO</a:t>
            </a:r>
            <a:r>
              <a:rPr lang="en-GB" sz="1000" baseline="-25000" dirty="0" smtClean="0">
                <a:latin typeface="+mj-lt"/>
              </a:rPr>
              <a:t>2</a:t>
            </a:r>
            <a:r>
              <a:rPr lang="en-GB" sz="1000" dirty="0" smtClean="0">
                <a:latin typeface="+mj-lt"/>
              </a:rPr>
              <a:t> makes it rise) and making alcoholic drinks (since ethanol is a type of alcohol). </a:t>
            </a:r>
          </a:p>
        </p:txBody>
      </p:sp>
      <p:sp>
        <p:nvSpPr>
          <p:cNvPr id="38" name="Title 1"/>
          <p:cNvSpPr txBox="1">
            <a:spLocks/>
          </p:cNvSpPr>
          <p:nvPr/>
        </p:nvSpPr>
        <p:spPr>
          <a:xfrm>
            <a:off x="5457055" y="2780928"/>
            <a:ext cx="4310111" cy="396044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Response </a:t>
            </a:r>
            <a:r>
              <a:rPr lang="en-GB" sz="1200" dirty="0">
                <a:latin typeface="Berlin Sans FB Demi" panose="020E0802020502020306" pitchFamily="34" charset="0"/>
              </a:rPr>
              <a:t>T</a:t>
            </a:r>
            <a:r>
              <a:rPr lang="en-GB" sz="1200" dirty="0" smtClean="0">
                <a:latin typeface="Berlin Sans FB Demi" panose="020E0802020502020306" pitchFamily="34" charset="0"/>
              </a:rPr>
              <a:t>o Exercise.</a:t>
            </a:r>
          </a:p>
          <a:p>
            <a:pPr algn="l"/>
            <a:endParaRPr lang="en-GB" sz="1000" u="sng" dirty="0" smtClean="0">
              <a:latin typeface="+mj-lt"/>
            </a:endParaRPr>
          </a:p>
          <a:p>
            <a:pPr algn="l"/>
            <a:r>
              <a:rPr lang="en-GB" sz="1000" dirty="0" smtClean="0">
                <a:latin typeface="+mj-lt"/>
              </a:rPr>
              <a:t>During exercise, more energy is required by the body that when resting, due to increased muscle contractions. The body reacts to this increased </a:t>
            </a:r>
            <a:r>
              <a:rPr lang="en-GB" sz="1000" b="1" dirty="0" smtClean="0">
                <a:latin typeface="+mj-lt"/>
              </a:rPr>
              <a:t>demand</a:t>
            </a:r>
            <a:r>
              <a:rPr lang="en-GB" sz="1000" dirty="0" smtClean="0">
                <a:latin typeface="+mj-lt"/>
              </a:rPr>
              <a:t> for energy: </a:t>
            </a:r>
          </a:p>
          <a:p>
            <a:pPr marL="171450" indent="-171450" algn="l">
              <a:buFont typeface="Wingdings" panose="05000000000000000000" pitchFamily="2" charset="2"/>
              <a:buChar char="Ø"/>
            </a:pPr>
            <a:r>
              <a:rPr lang="en-GB" sz="1000" dirty="0" smtClean="0">
                <a:latin typeface="+mj-lt"/>
              </a:rPr>
              <a:t>The </a:t>
            </a:r>
            <a:r>
              <a:rPr lang="en-GB" sz="1000" u="sng" dirty="0" smtClean="0">
                <a:latin typeface="+mj-lt"/>
              </a:rPr>
              <a:t>heart rate</a:t>
            </a:r>
            <a:r>
              <a:rPr lang="en-GB" sz="1000" dirty="0" smtClean="0">
                <a:latin typeface="+mj-lt"/>
              </a:rPr>
              <a:t>, </a:t>
            </a:r>
            <a:r>
              <a:rPr lang="en-GB" sz="1000" u="sng" dirty="0" smtClean="0">
                <a:latin typeface="+mj-lt"/>
              </a:rPr>
              <a:t>breathing rate</a:t>
            </a:r>
            <a:r>
              <a:rPr lang="en-GB" sz="1000" dirty="0" smtClean="0">
                <a:latin typeface="+mj-lt"/>
              </a:rPr>
              <a:t>, and </a:t>
            </a:r>
            <a:r>
              <a:rPr lang="en-GB" sz="1000" u="sng" dirty="0" smtClean="0">
                <a:latin typeface="+mj-lt"/>
              </a:rPr>
              <a:t>volume of each breath </a:t>
            </a:r>
            <a:r>
              <a:rPr lang="en-GB" sz="1000" dirty="0" smtClean="0">
                <a:latin typeface="+mj-lt"/>
              </a:rPr>
              <a:t>all increase. Together, these increase the amount of </a:t>
            </a:r>
            <a:r>
              <a:rPr lang="en-GB" sz="1000" b="1" dirty="0" smtClean="0">
                <a:latin typeface="+mj-lt"/>
              </a:rPr>
              <a:t>oxygenated blood</a:t>
            </a:r>
            <a:r>
              <a:rPr lang="en-GB" sz="1000" dirty="0" smtClean="0">
                <a:latin typeface="+mj-lt"/>
              </a:rPr>
              <a:t> reaching the muscles. The oxygenated blood provides the extra oxygen and glucose needed for respiration in muscle cells, to transfer more energy to meet demand. </a:t>
            </a:r>
          </a:p>
          <a:p>
            <a:pPr algn="l"/>
            <a:endParaRPr lang="en-GB" sz="1000" dirty="0">
              <a:latin typeface="+mj-lt"/>
            </a:endParaRPr>
          </a:p>
          <a:p>
            <a:pPr algn="l"/>
            <a:r>
              <a:rPr lang="en-GB" sz="1000" dirty="0" smtClean="0">
                <a:latin typeface="+mj-lt"/>
              </a:rPr>
              <a:t>However, if insufficient oxygen reaches muscles but exercise continues, the muscle cells use </a:t>
            </a:r>
            <a:r>
              <a:rPr lang="en-GB" sz="1000" b="1" dirty="0" smtClean="0">
                <a:latin typeface="+mj-lt"/>
              </a:rPr>
              <a:t>anaerobic respiration</a:t>
            </a:r>
            <a:r>
              <a:rPr lang="en-GB" sz="1000" dirty="0" smtClean="0">
                <a:latin typeface="+mj-lt"/>
              </a:rPr>
              <a:t> to transfer energy. From the equation, you can see that incomplete oxidation of glucose takes place and </a:t>
            </a:r>
            <a:r>
              <a:rPr lang="en-GB" sz="1000" b="1" dirty="0" smtClean="0">
                <a:latin typeface="+mj-lt"/>
              </a:rPr>
              <a:t>lactic acid </a:t>
            </a:r>
            <a:r>
              <a:rPr lang="en-GB" sz="1000" dirty="0" smtClean="0">
                <a:latin typeface="+mj-lt"/>
              </a:rPr>
              <a:t>is produced. The lactic acid builds up and causes an </a:t>
            </a:r>
            <a:r>
              <a:rPr lang="en-GB" sz="1000" b="1" dirty="0" smtClean="0">
                <a:latin typeface="+mj-lt"/>
              </a:rPr>
              <a:t>oxygen debt</a:t>
            </a:r>
            <a:r>
              <a:rPr lang="en-GB" sz="1000" dirty="0" smtClean="0">
                <a:latin typeface="+mj-lt"/>
              </a:rPr>
              <a:t>. The lactic acid building up also causes </a:t>
            </a:r>
            <a:r>
              <a:rPr lang="en-GB" sz="1000" b="1" dirty="0" smtClean="0">
                <a:latin typeface="+mj-lt"/>
              </a:rPr>
              <a:t>fatigue</a:t>
            </a:r>
            <a:r>
              <a:rPr lang="en-GB" sz="1000" dirty="0" smtClean="0">
                <a:latin typeface="+mj-lt"/>
              </a:rPr>
              <a:t>. Removing the lactic acid after exercise is the cause of the oxygen debt – the oxygen debt is why you breathe deeply after exercise for some time. You are ‘repaying’ the oxygen debt. </a:t>
            </a:r>
          </a:p>
          <a:p>
            <a:pPr algn="l"/>
            <a:endParaRPr lang="en-GB" sz="1000" dirty="0">
              <a:latin typeface="+mj-lt"/>
            </a:endParaRPr>
          </a:p>
          <a:p>
            <a:pPr algn="l"/>
            <a:r>
              <a:rPr lang="en-GB" sz="1000" b="1" dirty="0" smtClean="0">
                <a:latin typeface="+mj-lt"/>
              </a:rPr>
              <a:t>HT</a:t>
            </a:r>
            <a:r>
              <a:rPr lang="en-GB" sz="1000" dirty="0" smtClean="0">
                <a:latin typeface="+mj-lt"/>
              </a:rPr>
              <a:t>: oxygen debt, to be precise, is the amount of extra oxygen needed to react with lactic acid in muscles and remove it from cells. The blood flow through muscles removes lactic acid and transports it to the liver. In the liver, the lactic acid is converted back into glucose. This reaction requires energy, hence the extra need for oxygen (for aerobic respiration to provide that energy). </a:t>
            </a:r>
          </a:p>
          <a:p>
            <a:pPr algn="l"/>
            <a:endParaRPr lang="en-GB" sz="1000" dirty="0">
              <a:latin typeface="+mj-lt"/>
            </a:endParaRPr>
          </a:p>
        </p:txBody>
      </p:sp>
    </p:spTree>
    <p:extLst>
      <p:ext uri="{BB962C8B-B14F-4D97-AF65-F5344CB8AC3E}">
        <p14:creationId xmlns:p14="http://schemas.microsoft.com/office/powerpoint/2010/main" val="4151311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10: </a:t>
            </a:r>
            <a:r>
              <a:rPr lang="en-GB" sz="1600" u="sng" dirty="0">
                <a:latin typeface="Berlin Sans FB Demi" panose="020E0802020502020306" pitchFamily="34" charset="0"/>
              </a:rPr>
              <a:t>How Do Organisms Obtain And Use Energy? </a:t>
            </a:r>
          </a:p>
        </p:txBody>
      </p:sp>
      <p:graphicFrame>
        <p:nvGraphicFramePr>
          <p:cNvPr id="4" name="Table 3"/>
          <p:cNvGraphicFramePr>
            <a:graphicFrameLocks noGrp="1"/>
          </p:cNvGraphicFramePr>
          <p:nvPr>
            <p:extLst>
              <p:ext uri="{D42A27DB-BD31-4B8C-83A1-F6EECF244321}">
                <p14:modId xmlns:p14="http://schemas.microsoft.com/office/powerpoint/2010/main" val="2066699182"/>
              </p:ext>
            </p:extLst>
          </p:nvPr>
        </p:nvGraphicFramePr>
        <p:xfrm>
          <a:off x="5457056" y="116632"/>
          <a:ext cx="4310112" cy="2546464"/>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Metabolism</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sum</a:t>
                      </a:r>
                      <a:r>
                        <a:rPr lang="en-GB" sz="1000" baseline="0" dirty="0" smtClean="0"/>
                        <a:t> of all the chemical reactions in a cell or in the body of an organism.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Enzyme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Large protein molecule that acts as a biological catalyst,</a:t>
                      </a:r>
                      <a:r>
                        <a:rPr lang="en-GB" sz="1000" baseline="0" dirty="0" smtClean="0"/>
                        <a:t> dramatically speeding up chemical reactions in organisms.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Synthesis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Making something new.  E.g. new molecules</a:t>
                      </a:r>
                      <a:r>
                        <a:rPr lang="en-GB" sz="1000" baseline="0" dirty="0" smtClean="0"/>
                        <a:t> in metabolism.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algn="l"/>
                      <a:r>
                        <a:rPr lang="en-GB" sz="1000" dirty="0" smtClean="0"/>
                        <a:t>Active site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part</a:t>
                      </a:r>
                      <a:r>
                        <a:rPr lang="en-GB" sz="1000" baseline="0" dirty="0" smtClean="0"/>
                        <a:t> of an enzyme molecule into which the substrate fits – so the shape of the active site is vital.</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algn="l"/>
                      <a:r>
                        <a:rPr lang="en-GB" sz="1000" dirty="0" smtClean="0"/>
                        <a:t>Substrate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molecule</a:t>
                      </a:r>
                      <a:r>
                        <a:rPr lang="en-GB" sz="1000" baseline="0" dirty="0" smtClean="0"/>
                        <a:t> an enzyme ‘works on’ to make a product/products.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algn="l"/>
                      <a:r>
                        <a:rPr lang="en-GB" sz="1000" dirty="0" smtClean="0"/>
                        <a:t>Optimum </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ideal or perfect</a:t>
                      </a:r>
                      <a:r>
                        <a:rPr lang="en-GB" sz="1000" baseline="0" dirty="0" smtClean="0"/>
                        <a:t> condition . Enzymes have an optimum temperature and an optimum </a:t>
                      </a:r>
                      <a:r>
                        <a:rPr lang="en-GB" sz="1000" baseline="0" dirty="0" err="1" smtClean="0"/>
                        <a:t>pH.</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3"/>
            <a:ext cx="5184576" cy="309634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Metabolism.</a:t>
            </a:r>
          </a:p>
          <a:p>
            <a:pPr algn="l"/>
            <a:endParaRPr lang="en-GB" sz="1000" u="sng" dirty="0" smtClean="0">
              <a:latin typeface="+mj-lt"/>
            </a:endParaRPr>
          </a:p>
          <a:p>
            <a:pPr algn="l"/>
            <a:r>
              <a:rPr lang="en-GB" sz="1000" dirty="0" smtClean="0">
                <a:latin typeface="+mj-lt"/>
              </a:rPr>
              <a:t>Metabolism is a very big term in biology. It is the name given to collectively describe ALL the </a:t>
            </a:r>
            <a:r>
              <a:rPr lang="en-GB" sz="1000" u="sng" dirty="0" smtClean="0">
                <a:latin typeface="+mj-lt"/>
              </a:rPr>
              <a:t>chemical reactions </a:t>
            </a:r>
            <a:r>
              <a:rPr lang="en-GB" sz="1000" dirty="0" smtClean="0">
                <a:latin typeface="+mj-lt"/>
              </a:rPr>
              <a:t>happening in a cell or in the whole body. So, respiration in all cells is an example of metabolism, and so is photosynthesis in plants. </a:t>
            </a:r>
          </a:p>
          <a:p>
            <a:pPr algn="l"/>
            <a:endParaRPr lang="en-GB" sz="1000" dirty="0">
              <a:latin typeface="+mj-lt"/>
            </a:endParaRPr>
          </a:p>
          <a:p>
            <a:pPr algn="l"/>
            <a:r>
              <a:rPr lang="en-GB" sz="1000" dirty="0" smtClean="0">
                <a:latin typeface="+mj-lt"/>
              </a:rPr>
              <a:t>Many reactions that cells perform require </a:t>
            </a:r>
            <a:r>
              <a:rPr lang="en-GB" sz="1000" b="1" dirty="0" smtClean="0">
                <a:latin typeface="+mj-lt"/>
              </a:rPr>
              <a:t>energy</a:t>
            </a:r>
            <a:r>
              <a:rPr lang="en-GB" sz="1000" dirty="0" smtClean="0">
                <a:latin typeface="+mj-lt"/>
              </a:rPr>
              <a:t>, so metabolism relies on energy transferred by respiration. Furthermore, chemical reactions in cells are controlled by </a:t>
            </a:r>
            <a:r>
              <a:rPr lang="en-GB" sz="1000" b="1" dirty="0" smtClean="0">
                <a:latin typeface="+mj-lt"/>
              </a:rPr>
              <a:t>enzymes</a:t>
            </a:r>
            <a:r>
              <a:rPr lang="en-GB" sz="1000" dirty="0" smtClean="0">
                <a:latin typeface="+mj-lt"/>
              </a:rPr>
              <a:t>. As we’re talking about chemical reactions, </a:t>
            </a:r>
            <a:r>
              <a:rPr lang="en-GB" sz="1000" i="1" dirty="0" smtClean="0">
                <a:latin typeface="+mj-lt"/>
              </a:rPr>
              <a:t>reactants</a:t>
            </a:r>
            <a:r>
              <a:rPr lang="en-GB" sz="1000" dirty="0" smtClean="0">
                <a:latin typeface="+mj-lt"/>
              </a:rPr>
              <a:t> are used to make </a:t>
            </a:r>
            <a:r>
              <a:rPr lang="en-GB" sz="1000" i="1" dirty="0" smtClean="0">
                <a:latin typeface="+mj-lt"/>
              </a:rPr>
              <a:t>products</a:t>
            </a:r>
            <a:r>
              <a:rPr lang="en-GB" sz="1000" dirty="0" smtClean="0">
                <a:latin typeface="+mj-lt"/>
              </a:rPr>
              <a:t>: new molecules are synthesised.</a:t>
            </a:r>
          </a:p>
          <a:p>
            <a:pPr algn="l"/>
            <a:endParaRPr lang="en-GB" sz="1000" dirty="0">
              <a:latin typeface="+mj-lt"/>
            </a:endParaRPr>
          </a:p>
          <a:p>
            <a:pPr algn="l"/>
            <a:r>
              <a:rPr lang="en-GB" sz="1000" dirty="0" smtClean="0">
                <a:latin typeface="+mj-lt"/>
              </a:rPr>
              <a:t>To learn: metabolism includes these reactions: </a:t>
            </a:r>
          </a:p>
          <a:p>
            <a:pPr marL="171450" indent="-171450" algn="l">
              <a:buFont typeface="Arial" panose="020B0604020202020204" pitchFamily="34" charset="0"/>
              <a:buChar char="•"/>
            </a:pPr>
            <a:r>
              <a:rPr lang="en-GB" sz="1000" dirty="0" smtClean="0">
                <a:latin typeface="+mj-lt"/>
              </a:rPr>
              <a:t>Conversion of glucose to glycogen (in animals), or to starch or </a:t>
            </a:r>
          </a:p>
          <a:p>
            <a:pPr algn="l"/>
            <a:r>
              <a:rPr lang="en-GB" sz="1000" dirty="0" smtClean="0">
                <a:latin typeface="+mj-lt"/>
              </a:rPr>
              <a:t>      cellulose (in plants).</a:t>
            </a:r>
          </a:p>
          <a:p>
            <a:pPr marL="171450" indent="-171450" algn="l">
              <a:buFont typeface="Arial" panose="020B0604020202020204" pitchFamily="34" charset="0"/>
              <a:buChar char="•"/>
            </a:pPr>
            <a:r>
              <a:rPr lang="en-GB" sz="1000" dirty="0" smtClean="0">
                <a:latin typeface="+mj-lt"/>
              </a:rPr>
              <a:t>Making lipid (fat) molecules from one molecule of </a:t>
            </a:r>
            <a:r>
              <a:rPr lang="en-GB" sz="1000" b="1" dirty="0" smtClean="0">
                <a:latin typeface="+mj-lt"/>
              </a:rPr>
              <a:t>glycerol</a:t>
            </a:r>
            <a:r>
              <a:rPr lang="en-GB" sz="1000" dirty="0" smtClean="0">
                <a:latin typeface="+mj-lt"/>
              </a:rPr>
              <a:t> and </a:t>
            </a:r>
          </a:p>
          <a:p>
            <a:pPr algn="l"/>
            <a:r>
              <a:rPr lang="en-GB" sz="1000" dirty="0">
                <a:latin typeface="+mj-lt"/>
              </a:rPr>
              <a:t> </a:t>
            </a:r>
            <a:r>
              <a:rPr lang="en-GB" sz="1000" dirty="0" smtClean="0">
                <a:latin typeface="+mj-lt"/>
              </a:rPr>
              <a:t>     three molecules of </a:t>
            </a:r>
            <a:r>
              <a:rPr lang="en-GB" sz="1000" b="1" dirty="0" smtClean="0">
                <a:latin typeface="+mj-lt"/>
              </a:rPr>
              <a:t>fatty acids</a:t>
            </a:r>
            <a:r>
              <a:rPr lang="en-GB" sz="1000" dirty="0" smtClean="0">
                <a:latin typeface="+mj-lt"/>
              </a:rPr>
              <a:t> (see diagram).</a:t>
            </a:r>
          </a:p>
          <a:p>
            <a:pPr marL="171450" indent="-171450" algn="l">
              <a:buFont typeface="Arial" panose="020B0604020202020204" pitchFamily="34" charset="0"/>
              <a:buChar char="•"/>
            </a:pPr>
            <a:r>
              <a:rPr lang="en-GB" sz="1000" dirty="0" smtClean="0">
                <a:latin typeface="+mj-lt"/>
              </a:rPr>
              <a:t>In plants, the use of glucose and nitrate ions to make amino acids. </a:t>
            </a:r>
          </a:p>
          <a:p>
            <a:pPr algn="l"/>
            <a:r>
              <a:rPr lang="en-GB" sz="1000" dirty="0">
                <a:latin typeface="+mj-lt"/>
              </a:rPr>
              <a:t> </a:t>
            </a:r>
            <a:r>
              <a:rPr lang="en-GB" sz="1000" dirty="0" smtClean="0">
                <a:latin typeface="+mj-lt"/>
              </a:rPr>
              <a:t>     These amino acids are then used to synthesise proteins.  </a:t>
            </a:r>
          </a:p>
          <a:p>
            <a:pPr marL="171450" indent="-171450" algn="l">
              <a:buFont typeface="Arial" panose="020B0604020202020204" pitchFamily="34" charset="0"/>
              <a:buChar char="•"/>
            </a:pPr>
            <a:r>
              <a:rPr lang="en-GB" sz="1000" dirty="0" smtClean="0">
                <a:latin typeface="+mj-lt"/>
              </a:rPr>
              <a:t>Respiration, both aerobic and anaerobic.</a:t>
            </a:r>
          </a:p>
          <a:p>
            <a:pPr marL="171450" indent="-171450" algn="l">
              <a:buFont typeface="Arial" panose="020B0604020202020204" pitchFamily="34" charset="0"/>
              <a:buChar char="•"/>
            </a:pPr>
            <a:r>
              <a:rPr lang="en-GB" sz="1000" dirty="0" smtClean="0">
                <a:latin typeface="+mj-lt"/>
              </a:rPr>
              <a:t>Breaking down excess proteins into amino acids, then into </a:t>
            </a:r>
            <a:r>
              <a:rPr lang="en-GB" sz="1000" b="1" dirty="0" smtClean="0">
                <a:latin typeface="+mj-lt"/>
              </a:rPr>
              <a:t>urea</a:t>
            </a:r>
            <a:r>
              <a:rPr lang="en-GB" sz="1000" dirty="0" smtClean="0">
                <a:latin typeface="+mj-lt"/>
              </a:rPr>
              <a:t> for excretion in the urine. </a:t>
            </a:r>
            <a:endParaRPr lang="en-GB" sz="1000" dirty="0">
              <a:latin typeface="+mj-lt"/>
            </a:endParaRPr>
          </a:p>
        </p:txBody>
      </p:sp>
      <p:sp>
        <p:nvSpPr>
          <p:cNvPr id="27" name="Title 1"/>
          <p:cNvSpPr txBox="1">
            <a:spLocks/>
          </p:cNvSpPr>
          <p:nvPr/>
        </p:nvSpPr>
        <p:spPr>
          <a:xfrm>
            <a:off x="128464" y="4005064"/>
            <a:ext cx="5184576" cy="273630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Factors Affecting Enzymes.</a:t>
            </a:r>
          </a:p>
          <a:p>
            <a:pPr algn="l"/>
            <a:endParaRPr lang="en-GB" sz="1000" u="sng" dirty="0" smtClean="0">
              <a:latin typeface="+mj-lt"/>
            </a:endParaRPr>
          </a:p>
          <a:p>
            <a:pPr algn="l"/>
            <a:r>
              <a:rPr lang="en-GB" sz="1000" dirty="0" smtClean="0">
                <a:latin typeface="+mj-lt"/>
              </a:rPr>
              <a:t>Recap your knowledge of how enzymes work from Topic 7. </a:t>
            </a:r>
          </a:p>
          <a:p>
            <a:pPr algn="l"/>
            <a:endParaRPr lang="en-GB" sz="1000" dirty="0" smtClean="0">
              <a:latin typeface="+mj-lt"/>
            </a:endParaRPr>
          </a:p>
          <a:p>
            <a:pPr algn="l"/>
            <a:endParaRPr lang="en-GB" sz="1000" dirty="0" smtClean="0">
              <a:latin typeface="+mj-lt"/>
            </a:endParaRPr>
          </a:p>
          <a:p>
            <a:pPr algn="l"/>
            <a:r>
              <a:rPr lang="en-GB" sz="1000" dirty="0" smtClean="0">
                <a:latin typeface="+mj-lt"/>
              </a:rPr>
              <a:t>Enzymes are highly </a:t>
            </a:r>
            <a:r>
              <a:rPr lang="en-GB" sz="1000" b="1" dirty="0" smtClean="0">
                <a:latin typeface="+mj-lt"/>
              </a:rPr>
              <a:t>specific</a:t>
            </a:r>
            <a:r>
              <a:rPr lang="en-GB" sz="1000" dirty="0" smtClean="0">
                <a:latin typeface="+mj-lt"/>
              </a:rPr>
              <a:t>, meaning that each type of </a:t>
            </a:r>
          </a:p>
          <a:p>
            <a:pPr algn="l"/>
            <a:r>
              <a:rPr lang="en-GB" sz="1000" dirty="0" smtClean="0">
                <a:latin typeface="+mj-lt"/>
              </a:rPr>
              <a:t>enzyme only causes a reaction by one type molecule. </a:t>
            </a:r>
          </a:p>
          <a:p>
            <a:pPr algn="l"/>
            <a:r>
              <a:rPr lang="en-GB" sz="1000" dirty="0" smtClean="0">
                <a:latin typeface="+mj-lt"/>
              </a:rPr>
              <a:t>This comes about due to the specific shape of the active site: only one molecule (according to its shape) will fit into the active site. See diagram for an illustration. </a:t>
            </a:r>
          </a:p>
          <a:p>
            <a:pPr algn="l"/>
            <a:endParaRPr lang="en-GB" sz="1000" dirty="0">
              <a:latin typeface="+mj-lt"/>
            </a:endParaRPr>
          </a:p>
          <a:p>
            <a:pPr algn="l"/>
            <a:r>
              <a:rPr lang="en-GB" sz="1000" dirty="0" smtClean="0">
                <a:latin typeface="+mj-lt"/>
              </a:rPr>
              <a:t>Enzymes have an optimum temperature and </a:t>
            </a:r>
            <a:r>
              <a:rPr lang="en-GB" sz="1000" dirty="0" err="1" smtClean="0">
                <a:latin typeface="+mj-lt"/>
              </a:rPr>
              <a:t>pH.</a:t>
            </a:r>
            <a:r>
              <a:rPr lang="en-GB" sz="1000" dirty="0" smtClean="0">
                <a:latin typeface="+mj-lt"/>
              </a:rPr>
              <a:t> If the temperature is </a:t>
            </a:r>
            <a:r>
              <a:rPr lang="en-GB" sz="1000" b="1" dirty="0" smtClean="0">
                <a:latin typeface="+mj-lt"/>
              </a:rPr>
              <a:t>too high</a:t>
            </a:r>
            <a:r>
              <a:rPr lang="en-GB" sz="1000" dirty="0" smtClean="0">
                <a:latin typeface="+mj-lt"/>
              </a:rPr>
              <a:t> (for most enzymes, above about 45</a:t>
            </a:r>
            <a:r>
              <a:rPr lang="en-GB" sz="1000" baseline="30000" dirty="0" smtClean="0">
                <a:latin typeface="+mj-lt"/>
              </a:rPr>
              <a:t>o</a:t>
            </a:r>
            <a:r>
              <a:rPr lang="en-GB" sz="1000" dirty="0" smtClean="0">
                <a:latin typeface="+mj-lt"/>
              </a:rPr>
              <a:t>C), or the pH is </a:t>
            </a:r>
            <a:r>
              <a:rPr lang="en-GB" sz="1000" b="1" dirty="0" smtClean="0">
                <a:latin typeface="+mj-lt"/>
              </a:rPr>
              <a:t>too acidic </a:t>
            </a:r>
            <a:r>
              <a:rPr lang="en-GB" sz="1000" dirty="0" smtClean="0">
                <a:latin typeface="+mj-lt"/>
              </a:rPr>
              <a:t>OR </a:t>
            </a:r>
            <a:r>
              <a:rPr lang="en-GB" sz="1000" b="1" dirty="0" smtClean="0">
                <a:latin typeface="+mj-lt"/>
              </a:rPr>
              <a:t>too alkaline</a:t>
            </a:r>
            <a:r>
              <a:rPr lang="en-GB" sz="1000" dirty="0" smtClean="0">
                <a:latin typeface="+mj-lt"/>
              </a:rPr>
              <a:t>, the enzyme </a:t>
            </a:r>
            <a:r>
              <a:rPr lang="en-GB" sz="1000" b="1" dirty="0" smtClean="0">
                <a:latin typeface="+mj-lt"/>
              </a:rPr>
              <a:t>denatures</a:t>
            </a:r>
            <a:r>
              <a:rPr lang="en-GB" sz="1000" dirty="0" smtClean="0">
                <a:latin typeface="+mj-lt"/>
              </a:rPr>
              <a:t>. This means the active site changes shape. As a result, the substrate no longer fits into the active site, to the enzyme doesn’t work any more (see diagram). </a:t>
            </a:r>
          </a:p>
          <a:p>
            <a:pPr algn="l"/>
            <a:endParaRPr lang="en-GB" sz="1000" dirty="0">
              <a:latin typeface="+mj-lt"/>
            </a:endParaRPr>
          </a:p>
          <a:p>
            <a:pPr algn="l"/>
            <a:r>
              <a:rPr lang="en-GB" sz="1000" dirty="0" smtClean="0">
                <a:latin typeface="+mj-lt"/>
              </a:rPr>
              <a:t>This leads to results with enzyme controlled reactions as shown in the graphs. The rate of the reaction catalysed by the enzyme is on the y-axis. The peak represents the optimum temperature/</a:t>
            </a:r>
            <a:r>
              <a:rPr lang="en-GB" sz="1000" dirty="0" err="1" smtClean="0">
                <a:latin typeface="+mj-lt"/>
              </a:rPr>
              <a:t>pH.</a:t>
            </a:r>
            <a:r>
              <a:rPr lang="en-GB" sz="1000" dirty="0" smtClean="0">
                <a:latin typeface="+mj-lt"/>
              </a:rPr>
              <a:t> Notice that different enzymes have different optimums – as shown on the pH graph with the two lines. </a:t>
            </a:r>
          </a:p>
          <a:p>
            <a:pPr algn="l"/>
            <a:endParaRPr lang="en-GB" sz="1000" dirty="0">
              <a:latin typeface="+mj-lt"/>
            </a:endParaRPr>
          </a:p>
          <a:p>
            <a:pPr algn="l"/>
            <a:endParaRPr lang="en-GB" sz="1000" dirty="0" smtClean="0">
              <a:latin typeface="+mj-lt"/>
            </a:endParaRPr>
          </a:p>
        </p:txBody>
      </p:sp>
      <p:pic>
        <p:nvPicPr>
          <p:cNvPr id="1026" name="Picture 2" descr="https://classconnection.s3.amazonaws.com/854/flashcards/1972854/gif/triglyceride1351443279697.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3712" y="2379904"/>
            <a:ext cx="1237320" cy="1121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files.bbci.co.uk/bam/live/content/zv4gkqt/large">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6095"/>
          <a:stretch/>
        </p:blipFill>
        <p:spPr bwMode="auto">
          <a:xfrm>
            <a:off x="3296816" y="4077073"/>
            <a:ext cx="1972711" cy="9390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files.bbci.co.uk/bam/live/content/zn9r87h/large">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8916" b="20756"/>
          <a:stretch/>
        </p:blipFill>
        <p:spPr bwMode="auto">
          <a:xfrm>
            <a:off x="5457056" y="2708920"/>
            <a:ext cx="4246796" cy="17938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69224" y="3794912"/>
            <a:ext cx="1512168"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000" dirty="0" smtClean="0"/>
              <a:t>Temperature too high or pH too alkaline/too acidic, so enzyme denatured.</a:t>
            </a:r>
            <a:endParaRPr lang="en-GB" sz="1000" dirty="0"/>
          </a:p>
        </p:txBody>
      </p:sp>
      <p:pic>
        <p:nvPicPr>
          <p:cNvPr id="1032" name="Picture 8" descr="http://academic.brooklyn.cuny.edu/biology/bio4fv/page/ph_opt.gif">
            <a:hlinkClick r:id="rId8"/>
          </p:cNvPr>
          <p:cNvPicPr>
            <a:picLocks noChangeAspect="1" noChangeArrowheads="1"/>
          </p:cNvPicPr>
          <p:nvPr/>
        </p:nvPicPr>
        <p:blipFill>
          <a:blip r:embed="rId9">
            <a:extLst>
              <a:ext uri="{BEBA8EAE-BF5A-486C-A8C5-ECC9F3942E4B}">
                <a14:imgProps xmlns:a14="http://schemas.microsoft.com/office/drawing/2010/main">
                  <a14:imgLayer r:embed="rId10">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5241032" y="4581128"/>
            <a:ext cx="2277370"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revisionworld.com/sites/revisionworld.com/files/imce/enzymes.gif">
            <a:hlinkClick r:id="rId11"/>
          </p:cNvPr>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45287" y="4581128"/>
            <a:ext cx="2233159"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115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a:t>
            </a:r>
            <a:r>
              <a:rPr lang="en-GB" sz="1600" u="sng" dirty="0" smtClean="0">
                <a:latin typeface="Berlin Sans FB Demi" panose="020E0802020502020306" pitchFamily="34" charset="0"/>
              </a:rPr>
              <a:t>11: Waves.</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07097014"/>
              </p:ext>
            </p:extLst>
          </p:nvPr>
        </p:nvGraphicFramePr>
        <p:xfrm>
          <a:off x="5457056" y="116632"/>
          <a:ext cx="4310112" cy="4161904"/>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Wave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wave transfers </a:t>
                      </a:r>
                      <a:r>
                        <a:rPr lang="en-GB" sz="1000" b="1" dirty="0" smtClean="0"/>
                        <a:t>energy</a:t>
                      </a:r>
                      <a:r>
                        <a:rPr lang="en-GB" sz="1000" baseline="0" dirty="0" smtClean="0"/>
                        <a:t> from one place to another, and can also carry information. All waves involve movements or </a:t>
                      </a:r>
                      <a:r>
                        <a:rPr lang="en-GB" sz="1000" b="1" baseline="0" dirty="0" smtClean="0"/>
                        <a:t>oscillations</a:t>
                      </a:r>
                      <a:r>
                        <a:rPr lang="en-GB" sz="1000" b="0" baseline="0" dirty="0" smtClean="0"/>
                        <a:t>, allowing energy to be transferred </a:t>
                      </a:r>
                      <a:r>
                        <a:rPr lang="en-GB" sz="1000" b="1" baseline="0" dirty="0" smtClean="0"/>
                        <a:t>without</a:t>
                      </a:r>
                      <a:r>
                        <a:rPr lang="en-GB" sz="1000" b="0" baseline="0" dirty="0" smtClean="0"/>
                        <a:t> particles having to flow or travel from one place to another.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Oscillations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Vibrations</a:t>
                      </a:r>
                      <a:r>
                        <a:rPr lang="en-GB" sz="1000" baseline="0" dirty="0" smtClean="0"/>
                        <a:t> or movements. These movements are of particles in </a:t>
                      </a:r>
                      <a:r>
                        <a:rPr lang="en-GB" sz="1000" b="1" baseline="0" dirty="0" smtClean="0"/>
                        <a:t>mechanical</a:t>
                      </a:r>
                      <a:r>
                        <a:rPr lang="en-GB" sz="1000" baseline="0" dirty="0" smtClean="0"/>
                        <a:t> waves, or of the electromagnetic field when it comes to </a:t>
                      </a:r>
                      <a:r>
                        <a:rPr lang="en-GB" sz="1000" b="1" baseline="0" dirty="0" smtClean="0"/>
                        <a:t>electromagnetic</a:t>
                      </a:r>
                      <a:r>
                        <a:rPr lang="en-GB" sz="1000" baseline="0" dirty="0" smtClean="0"/>
                        <a:t> waves.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Perpendicular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At right angles to.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Amplitude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amplitude of a wave is the </a:t>
                      </a:r>
                      <a:r>
                        <a:rPr lang="en-GB" sz="1000" u="sng" dirty="0" smtClean="0"/>
                        <a:t>maximum</a:t>
                      </a:r>
                      <a:r>
                        <a:rPr lang="en-GB" sz="1000" dirty="0" smtClean="0"/>
                        <a:t> </a:t>
                      </a:r>
                      <a:r>
                        <a:rPr lang="en-GB" sz="1000" u="sng" dirty="0" smtClean="0"/>
                        <a:t>displacement</a:t>
                      </a:r>
                      <a:r>
                        <a:rPr lang="en-GB" sz="1000" dirty="0" smtClean="0"/>
                        <a:t> of a</a:t>
                      </a:r>
                      <a:r>
                        <a:rPr lang="en-GB" sz="1000" baseline="0" dirty="0" smtClean="0"/>
                        <a:t> point on the wave from the undisturbed position. </a:t>
                      </a:r>
                      <a:r>
                        <a:rPr lang="en-GB" sz="1000" i="1" baseline="0" dirty="0" smtClean="0"/>
                        <a:t>Translated</a:t>
                      </a:r>
                      <a:r>
                        <a:rPr lang="en-GB" sz="1000" baseline="0" dirty="0" smtClean="0"/>
                        <a:t>: the distance from a peak or trough to the ‘midline’ of the wave.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Wavelength</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distance from a point on one</a:t>
                      </a:r>
                      <a:r>
                        <a:rPr lang="en-GB" sz="1000" baseline="0" dirty="0" smtClean="0"/>
                        <a:t> wave to the equivalent point on the next wave along. This is easiest to measure at the distance from the centre of one area of compression to the next (longitudinal waves) or the distance from peak to peak (transverse waves).  Symbol:</a:t>
                      </a:r>
                      <a:r>
                        <a:rPr lang="en-GB" sz="1000" i="1" baseline="0" dirty="0" smtClean="0"/>
                        <a:t> </a:t>
                      </a:r>
                      <a:r>
                        <a:rPr lang="el-GR" sz="1000" i="1" baseline="0" dirty="0" smtClean="0"/>
                        <a:t>λ</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Frequency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frequency</a:t>
                      </a:r>
                      <a:r>
                        <a:rPr lang="en-GB" sz="1000" baseline="0" dirty="0" smtClean="0"/>
                        <a:t> of a wave is the number of complete waves that pass a point per second. Symbol: </a:t>
                      </a:r>
                      <a:r>
                        <a:rPr lang="en-GB" sz="1000" i="1" baseline="0" dirty="0" smtClean="0"/>
                        <a:t>f</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00" dirty="0" smtClean="0"/>
                        <a:t>Period</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period, or time period, of a wave is the time it</a:t>
                      </a:r>
                      <a:r>
                        <a:rPr lang="en-GB" sz="1000" baseline="0" dirty="0" smtClean="0"/>
                        <a:t> takes to complete a full wave. Symbol: </a:t>
                      </a:r>
                      <a:r>
                        <a:rPr lang="en-GB" sz="1000" i="1" baseline="0" dirty="0" smtClean="0"/>
                        <a:t>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1"/>
            <a:ext cx="5193795" cy="252144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Types Of </a:t>
            </a:r>
            <a:r>
              <a:rPr lang="en-GB" sz="1200" dirty="0">
                <a:latin typeface="Berlin Sans FB Demi" panose="020E0802020502020306" pitchFamily="34" charset="0"/>
              </a:rPr>
              <a:t>W</a:t>
            </a:r>
            <a:r>
              <a:rPr lang="en-GB" sz="1200" dirty="0" smtClean="0">
                <a:latin typeface="Berlin Sans FB Demi" panose="020E0802020502020306" pitchFamily="34" charset="0"/>
              </a:rPr>
              <a:t>ave</a:t>
            </a:r>
          </a:p>
          <a:p>
            <a:pPr algn="l"/>
            <a:endParaRPr lang="en-GB" sz="1000" u="sng" dirty="0" smtClean="0">
              <a:latin typeface="+mj-lt"/>
            </a:endParaRPr>
          </a:p>
          <a:p>
            <a:pPr algn="l"/>
            <a:r>
              <a:rPr lang="en-GB" sz="1000" dirty="0" smtClean="0">
                <a:latin typeface="+mj-lt"/>
              </a:rPr>
              <a:t>You can see waves easily in the sea, or if a tap is dripping into a sink of water. However, waves are far more common than just that. Waves can be </a:t>
            </a:r>
            <a:r>
              <a:rPr lang="en-GB" sz="1000" b="1" dirty="0" smtClean="0">
                <a:latin typeface="+mj-lt"/>
              </a:rPr>
              <a:t>mechanical</a:t>
            </a:r>
            <a:r>
              <a:rPr lang="en-GB" sz="1000" dirty="0" smtClean="0">
                <a:latin typeface="+mj-lt"/>
              </a:rPr>
              <a:t>, which means they involve particles moving, or </a:t>
            </a:r>
            <a:r>
              <a:rPr lang="en-GB" sz="1000" b="1" dirty="0" smtClean="0">
                <a:latin typeface="+mj-lt"/>
              </a:rPr>
              <a:t>oscillating</a:t>
            </a:r>
            <a:r>
              <a:rPr lang="en-GB" sz="1000" dirty="0" smtClean="0">
                <a:latin typeface="+mj-lt"/>
              </a:rPr>
              <a:t>, such as waves in the sea or sound waves in the air. Or, they can be </a:t>
            </a:r>
            <a:r>
              <a:rPr lang="en-GB" sz="1000" b="1" dirty="0" smtClean="0">
                <a:latin typeface="+mj-lt"/>
              </a:rPr>
              <a:t>electromagnetic</a:t>
            </a:r>
            <a:r>
              <a:rPr lang="en-GB" sz="1000" dirty="0" smtClean="0">
                <a:latin typeface="+mj-lt"/>
              </a:rPr>
              <a:t>, which don’t involve any particles oscillating – instead, EM waves involve vibrations or oscillations of the electromagnetic field. All waves involve the transfer of energy.</a:t>
            </a:r>
          </a:p>
          <a:p>
            <a:pPr algn="l"/>
            <a:endParaRPr lang="en-GB" sz="1000" dirty="0">
              <a:latin typeface="+mj-lt"/>
            </a:endParaRPr>
          </a:p>
          <a:p>
            <a:pPr algn="l"/>
            <a:r>
              <a:rPr lang="en-GB" sz="1000" dirty="0" smtClean="0">
                <a:latin typeface="+mj-lt"/>
              </a:rPr>
              <a:t>The other way of defining types of wave is whether they are </a:t>
            </a:r>
            <a:r>
              <a:rPr lang="en-GB" sz="1000" b="1" dirty="0" smtClean="0">
                <a:latin typeface="+mj-lt"/>
              </a:rPr>
              <a:t>longitudinal</a:t>
            </a:r>
            <a:r>
              <a:rPr lang="en-GB" sz="1000" dirty="0" smtClean="0">
                <a:latin typeface="+mj-lt"/>
              </a:rPr>
              <a:t> or </a:t>
            </a:r>
            <a:r>
              <a:rPr lang="en-GB" sz="1000" b="1" dirty="0" smtClean="0">
                <a:latin typeface="+mj-lt"/>
              </a:rPr>
              <a:t>transverse</a:t>
            </a:r>
            <a:r>
              <a:rPr lang="en-GB" sz="1000" dirty="0" smtClean="0">
                <a:latin typeface="+mj-lt"/>
              </a:rPr>
              <a:t>. Which one they are depends on the direction of the oscillations compared to the direction of energy transfer by the wave. </a:t>
            </a:r>
          </a:p>
          <a:p>
            <a:pPr marL="171450" indent="-171450" algn="l">
              <a:buFont typeface="Arial" panose="020B0604020202020204" pitchFamily="34" charset="0"/>
              <a:buChar char="•"/>
            </a:pPr>
            <a:r>
              <a:rPr lang="en-GB" sz="1000" dirty="0" smtClean="0">
                <a:latin typeface="+mj-lt"/>
              </a:rPr>
              <a:t>In </a:t>
            </a:r>
            <a:r>
              <a:rPr lang="en-GB" sz="1000" b="1" dirty="0" smtClean="0">
                <a:latin typeface="+mj-lt"/>
              </a:rPr>
              <a:t>transverse waves</a:t>
            </a:r>
            <a:r>
              <a:rPr lang="en-GB" sz="1000" dirty="0" smtClean="0">
                <a:latin typeface="+mj-lt"/>
              </a:rPr>
              <a:t>, the oscillations are </a:t>
            </a:r>
            <a:r>
              <a:rPr lang="en-GB" sz="1000" b="1" dirty="0" smtClean="0">
                <a:latin typeface="+mj-lt"/>
              </a:rPr>
              <a:t>perpendicular</a:t>
            </a:r>
            <a:r>
              <a:rPr lang="en-GB" sz="1000" dirty="0" smtClean="0">
                <a:latin typeface="+mj-lt"/>
              </a:rPr>
              <a:t> to the direction of energy transfer. </a:t>
            </a:r>
          </a:p>
          <a:p>
            <a:pPr marL="171450" indent="-171450" algn="l">
              <a:buFont typeface="Arial" panose="020B0604020202020204" pitchFamily="34" charset="0"/>
              <a:buChar char="•"/>
            </a:pPr>
            <a:r>
              <a:rPr lang="en-GB" sz="1000" dirty="0" smtClean="0">
                <a:latin typeface="+mj-lt"/>
              </a:rPr>
              <a:t>In </a:t>
            </a:r>
            <a:r>
              <a:rPr lang="en-GB" sz="1000" b="1" dirty="0" smtClean="0">
                <a:latin typeface="+mj-lt"/>
              </a:rPr>
              <a:t>longitudinal waves</a:t>
            </a:r>
            <a:r>
              <a:rPr lang="en-GB" sz="1000" dirty="0" smtClean="0">
                <a:latin typeface="+mj-lt"/>
              </a:rPr>
              <a:t>, the oscillations are </a:t>
            </a:r>
            <a:r>
              <a:rPr lang="en-GB" sz="1000" b="1" dirty="0" smtClean="0">
                <a:latin typeface="+mj-lt"/>
              </a:rPr>
              <a:t>parallel</a:t>
            </a:r>
            <a:r>
              <a:rPr lang="en-GB" sz="1000" dirty="0" smtClean="0">
                <a:latin typeface="+mj-lt"/>
              </a:rPr>
              <a:t> to the direction of energy transfer. They show areas of </a:t>
            </a:r>
            <a:r>
              <a:rPr lang="en-GB" sz="1000" u="sng" dirty="0" smtClean="0">
                <a:latin typeface="+mj-lt"/>
              </a:rPr>
              <a:t>compression</a:t>
            </a:r>
            <a:r>
              <a:rPr lang="en-GB" sz="1000" dirty="0" smtClean="0">
                <a:latin typeface="+mj-lt"/>
              </a:rPr>
              <a:t> and </a:t>
            </a:r>
            <a:r>
              <a:rPr lang="en-GB" sz="1000" u="sng" dirty="0" smtClean="0">
                <a:latin typeface="+mj-lt"/>
              </a:rPr>
              <a:t>rarefaction</a:t>
            </a:r>
            <a:r>
              <a:rPr lang="en-GB" sz="1000" dirty="0" smtClean="0">
                <a:latin typeface="+mj-lt"/>
              </a:rPr>
              <a:t> – see diagram. </a:t>
            </a:r>
          </a:p>
          <a:p>
            <a:pPr marL="171450" indent="-171450" algn="l">
              <a:buFont typeface="Arial" panose="020B0604020202020204" pitchFamily="34" charset="0"/>
              <a:buChar char="•"/>
            </a:pPr>
            <a:endParaRPr lang="en-GB" sz="1000" dirty="0">
              <a:latin typeface="+mj-lt"/>
            </a:endParaRPr>
          </a:p>
          <a:p>
            <a:pPr algn="l"/>
            <a:r>
              <a:rPr lang="en-GB" sz="1000" dirty="0" smtClean="0">
                <a:latin typeface="+mj-lt"/>
              </a:rPr>
              <a:t>Examples: ALL electromagnetic waves are transverse. Mechanical waves can be either longitudinal or transverse. For instance: sound waves are mechanical and are longitudinal. Ripples in water are mechanical waves, and are transverse. </a:t>
            </a:r>
            <a:endParaRPr lang="en-GB" sz="1000" dirty="0">
              <a:latin typeface="+mj-lt"/>
            </a:endParaRPr>
          </a:p>
          <a:p>
            <a:pPr algn="l"/>
            <a:endParaRPr lang="en-GB" sz="1000" dirty="0" smtClean="0">
              <a:latin typeface="+mj-lt"/>
            </a:endParaRPr>
          </a:p>
          <a:p>
            <a:pPr algn="l"/>
            <a:endParaRPr lang="en-GB" sz="1000" dirty="0">
              <a:latin typeface="+mj-lt"/>
            </a:endParaRPr>
          </a:p>
        </p:txBody>
      </p:sp>
      <mc:AlternateContent xmlns:mc="http://schemas.openxmlformats.org/markup-compatibility/2006" xmlns:a14="http://schemas.microsoft.com/office/drawing/2010/main">
        <mc:Choice Requires="a14">
          <p:graphicFrame>
            <p:nvGraphicFramePr>
              <p:cNvPr id="27" name="Table 26"/>
              <p:cNvGraphicFramePr>
                <a:graphicFrameLocks noGrp="1"/>
              </p:cNvGraphicFramePr>
              <p:nvPr>
                <p:extLst>
                  <p:ext uri="{D42A27DB-BD31-4B8C-83A1-F6EECF244321}">
                    <p14:modId xmlns:p14="http://schemas.microsoft.com/office/powerpoint/2010/main" val="1610993108"/>
                  </p:ext>
                </p:extLst>
              </p:nvPr>
            </p:nvGraphicFramePr>
            <p:xfrm>
              <a:off x="5457056" y="4375433"/>
              <a:ext cx="4310113" cy="1285815"/>
            </p:xfrm>
            <a:graphic>
              <a:graphicData uri="http://schemas.openxmlformats.org/drawingml/2006/table">
                <a:tbl>
                  <a:tblPr firstRow="1" bandRow="1">
                    <a:tableStyleId>{5940675A-B579-460E-94D1-54222C63F5DA}</a:tableStyleId>
                  </a:tblPr>
                  <a:tblGrid>
                    <a:gridCol w="1008112"/>
                    <a:gridCol w="3302001"/>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9143">
                    <a:tc>
                      <a:txBody>
                        <a:bodyPr/>
                        <a:lstStyle/>
                        <a:p>
                          <a:pPr/>
                          <a14:m>
                            <m:oMathPara xmlns:m="http://schemas.openxmlformats.org/officeDocument/2006/math">
                              <m:oMathParaPr>
                                <m:jc m:val="centerGroup"/>
                              </m:oMathParaPr>
                              <m:oMath xmlns:m="http://schemas.openxmlformats.org/officeDocument/2006/math">
                                <m:r>
                                  <a:rPr lang="en-GB" sz="1000" b="0" i="1" smtClean="0">
                                    <a:latin typeface="Cambria Math"/>
                                    <a:ea typeface="Cambria Math" panose="02040503050406030204" pitchFamily="18" charset="0"/>
                                  </a:rPr>
                                  <m:t>𝑇</m:t>
                                </m:r>
                                <m:r>
                                  <a:rPr lang="en-GB" sz="1000" b="0" i="1" smtClean="0">
                                    <a:latin typeface="Cambria Math" panose="02040503050406030204" pitchFamily="18" charset="0"/>
                                    <a:ea typeface="Cambria Math" panose="02040503050406030204" pitchFamily="18" charset="0"/>
                                  </a:rPr>
                                  <m:t>= </m:t>
                                </m:r>
                                <m:f>
                                  <m:fPr>
                                    <m:ctrlPr>
                                      <a:rPr lang="en-GB" sz="1000" b="0" i="1" smtClean="0">
                                        <a:latin typeface="Cambria Math" panose="02040503050406030204" pitchFamily="18" charset="0"/>
                                        <a:ea typeface="Cambria Math" panose="02040503050406030204" pitchFamily="18" charset="0"/>
                                      </a:rPr>
                                    </m:ctrlPr>
                                  </m:fPr>
                                  <m:num>
                                    <m:r>
                                      <a:rPr lang="en-GB" sz="1000" b="0" i="1" smtClean="0">
                                        <a:latin typeface="Cambria Math"/>
                                        <a:ea typeface="Cambria Math" panose="02040503050406030204" pitchFamily="18" charset="0"/>
                                      </a:rPr>
                                      <m:t>1</m:t>
                                    </m:r>
                                  </m:num>
                                  <m:den>
                                    <m:r>
                                      <a:rPr lang="en-GB" sz="1000" b="0" i="1" smtClean="0">
                                        <a:latin typeface="Cambria Math"/>
                                        <a:ea typeface="Cambria Math" panose="02040503050406030204" pitchFamily="18" charset="0"/>
                                      </a:rPr>
                                      <m:t>𝑓</m:t>
                                    </m:r>
                                  </m:den>
                                </m:f>
                              </m:oMath>
                            </m:oMathPara>
                          </a14:m>
                          <a:endParaRPr lang="en-GB" sz="1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Symbol" panose="05050102010706020507" pitchFamily="18" charset="2"/>
                            <a:buNone/>
                          </a:pPr>
                          <a:r>
                            <a:rPr lang="en-GB" sz="1000" i="1" dirty="0" smtClean="0">
                              <a:sym typeface="Symbol" panose="05050102010706020507" pitchFamily="18" charset="2"/>
                            </a:rPr>
                            <a:t>T = time period (seconds, s)</a:t>
                          </a:r>
                        </a:p>
                        <a:p>
                          <a:pPr marL="0" indent="0">
                            <a:buFont typeface="Symbol" panose="05050102010706020507" pitchFamily="18" charset="2"/>
                            <a:buNone/>
                          </a:pPr>
                          <a:r>
                            <a:rPr lang="en-GB" sz="1000" i="1" dirty="0" smtClean="0">
                              <a:sym typeface="Symbol" panose="05050102010706020507" pitchFamily="18" charset="2"/>
                            </a:rPr>
                            <a:t>f = frequency (hertz,</a:t>
                          </a:r>
                          <a:r>
                            <a:rPr lang="en-GB" sz="1000" i="1" baseline="0" dirty="0" smtClean="0">
                              <a:sym typeface="Symbol" panose="05050102010706020507" pitchFamily="18" charset="2"/>
                            </a:rPr>
                            <a:t> Hz)</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b="0" i="1" smtClean="0">
                                    <a:latin typeface="Cambria Math"/>
                                  </a:rPr>
                                  <m:t>𝑣</m:t>
                                </m:r>
                                <m:r>
                                  <a:rPr lang="en-GB" sz="1000" b="0" i="1" smtClean="0">
                                    <a:latin typeface="Cambria Math"/>
                                  </a:rPr>
                                  <m:t>=</m:t>
                                </m:r>
                                <m:r>
                                  <a:rPr lang="en-GB" sz="1000" b="0" i="1" smtClean="0">
                                    <a:latin typeface="Cambria Math"/>
                                  </a:rPr>
                                  <m:t>𝑓</m:t>
                                </m:r>
                                <m:r>
                                  <a:rPr lang="en-GB" sz="1000" b="0" i="1" smtClean="0">
                                    <a:latin typeface="Cambria Math"/>
                                    <a:ea typeface="Cambria Math"/>
                                  </a:rPr>
                                  <m:t>𝜆</m:t>
                                </m:r>
                              </m:oMath>
                            </m:oMathPara>
                          </a14:m>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Symbol" panose="05050102010706020507" pitchFamily="18" charset="2"/>
                            <a:buNone/>
                          </a:pPr>
                          <a:r>
                            <a:rPr lang="en-GB" sz="1000" i="1" dirty="0" smtClean="0"/>
                            <a:t>v = wave speed (m/s)</a:t>
                          </a:r>
                        </a:p>
                        <a:p>
                          <a:pPr marL="0" indent="0">
                            <a:buFont typeface="Symbol" panose="05050102010706020507" pitchFamily="18" charset="2"/>
                            <a:buNone/>
                          </a:pPr>
                          <a:r>
                            <a:rPr lang="en-GB" sz="1000" i="1" dirty="0" smtClean="0"/>
                            <a:t>f = frequency (Hz)</a:t>
                          </a:r>
                        </a:p>
                        <a:p>
                          <a:pPr marL="0" indent="0">
                            <a:buFont typeface="Symbol" panose="05050102010706020507" pitchFamily="18" charset="2"/>
                            <a:buNone/>
                          </a:pPr>
                          <a:r>
                            <a:rPr lang="en-GB" sz="1000" i="1" dirty="0" smtClean="0"/>
                            <a:t>λ = wavelength (metres, m)</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27" name="Table 26"/>
              <p:cNvGraphicFramePr>
                <a:graphicFrameLocks noGrp="1"/>
              </p:cNvGraphicFramePr>
              <p:nvPr>
                <p:extLst>
                  <p:ext uri="{D42A27DB-BD31-4B8C-83A1-F6EECF244321}">
                    <p14:modId xmlns:p14="http://schemas.microsoft.com/office/powerpoint/2010/main" val="2249438425"/>
                  </p:ext>
                </p:extLst>
              </p:nvPr>
            </p:nvGraphicFramePr>
            <p:xfrm>
              <a:off x="5457056" y="4375433"/>
              <a:ext cx="4310113" cy="1285815"/>
            </p:xfrm>
            <a:graphic>
              <a:graphicData uri="http://schemas.openxmlformats.org/drawingml/2006/table">
                <a:tbl>
                  <a:tblPr firstRow="1" bandRow="1">
                    <a:tableStyleId>{5940675A-B579-460E-94D1-54222C63F5DA}</a:tableStyleId>
                  </a:tblPr>
                  <a:tblGrid>
                    <a:gridCol w="1008112"/>
                    <a:gridCol w="3302001"/>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9143">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64865" r="-329091" b="-129730"/>
                          </a:stretch>
                        </a:blipFill>
                      </a:tcPr>
                    </a:tc>
                    <a:tc>
                      <a:txBody>
                        <a:bodyPr/>
                        <a:lstStyle/>
                        <a:p>
                          <a:pPr marL="0" indent="0">
                            <a:buFont typeface="Symbol" panose="05050102010706020507" pitchFamily="18" charset="2"/>
                            <a:buNone/>
                          </a:pPr>
                          <a:r>
                            <a:rPr lang="en-GB" sz="1000" i="1" dirty="0" smtClean="0">
                              <a:sym typeface="Symbol" panose="05050102010706020507" pitchFamily="18" charset="2"/>
                            </a:rPr>
                            <a:t>T = time period (seconds, s)</a:t>
                          </a:r>
                        </a:p>
                        <a:p>
                          <a:pPr marL="0" indent="0">
                            <a:buFont typeface="Symbol" panose="05050102010706020507" pitchFamily="18" charset="2"/>
                            <a:buNone/>
                          </a:pPr>
                          <a:r>
                            <a:rPr lang="en-GB" sz="1000" i="1" dirty="0" smtClean="0">
                              <a:sym typeface="Symbol" panose="05050102010706020507" pitchFamily="18" charset="2"/>
                            </a:rPr>
                            <a:t>f = frequency (hertz,</a:t>
                          </a:r>
                          <a:r>
                            <a:rPr lang="en-GB" sz="1000" i="1" baseline="0" dirty="0" smtClean="0">
                              <a:sym typeface="Symbol" panose="05050102010706020507" pitchFamily="18" charset="2"/>
                            </a:rPr>
                            <a:t> Hz)</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135556" r="-329091" b="-6667"/>
                          </a:stretch>
                        </a:blipFill>
                      </a:tcPr>
                    </a:tc>
                    <a:tc>
                      <a:txBody>
                        <a:bodyPr/>
                        <a:lstStyle/>
                        <a:p>
                          <a:pPr marL="0" indent="0">
                            <a:buFont typeface="Symbol" panose="05050102010706020507" pitchFamily="18" charset="2"/>
                            <a:buNone/>
                          </a:pPr>
                          <a:r>
                            <a:rPr lang="en-GB" sz="1000" i="1" dirty="0" smtClean="0"/>
                            <a:t>v = wave speed (m/s)</a:t>
                          </a:r>
                        </a:p>
                        <a:p>
                          <a:pPr marL="0" indent="0">
                            <a:buFont typeface="Symbol" panose="05050102010706020507" pitchFamily="18" charset="2"/>
                            <a:buNone/>
                          </a:pPr>
                          <a:r>
                            <a:rPr lang="en-GB" sz="1000" i="1" dirty="0" smtClean="0"/>
                            <a:t>f = frequency (Hz)</a:t>
                          </a:r>
                        </a:p>
                        <a:p>
                          <a:pPr marL="0" indent="0">
                            <a:buFont typeface="Symbol" panose="05050102010706020507" pitchFamily="18" charset="2"/>
                            <a:buNone/>
                          </a:pPr>
                          <a:r>
                            <a:rPr lang="en-GB" sz="1000" i="1" dirty="0" smtClean="0"/>
                            <a:t>λ = wavelength (metres, m)</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
        <p:nvSpPr>
          <p:cNvPr id="12" name="Title 1"/>
          <p:cNvSpPr txBox="1">
            <a:spLocks/>
          </p:cNvSpPr>
          <p:nvPr/>
        </p:nvSpPr>
        <p:spPr>
          <a:xfrm>
            <a:off x="137683" y="4509120"/>
            <a:ext cx="5184576" cy="216024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Particles Don’t Travel, But </a:t>
            </a:r>
            <a:r>
              <a:rPr lang="en-GB" sz="1200" dirty="0">
                <a:latin typeface="Berlin Sans FB Demi" panose="020E0802020502020306" pitchFamily="34" charset="0"/>
              </a:rPr>
              <a:t>T</a:t>
            </a:r>
            <a:r>
              <a:rPr lang="en-GB" sz="1200" dirty="0" smtClean="0">
                <a:latin typeface="Berlin Sans FB Demi" panose="020E0802020502020306" pitchFamily="34" charset="0"/>
              </a:rPr>
              <a:t>he </a:t>
            </a:r>
            <a:r>
              <a:rPr lang="en-GB" sz="1200" dirty="0">
                <a:latin typeface="Berlin Sans FB Demi" panose="020E0802020502020306" pitchFamily="34" charset="0"/>
              </a:rPr>
              <a:t>W</a:t>
            </a:r>
            <a:r>
              <a:rPr lang="en-GB" sz="1200" dirty="0" smtClean="0">
                <a:latin typeface="Berlin Sans FB Demi" panose="020E0802020502020306" pitchFamily="34" charset="0"/>
              </a:rPr>
              <a:t>ave </a:t>
            </a:r>
            <a:r>
              <a:rPr lang="en-GB" sz="1200" dirty="0">
                <a:latin typeface="Berlin Sans FB Demi" panose="020E0802020502020306" pitchFamily="34" charset="0"/>
              </a:rPr>
              <a:t>D</a:t>
            </a:r>
            <a:r>
              <a:rPr lang="en-GB" sz="1200" dirty="0" smtClean="0">
                <a:latin typeface="Berlin Sans FB Demi" panose="020E0802020502020306" pitchFamily="34" charset="0"/>
              </a:rPr>
              <a:t>oes. Particles Just </a:t>
            </a:r>
            <a:r>
              <a:rPr lang="en-GB" sz="1200" dirty="0">
                <a:latin typeface="Berlin Sans FB Demi" panose="020E0802020502020306" pitchFamily="34" charset="0"/>
              </a:rPr>
              <a:t>O</a:t>
            </a:r>
            <a:r>
              <a:rPr lang="en-GB" sz="1200" dirty="0" smtClean="0">
                <a:latin typeface="Berlin Sans FB Demi" panose="020E0802020502020306" pitchFamily="34" charset="0"/>
              </a:rPr>
              <a:t>scillate. </a:t>
            </a:r>
          </a:p>
          <a:p>
            <a:pPr algn="l"/>
            <a:endParaRPr lang="en-GB" sz="1000" u="sng" dirty="0" smtClean="0">
              <a:latin typeface="+mj-lt"/>
            </a:endParaRPr>
          </a:p>
          <a:p>
            <a:pPr algn="l"/>
            <a:r>
              <a:rPr lang="en-GB" sz="1000" dirty="0" smtClean="0">
                <a:latin typeface="+mj-lt"/>
              </a:rPr>
              <a:t>An easy way to see that the particles aren’t travelling but the wave is (so energy is being transferred): put a rubber duck in a tank of water where waves are moving across. The duck goes up and down, just like the water particles (oscillations perpendicular to direction of energy transfer, remember), while the waves move across. </a:t>
            </a:r>
          </a:p>
          <a:p>
            <a:pPr algn="l"/>
            <a:endParaRPr lang="en-GB" sz="1000" dirty="0">
              <a:latin typeface="+mj-lt"/>
            </a:endParaRPr>
          </a:p>
          <a:p>
            <a:pPr algn="l"/>
            <a:r>
              <a:rPr lang="en-GB" sz="1000" dirty="0" smtClean="0">
                <a:latin typeface="+mj-lt"/>
              </a:rPr>
              <a:t>With longitudinal waves, you can tell the particles aren’t</a:t>
            </a:r>
          </a:p>
          <a:p>
            <a:pPr algn="l"/>
            <a:r>
              <a:rPr lang="en-GB" sz="1000" dirty="0" smtClean="0">
                <a:latin typeface="+mj-lt"/>
              </a:rPr>
              <a:t>flowing either – just oscillate. When you speak, you don’t </a:t>
            </a:r>
          </a:p>
          <a:p>
            <a:pPr algn="l"/>
            <a:r>
              <a:rPr lang="en-GB" sz="1000" dirty="0" smtClean="0">
                <a:latin typeface="+mj-lt"/>
              </a:rPr>
              <a:t>breathe into someone else’s ear! Also, when a tuning fork is </a:t>
            </a:r>
          </a:p>
          <a:p>
            <a:pPr algn="l"/>
            <a:r>
              <a:rPr lang="en-GB" sz="1000" dirty="0" smtClean="0">
                <a:latin typeface="+mj-lt"/>
              </a:rPr>
              <a:t>vibrating to produce a sound wave, it doesn’t create a vacuum</a:t>
            </a:r>
          </a:p>
          <a:p>
            <a:pPr algn="l"/>
            <a:r>
              <a:rPr lang="en-GB" sz="1000" dirty="0" smtClean="0">
                <a:latin typeface="+mj-lt"/>
              </a:rPr>
              <a:t>around it due to air particles travelling away.  </a:t>
            </a:r>
            <a:endParaRPr lang="en-GB" sz="1000" dirty="0">
              <a:latin typeface="+mj-lt"/>
            </a:endParaRPr>
          </a:p>
        </p:txBody>
      </p:sp>
      <p:grpSp>
        <p:nvGrpSpPr>
          <p:cNvPr id="9" name="Group 8"/>
          <p:cNvGrpSpPr/>
          <p:nvPr/>
        </p:nvGrpSpPr>
        <p:grpSpPr>
          <a:xfrm>
            <a:off x="138748" y="3435052"/>
            <a:ext cx="2417152" cy="858042"/>
            <a:chOff x="138896" y="3436357"/>
            <a:chExt cx="2752867" cy="1043259"/>
          </a:xfrm>
        </p:grpSpPr>
        <p:pic>
          <p:nvPicPr>
            <p:cNvPr id="1026" name="Picture 2" descr="http://www.shawonnotes.com/IGCSE_Physics/physics_images/transverse-wav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583" y="3563316"/>
              <a:ext cx="2644180" cy="8114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5656" y="3436357"/>
              <a:ext cx="1701107" cy="253916"/>
            </a:xfrm>
            <a:prstGeom prst="rect">
              <a:avLst/>
            </a:prstGeom>
            <a:solidFill>
              <a:schemeClr val="bg1"/>
            </a:solidFill>
          </p:spPr>
          <p:txBody>
            <a:bodyPr wrap="none" rtlCol="0">
              <a:spAutoFit/>
            </a:bodyPr>
            <a:lstStyle/>
            <a:p>
              <a:r>
                <a:rPr lang="en-GB" sz="1050" dirty="0" smtClean="0"/>
                <a:t>Direction of energy transfer</a:t>
              </a:r>
              <a:endParaRPr lang="en-GB" sz="1050" dirty="0"/>
            </a:p>
          </p:txBody>
        </p:sp>
        <p:sp>
          <p:nvSpPr>
            <p:cNvPr id="14" name="TextBox 13"/>
            <p:cNvSpPr txBox="1"/>
            <p:nvPr/>
          </p:nvSpPr>
          <p:spPr>
            <a:xfrm rot="16200000">
              <a:off x="-154294" y="3932510"/>
              <a:ext cx="840296" cy="253916"/>
            </a:xfrm>
            <a:prstGeom prst="rect">
              <a:avLst/>
            </a:prstGeom>
            <a:solidFill>
              <a:schemeClr val="bg1"/>
            </a:solidFill>
          </p:spPr>
          <p:txBody>
            <a:bodyPr wrap="none" rtlCol="0">
              <a:spAutoFit/>
            </a:bodyPr>
            <a:lstStyle/>
            <a:p>
              <a:r>
                <a:rPr lang="en-GB" sz="1050" dirty="0" smtClean="0"/>
                <a:t>Oscillations </a:t>
              </a:r>
              <a:endParaRPr lang="en-GB" sz="1050" dirty="0"/>
            </a:p>
          </p:txBody>
        </p:sp>
      </p:grpSp>
      <p:grpSp>
        <p:nvGrpSpPr>
          <p:cNvPr id="16" name="Group 15"/>
          <p:cNvGrpSpPr/>
          <p:nvPr/>
        </p:nvGrpSpPr>
        <p:grpSpPr>
          <a:xfrm>
            <a:off x="2648744" y="3383167"/>
            <a:ext cx="2592288" cy="1053946"/>
            <a:chOff x="3008784" y="3367858"/>
            <a:chExt cx="3168352" cy="1357286"/>
          </a:xfrm>
        </p:grpSpPr>
        <p:sp>
          <p:nvSpPr>
            <p:cNvPr id="17" name="TextBox 16"/>
            <p:cNvSpPr txBox="1"/>
            <p:nvPr/>
          </p:nvSpPr>
          <p:spPr>
            <a:xfrm>
              <a:off x="4112705" y="3367858"/>
              <a:ext cx="803722" cy="244491"/>
            </a:xfrm>
            <a:prstGeom prst="rect">
              <a:avLst/>
            </a:prstGeom>
            <a:solidFill>
              <a:schemeClr val="bg1"/>
            </a:solidFill>
          </p:spPr>
          <p:txBody>
            <a:bodyPr wrap="none" rtlCol="0">
              <a:spAutoFit/>
            </a:bodyPr>
            <a:lstStyle/>
            <a:p>
              <a:r>
                <a:rPr lang="en-GB" sz="900" dirty="0" smtClean="0"/>
                <a:t>Oscillations </a:t>
              </a:r>
              <a:endParaRPr lang="en-GB" sz="900" dirty="0"/>
            </a:p>
          </p:txBody>
        </p:sp>
        <p:pic>
          <p:nvPicPr>
            <p:cNvPr id="8" name="Picture 4" descr="http://www.schoolphysics.co.uk/age16-19/Wave%20properties/Wave%20properties/text/Wave_motion/images/2.pn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6751"/>
            <a:stretch/>
          </p:blipFill>
          <p:spPr bwMode="auto">
            <a:xfrm>
              <a:off x="3008784" y="3620212"/>
              <a:ext cx="3168352" cy="1104932"/>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5015789" y="3527297"/>
              <a:ext cx="36925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ight Arrow 20"/>
            <p:cNvSpPr/>
            <p:nvPr/>
          </p:nvSpPr>
          <p:spPr>
            <a:xfrm flipH="1" flipV="1">
              <a:off x="3800872" y="3533099"/>
              <a:ext cx="36925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pic>
        <p:nvPicPr>
          <p:cNvPr id="18" name="Picture 6" descr="http://resources.yesican-science.ca/ScroungeableScience/ss/g04/sle/waterwave.gi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3850" y="5412122"/>
            <a:ext cx="1849190" cy="12572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lipartix.com/wp-content/uploads/2016/04/Clip-art-rubber-ducky-dromgaf-top.jpg">
            <a:hlinkClick r:id="rId9"/>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2188" b="77813" l="12188" r="84063">
                        <a14:backgroundMark x1="64063" y1="36563" x2="64063" y2="36563"/>
                        <a14:backgroundMark x1="59688" y1="28750" x2="75000" y2="27500"/>
                      </a14:backgroundRemoval>
                    </a14:imgEffect>
                  </a14:imgLayer>
                </a14:imgProps>
              </a:ext>
              <a:ext uri="{28A0092B-C50C-407E-A947-70E740481C1C}">
                <a14:useLocalDpi xmlns:a14="http://schemas.microsoft.com/office/drawing/2010/main" val="0"/>
              </a:ext>
            </a:extLst>
          </a:blip>
          <a:srcRect l="11006" t="8947" r="10288" b="14266"/>
          <a:stretch/>
        </p:blipFill>
        <p:spPr bwMode="auto">
          <a:xfrm>
            <a:off x="4520952" y="5661248"/>
            <a:ext cx="369040" cy="36004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34337" y="4221088"/>
            <a:ext cx="1290271" cy="261610"/>
          </a:xfrm>
          <a:prstGeom prst="rect">
            <a:avLst/>
          </a:prstGeom>
          <a:noFill/>
        </p:spPr>
        <p:txBody>
          <a:bodyPr wrap="square" rtlCol="0">
            <a:spAutoFit/>
          </a:bodyPr>
          <a:lstStyle/>
          <a:p>
            <a:r>
              <a:rPr lang="en-GB" sz="1100" b="1" dirty="0" smtClean="0"/>
              <a:t>Transverse wave</a:t>
            </a:r>
            <a:endParaRPr lang="en-GB" sz="1100" b="1" dirty="0"/>
          </a:p>
        </p:txBody>
      </p:sp>
      <p:cxnSp>
        <p:nvCxnSpPr>
          <p:cNvPr id="22" name="Straight Arrow Connector 21"/>
          <p:cNvCxnSpPr/>
          <p:nvPr/>
        </p:nvCxnSpPr>
        <p:spPr>
          <a:xfrm>
            <a:off x="632520" y="3717032"/>
            <a:ext cx="762520" cy="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24" name="Rectangle 23"/>
          <p:cNvSpPr/>
          <p:nvPr/>
        </p:nvSpPr>
        <p:spPr>
          <a:xfrm>
            <a:off x="918534" y="3645024"/>
            <a:ext cx="146034" cy="261610"/>
          </a:xfrm>
          <a:prstGeom prst="rect">
            <a:avLst/>
          </a:prstGeom>
        </p:spPr>
        <p:txBody>
          <a:bodyPr wrap="square">
            <a:spAutoFit/>
          </a:bodyPr>
          <a:lstStyle/>
          <a:p>
            <a:r>
              <a:rPr lang="el-GR" sz="1100" dirty="0"/>
              <a:t>λ</a:t>
            </a:r>
            <a:endParaRPr lang="en-GB" sz="1100" dirty="0"/>
          </a:p>
        </p:txBody>
      </p:sp>
      <p:cxnSp>
        <p:nvCxnSpPr>
          <p:cNvPr id="30" name="Straight Arrow Connector 29"/>
          <p:cNvCxnSpPr/>
          <p:nvPr/>
        </p:nvCxnSpPr>
        <p:spPr>
          <a:xfrm>
            <a:off x="2072680" y="3717032"/>
            <a:ext cx="0" cy="288032"/>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33" name="Rectangle 32"/>
          <p:cNvSpPr/>
          <p:nvPr/>
        </p:nvSpPr>
        <p:spPr>
          <a:xfrm>
            <a:off x="2000672" y="3733001"/>
            <a:ext cx="576064" cy="200055"/>
          </a:xfrm>
          <a:prstGeom prst="rect">
            <a:avLst/>
          </a:prstGeom>
        </p:spPr>
        <p:txBody>
          <a:bodyPr wrap="square">
            <a:spAutoFit/>
          </a:bodyPr>
          <a:lstStyle/>
          <a:p>
            <a:r>
              <a:rPr lang="en-GB" sz="700" dirty="0" smtClean="0"/>
              <a:t>amplitude</a:t>
            </a:r>
            <a:endParaRPr lang="en-GB" sz="700" dirty="0"/>
          </a:p>
        </p:txBody>
      </p:sp>
      <p:sp>
        <p:nvSpPr>
          <p:cNvPr id="34" name="TextBox 33"/>
          <p:cNvSpPr txBox="1"/>
          <p:nvPr/>
        </p:nvSpPr>
        <p:spPr>
          <a:xfrm>
            <a:off x="4592960" y="3358153"/>
            <a:ext cx="1087164" cy="430887"/>
          </a:xfrm>
          <a:prstGeom prst="rect">
            <a:avLst/>
          </a:prstGeom>
          <a:noFill/>
        </p:spPr>
        <p:txBody>
          <a:bodyPr wrap="square" rtlCol="0">
            <a:spAutoFit/>
          </a:bodyPr>
          <a:lstStyle/>
          <a:p>
            <a:r>
              <a:rPr lang="en-GB" sz="1100" b="1" dirty="0" smtClean="0"/>
              <a:t>Longitudinal wave</a:t>
            </a:r>
            <a:endParaRPr lang="en-GB" sz="1100" b="1" dirty="0"/>
          </a:p>
        </p:txBody>
      </p:sp>
      <p:sp>
        <p:nvSpPr>
          <p:cNvPr id="35" name="Title 1"/>
          <p:cNvSpPr txBox="1">
            <a:spLocks/>
          </p:cNvSpPr>
          <p:nvPr/>
        </p:nvSpPr>
        <p:spPr>
          <a:xfrm>
            <a:off x="5457056" y="5661248"/>
            <a:ext cx="4320480" cy="100811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a:t>
            </a:r>
            <a:r>
              <a:rPr lang="en-GB" sz="1200" dirty="0">
                <a:latin typeface="Berlin Sans FB Demi" panose="020E0802020502020306" pitchFamily="34" charset="0"/>
              </a:rPr>
              <a:t>W</a:t>
            </a:r>
            <a:r>
              <a:rPr lang="en-GB" sz="1200" dirty="0" smtClean="0">
                <a:latin typeface="Berlin Sans FB Demi" panose="020E0802020502020306" pitchFamily="34" charset="0"/>
              </a:rPr>
              <a:t>ave </a:t>
            </a:r>
            <a:r>
              <a:rPr lang="en-GB" sz="1200" dirty="0">
                <a:latin typeface="Berlin Sans FB Demi" panose="020E0802020502020306" pitchFamily="34" charset="0"/>
              </a:rPr>
              <a:t>E</a:t>
            </a:r>
            <a:r>
              <a:rPr lang="en-GB" sz="1200" dirty="0" smtClean="0">
                <a:latin typeface="Berlin Sans FB Demi" panose="020E0802020502020306" pitchFamily="34" charset="0"/>
              </a:rPr>
              <a:t>quation</a:t>
            </a:r>
          </a:p>
          <a:p>
            <a:pPr algn="l"/>
            <a:endParaRPr lang="en-GB" sz="1000" u="sng" dirty="0" smtClean="0">
              <a:latin typeface="+mj-lt"/>
            </a:endParaRPr>
          </a:p>
          <a:p>
            <a:pPr algn="l"/>
            <a:r>
              <a:rPr lang="en-GB" sz="1000" dirty="0" smtClean="0">
                <a:latin typeface="+mj-lt"/>
              </a:rPr>
              <a:t>The equation is directly above. You could measure the speed of sound in air, with a long distance between you and a friend. They make a loud noise (you start your clock when you see them do it) and you time how long it takes to get to you. Just use distance/time to calculate the speed. </a:t>
            </a:r>
          </a:p>
          <a:p>
            <a:pPr algn="l"/>
            <a:endParaRPr lang="en-GB" sz="1000" dirty="0">
              <a:latin typeface="+mj-lt"/>
            </a:endParaRPr>
          </a:p>
        </p:txBody>
      </p:sp>
    </p:spTree>
    <p:extLst>
      <p:ext uri="{BB962C8B-B14F-4D97-AF65-F5344CB8AC3E}">
        <p14:creationId xmlns:p14="http://schemas.microsoft.com/office/powerpoint/2010/main" val="2935253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a:t>
            </a:r>
            <a:r>
              <a:rPr lang="en-GB" sz="1600" u="sng" dirty="0" smtClean="0">
                <a:latin typeface="Berlin Sans FB Demi" panose="020E0802020502020306" pitchFamily="34" charset="0"/>
              </a:rPr>
              <a:t>11: Waves.</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58100876"/>
              </p:ext>
            </p:extLst>
          </p:nvPr>
        </p:nvGraphicFramePr>
        <p:xfrm>
          <a:off x="5457056" y="116632"/>
          <a:ext cx="4310112" cy="3122672"/>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Reflection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smtClean="0"/>
                        <a:t>Rebounding</a:t>
                      </a:r>
                      <a:r>
                        <a:rPr lang="en-GB" sz="1000" b="0" baseline="0" dirty="0" smtClean="0"/>
                        <a:t> of a wave from a surface.  The angle between the </a:t>
                      </a:r>
                      <a:r>
                        <a:rPr lang="en-GB" sz="1000" b="1" baseline="0" dirty="0" smtClean="0"/>
                        <a:t>incident</a:t>
                      </a:r>
                      <a:r>
                        <a:rPr lang="en-GB" sz="1000" b="0" baseline="0" dirty="0" smtClean="0"/>
                        <a:t> (in-going) wave and the </a:t>
                      </a:r>
                      <a:r>
                        <a:rPr lang="en-GB" sz="1000" b="1" baseline="0" dirty="0" smtClean="0"/>
                        <a:t>normal</a:t>
                      </a:r>
                      <a:r>
                        <a:rPr lang="en-GB" sz="1000" b="0" baseline="0" dirty="0" smtClean="0"/>
                        <a:t> is the same as the angle between the reflected wave and the normal. </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Refraction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Changing direction of a wave due to</a:t>
                      </a:r>
                      <a:r>
                        <a:rPr lang="en-GB" sz="1000" baseline="0" dirty="0" smtClean="0"/>
                        <a:t> a change in the </a:t>
                      </a:r>
                      <a:r>
                        <a:rPr lang="en-GB" sz="1000" b="1" baseline="0" dirty="0" smtClean="0"/>
                        <a:t>medium</a:t>
                      </a:r>
                      <a:r>
                        <a:rPr lang="en-GB" sz="1000" baseline="0" dirty="0" smtClean="0"/>
                        <a:t> it is travelling through.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Absorption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‘Taking</a:t>
                      </a:r>
                      <a:r>
                        <a:rPr lang="en-GB" sz="1000" baseline="0" dirty="0" smtClean="0"/>
                        <a:t> in’ energy from a wave and transferring it to another form, usually heat. For instance, you warming up if you lie in the sunshine (revising science, of course).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Transmission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wave travelling through a material. Right</a:t>
                      </a:r>
                      <a:r>
                        <a:rPr lang="en-GB" sz="1000" baseline="0" dirty="0" smtClean="0"/>
                        <a:t> now, visible light waves are being transmitted through the air to your eyes.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Media</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dirty="0" smtClean="0"/>
                        <a:t>Singular</a:t>
                      </a:r>
                      <a:r>
                        <a:rPr lang="en-GB" sz="1000" i="1" baseline="0" dirty="0" smtClean="0"/>
                        <a:t> ‘medium’</a:t>
                      </a:r>
                      <a:r>
                        <a:rPr lang="en-GB" sz="1000" i="0" baseline="0" dirty="0" smtClean="0"/>
                        <a:t>. The medium is the material through which a wave travels. </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Normal</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‘construction line’ (made</a:t>
                      </a:r>
                      <a:r>
                        <a:rPr lang="en-GB" sz="1000" baseline="0" dirty="0" smtClean="0"/>
                        <a:t> up line to help with diagram drawing) at right angles to a surface at the point where the wave hits the surface.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1"/>
            <a:ext cx="5193795" cy="396044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Electromagnetic Waves (EM Waves)</a:t>
            </a:r>
          </a:p>
          <a:p>
            <a:pPr algn="l"/>
            <a:endParaRPr lang="en-GB" sz="1000" u="sng" dirty="0" smtClean="0">
              <a:latin typeface="+mj-lt"/>
            </a:endParaRPr>
          </a:p>
          <a:p>
            <a:pPr algn="l"/>
            <a:r>
              <a:rPr lang="en-GB" sz="1000" dirty="0" smtClean="0">
                <a:latin typeface="+mj-lt"/>
              </a:rPr>
              <a:t>EM waves are always </a:t>
            </a:r>
            <a:r>
              <a:rPr lang="en-GB" sz="1000" b="1" dirty="0" smtClean="0">
                <a:latin typeface="+mj-lt"/>
              </a:rPr>
              <a:t>transverse</a:t>
            </a:r>
            <a:r>
              <a:rPr lang="en-GB" sz="1000" dirty="0" smtClean="0">
                <a:latin typeface="+mj-lt"/>
              </a:rPr>
              <a:t> </a:t>
            </a:r>
            <a:r>
              <a:rPr lang="en-GB" sz="1000" b="1" dirty="0" smtClean="0">
                <a:latin typeface="+mj-lt"/>
              </a:rPr>
              <a:t>waves</a:t>
            </a:r>
            <a:r>
              <a:rPr lang="en-GB" sz="1000" dirty="0" smtClean="0">
                <a:latin typeface="+mj-lt"/>
              </a:rPr>
              <a:t>. They transfer energy from the source of the waves to an </a:t>
            </a:r>
            <a:r>
              <a:rPr lang="en-GB" sz="1000" b="1" dirty="0" smtClean="0">
                <a:latin typeface="+mj-lt"/>
              </a:rPr>
              <a:t>absorber</a:t>
            </a:r>
            <a:r>
              <a:rPr lang="en-GB" sz="1000" dirty="0" smtClean="0">
                <a:latin typeface="+mj-lt"/>
              </a:rPr>
              <a:t> – object that absorbs the wave. EM waves occur all over the universe naturally, and we can produce them ourselves for all sorts of uses. </a:t>
            </a:r>
          </a:p>
          <a:p>
            <a:pPr algn="l"/>
            <a:endParaRPr lang="en-GB" sz="1000" dirty="0">
              <a:latin typeface="+mj-lt"/>
            </a:endParaRPr>
          </a:p>
          <a:p>
            <a:pPr algn="l"/>
            <a:r>
              <a:rPr lang="en-GB" sz="1000" dirty="0" smtClean="0">
                <a:latin typeface="+mj-lt"/>
              </a:rPr>
              <a:t>EM waves all travel at the </a:t>
            </a:r>
            <a:r>
              <a:rPr lang="en-GB" sz="1000" b="1" dirty="0" smtClean="0">
                <a:latin typeface="+mj-lt"/>
              </a:rPr>
              <a:t>same velocity </a:t>
            </a:r>
            <a:r>
              <a:rPr lang="en-GB" sz="1000" dirty="0" smtClean="0">
                <a:latin typeface="+mj-lt"/>
              </a:rPr>
              <a:t>through empty space (a vacuum) – at what we call the </a:t>
            </a:r>
            <a:r>
              <a:rPr lang="en-GB" sz="1000" u="sng" dirty="0" smtClean="0">
                <a:latin typeface="+mj-lt"/>
              </a:rPr>
              <a:t>speed of light</a:t>
            </a:r>
            <a:r>
              <a:rPr lang="en-GB" sz="1000" dirty="0" smtClean="0">
                <a:latin typeface="+mj-lt"/>
              </a:rPr>
              <a:t>. However, the wavelength of EM waves varies from a few kilometres to wavelengths even smaller than an atom. The EM waves form a </a:t>
            </a:r>
            <a:r>
              <a:rPr lang="en-GB" sz="1000" b="1" dirty="0" smtClean="0">
                <a:latin typeface="+mj-lt"/>
              </a:rPr>
              <a:t>continuous spectrum</a:t>
            </a:r>
            <a:r>
              <a:rPr lang="en-GB" sz="1000" dirty="0" smtClean="0">
                <a:latin typeface="+mj-lt"/>
              </a:rPr>
              <a:t>, but for convenience we’ve grouped the infinite types of waves into seven groups of wavelengths, based on their properties. Learn the order of EM waves in the EM spectrum. Notice that a </a:t>
            </a:r>
            <a:r>
              <a:rPr lang="en-GB" sz="1000" i="1" dirty="0" smtClean="0">
                <a:latin typeface="+mj-lt"/>
              </a:rPr>
              <a:t>longer</a:t>
            </a:r>
            <a:r>
              <a:rPr lang="en-GB" sz="1000" dirty="0" smtClean="0">
                <a:latin typeface="+mj-lt"/>
              </a:rPr>
              <a:t> wavelength equates to a </a:t>
            </a:r>
            <a:r>
              <a:rPr lang="en-GB" sz="1000" i="1" dirty="0" smtClean="0">
                <a:latin typeface="+mj-lt"/>
              </a:rPr>
              <a:t>lower</a:t>
            </a:r>
            <a:r>
              <a:rPr lang="en-GB" sz="1000" dirty="0" smtClean="0">
                <a:latin typeface="+mj-lt"/>
              </a:rPr>
              <a:t> frequency and vice versa – this is clear from the wave equation. </a:t>
            </a: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r>
              <a:rPr lang="en-GB" sz="1000" dirty="0" smtClean="0">
                <a:latin typeface="+mj-lt"/>
              </a:rPr>
              <a:t>Visible light is the only kind of EM wave we can detect with our eyes (hence the name). Thus, we can only detect a limited range of EM waves without special  equipment. However, it is easy to understand examples of how EM waves transfer energy. If you are standing in front of a fire, you feel the warmth thanks to infrared. Getting sunburn is due to the transfer of energy by ultraviolet waves from the Sun. Using Wi-Fi means a transfer of energy by microwaves.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480" y="2780928"/>
            <a:ext cx="4968552" cy="1081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itle 1"/>
          <p:cNvSpPr txBox="1">
            <a:spLocks/>
          </p:cNvSpPr>
          <p:nvPr/>
        </p:nvSpPr>
        <p:spPr>
          <a:xfrm>
            <a:off x="128463" y="4869160"/>
            <a:ext cx="5193795" cy="183560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Properties Of EM Waves</a:t>
            </a:r>
          </a:p>
          <a:p>
            <a:pPr algn="l"/>
            <a:endParaRPr lang="en-GB" sz="1000" u="sng" dirty="0" smtClean="0">
              <a:latin typeface="+mj-lt"/>
            </a:endParaRPr>
          </a:p>
          <a:p>
            <a:pPr algn="l"/>
            <a:r>
              <a:rPr lang="en-GB" sz="1000" dirty="0" smtClean="0">
                <a:latin typeface="+mj-lt"/>
              </a:rPr>
              <a:t>All EM waves can be </a:t>
            </a:r>
            <a:r>
              <a:rPr lang="en-GB" sz="1000" b="1" dirty="0" smtClean="0">
                <a:latin typeface="+mj-lt"/>
              </a:rPr>
              <a:t>reflected</a:t>
            </a:r>
            <a:r>
              <a:rPr lang="en-GB" sz="1000" dirty="0" smtClean="0">
                <a:latin typeface="+mj-lt"/>
              </a:rPr>
              <a:t>, </a:t>
            </a:r>
            <a:r>
              <a:rPr lang="en-GB" sz="1000" b="1" dirty="0" smtClean="0">
                <a:latin typeface="+mj-lt"/>
              </a:rPr>
              <a:t>refracted</a:t>
            </a:r>
            <a:r>
              <a:rPr lang="en-GB" sz="1000" dirty="0" smtClean="0">
                <a:latin typeface="+mj-lt"/>
              </a:rPr>
              <a:t>, </a:t>
            </a:r>
            <a:r>
              <a:rPr lang="en-GB" sz="1000" b="1" dirty="0" smtClean="0">
                <a:latin typeface="+mj-lt"/>
              </a:rPr>
              <a:t>absorbed</a:t>
            </a:r>
            <a:r>
              <a:rPr lang="en-GB" sz="1000" dirty="0" smtClean="0">
                <a:latin typeface="+mj-lt"/>
              </a:rPr>
              <a:t> or </a:t>
            </a:r>
            <a:r>
              <a:rPr lang="en-GB" sz="1000" b="1" dirty="0" smtClean="0">
                <a:latin typeface="+mj-lt"/>
              </a:rPr>
              <a:t>transmitted</a:t>
            </a:r>
            <a:r>
              <a:rPr lang="en-GB" sz="1000" dirty="0" smtClean="0">
                <a:latin typeface="+mj-lt"/>
              </a:rPr>
              <a:t> </a:t>
            </a:r>
            <a:r>
              <a:rPr lang="en-GB" sz="1000" i="1" dirty="0" smtClean="0">
                <a:latin typeface="+mj-lt"/>
              </a:rPr>
              <a:t>depending</a:t>
            </a:r>
            <a:r>
              <a:rPr lang="en-GB" sz="1000" dirty="0" smtClean="0">
                <a:latin typeface="+mj-lt"/>
              </a:rPr>
              <a:t> on the wavelength of the EM wave and the </a:t>
            </a:r>
            <a:r>
              <a:rPr lang="en-GB" sz="1000" b="1" dirty="0" smtClean="0">
                <a:latin typeface="+mj-lt"/>
              </a:rPr>
              <a:t>medium</a:t>
            </a:r>
            <a:r>
              <a:rPr lang="en-GB" sz="1000" dirty="0" smtClean="0">
                <a:latin typeface="+mj-lt"/>
              </a:rPr>
              <a:t> they are travelling through, or surface they are reaching. </a:t>
            </a:r>
          </a:p>
          <a:p>
            <a:pPr algn="l"/>
            <a:endParaRPr lang="en-GB" sz="1000" dirty="0">
              <a:latin typeface="+mj-lt"/>
            </a:endParaRPr>
          </a:p>
          <a:p>
            <a:pPr algn="l"/>
            <a:r>
              <a:rPr lang="en-GB" sz="1000" dirty="0" smtClean="0">
                <a:latin typeface="+mj-lt"/>
              </a:rPr>
              <a:t>Refraction occurs when a wave changes the medium it is travelling through. Refraction is a change in direction of the wave, and it happens at the boundary, or junction, between the media – for instance, the surface of a sheet of glass would be the boundary between the glass and the air.  You need to be able to draw diagrams to show refraction, like the example opposite. Notice that the light ray refracts </a:t>
            </a:r>
            <a:r>
              <a:rPr lang="en-GB" sz="1000" i="1" dirty="0" smtClean="0">
                <a:latin typeface="+mj-lt"/>
              </a:rPr>
              <a:t>towards</a:t>
            </a:r>
            <a:r>
              <a:rPr lang="en-GB" sz="1000" dirty="0" smtClean="0">
                <a:latin typeface="+mj-lt"/>
              </a:rPr>
              <a:t> the normal as it enters the glass (this is because it slows down), and refracts </a:t>
            </a:r>
            <a:r>
              <a:rPr lang="en-GB" sz="1000" i="1" dirty="0" smtClean="0">
                <a:latin typeface="+mj-lt"/>
              </a:rPr>
              <a:t>away</a:t>
            </a:r>
            <a:r>
              <a:rPr lang="en-GB" sz="1000" dirty="0" smtClean="0">
                <a:latin typeface="+mj-lt"/>
              </a:rPr>
              <a:t> from the normal as it leaves the glass (it speeds  back up), ending up parallel to the original ray in air. </a:t>
            </a:r>
          </a:p>
        </p:txBody>
      </p:sp>
      <p:pic>
        <p:nvPicPr>
          <p:cNvPr id="2052" name="Picture 4" descr="http://a.files.bbci.co.uk/bam/live/content/zj9r87h/lar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993"/>
          <a:stretch/>
        </p:blipFill>
        <p:spPr bwMode="auto">
          <a:xfrm>
            <a:off x="5385048" y="4722393"/>
            <a:ext cx="4372947" cy="2090983"/>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p:cNvSpPr txBox="1">
            <a:spLocks/>
          </p:cNvSpPr>
          <p:nvPr/>
        </p:nvSpPr>
        <p:spPr>
          <a:xfrm>
            <a:off x="5447997" y="3356992"/>
            <a:ext cx="2745363" cy="129339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HT: More </a:t>
            </a:r>
            <a:r>
              <a:rPr lang="en-GB" sz="1200" dirty="0">
                <a:latin typeface="Berlin Sans FB Demi" panose="020E0802020502020306" pitchFamily="34" charset="0"/>
              </a:rPr>
              <a:t>O</a:t>
            </a:r>
            <a:r>
              <a:rPr lang="en-GB" sz="1200" dirty="0" smtClean="0">
                <a:latin typeface="Berlin Sans FB Demi" panose="020E0802020502020306" pitchFamily="34" charset="0"/>
              </a:rPr>
              <a:t>n </a:t>
            </a:r>
            <a:r>
              <a:rPr lang="en-GB" sz="1200" dirty="0">
                <a:latin typeface="Berlin Sans FB Demi" panose="020E0802020502020306" pitchFamily="34" charset="0"/>
              </a:rPr>
              <a:t>R</a:t>
            </a:r>
            <a:r>
              <a:rPr lang="en-GB" sz="1200" dirty="0" smtClean="0">
                <a:latin typeface="Berlin Sans FB Demi" panose="020E0802020502020306" pitchFamily="34" charset="0"/>
              </a:rPr>
              <a:t>efraction</a:t>
            </a:r>
          </a:p>
          <a:p>
            <a:pPr algn="l"/>
            <a:endParaRPr lang="en-GB" sz="1000" u="sng" dirty="0" smtClean="0">
              <a:latin typeface="+mj-lt"/>
            </a:endParaRPr>
          </a:p>
          <a:p>
            <a:pPr algn="l"/>
            <a:r>
              <a:rPr lang="en-GB" sz="1000" dirty="0" smtClean="0">
                <a:latin typeface="+mj-lt"/>
              </a:rPr>
              <a:t>Refraction is due differences in the velocity of the waves in difference media. The diagram shown here represents the </a:t>
            </a:r>
            <a:r>
              <a:rPr lang="en-GB" sz="1000" b="1" dirty="0" smtClean="0">
                <a:latin typeface="+mj-lt"/>
              </a:rPr>
              <a:t>wave fronts</a:t>
            </a:r>
            <a:r>
              <a:rPr lang="en-GB" sz="1000" dirty="0" smtClean="0">
                <a:latin typeface="+mj-lt"/>
              </a:rPr>
              <a:t>. The wave slows down as it enters medium 2, but the near edge slows first. The other end is faster, as it is still in medium 1. This is what causes the ‘bending’ of the wave towards the normal. </a:t>
            </a:r>
          </a:p>
        </p:txBody>
      </p:sp>
      <p:pic>
        <p:nvPicPr>
          <p:cNvPr id="2054" name="Picture 6" descr="http://img.tfd.com/mgh/cep/thumb/Physical-basis-for-Snell39s-law.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1960" y="3292025"/>
            <a:ext cx="1627584" cy="143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778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 Physics Threshold Concepts</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25410549"/>
              </p:ext>
            </p:extLst>
          </p:nvPr>
        </p:nvGraphicFramePr>
        <p:xfrm>
          <a:off x="5457056" y="116632"/>
          <a:ext cx="4310113" cy="3092192"/>
        </p:xfrm>
        <a:graphic>
          <a:graphicData uri="http://schemas.openxmlformats.org/drawingml/2006/table">
            <a:tbl>
              <a:tblPr firstRow="1" bandRow="1">
                <a:tableStyleId>{5940675A-B579-460E-94D1-54222C63F5DA}</a:tableStyleId>
              </a:tblPr>
              <a:tblGrid>
                <a:gridCol w="1069752"/>
                <a:gridCol w="3240361"/>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Momentum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property</a:t>
                      </a:r>
                      <a:r>
                        <a:rPr lang="en-GB" sz="1000" baseline="0" dirty="0" smtClean="0"/>
                        <a:t> of any moving object, calculated as the product of mass and velocity. Measured in kg m/s.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System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Systems are</a:t>
                      </a:r>
                      <a:r>
                        <a:rPr lang="en-GB" sz="1000" baseline="0" dirty="0" smtClean="0"/>
                        <a:t> how physicists divide up the universe. Systems involve an object or objects and their interactions. They can be very simple (e.g. a falling object) or very complicated (e.g. our whole galaxy).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b="0" dirty="0" smtClean="0"/>
                        <a:t>Closed</a:t>
                      </a:r>
                      <a:r>
                        <a:rPr lang="en-GB" sz="1000" b="0" baseline="0" dirty="0" smtClean="0"/>
                        <a:t> system</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system where objects are not thought to be affected by external forces or other objects outside the system.</a:t>
                      </a:r>
                      <a:r>
                        <a:rPr lang="en-GB" sz="1000" baseline="0" dirty="0" smtClean="0"/>
                        <a:t> We only think about the objects inside the system, which means the quantities </a:t>
                      </a:r>
                      <a:r>
                        <a:rPr lang="en-GB" sz="1000" i="1" baseline="0" dirty="0" smtClean="0"/>
                        <a:t>momentum</a:t>
                      </a:r>
                      <a:r>
                        <a:rPr lang="en-GB" sz="1000" i="0" baseline="0" dirty="0" smtClean="0"/>
                        <a:t> and </a:t>
                      </a:r>
                      <a:r>
                        <a:rPr lang="en-GB" sz="1000" i="1" baseline="0" dirty="0" smtClean="0"/>
                        <a:t>energy</a:t>
                      </a:r>
                      <a:r>
                        <a:rPr lang="en-GB" sz="1000" i="0" baseline="0" dirty="0" smtClean="0"/>
                        <a:t> are </a:t>
                      </a:r>
                      <a:r>
                        <a:rPr lang="en-GB" sz="1000" b="1" i="0" baseline="0" dirty="0" smtClean="0"/>
                        <a:t>conserved</a:t>
                      </a:r>
                      <a:r>
                        <a:rPr lang="en-GB" sz="1000" b="0" i="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Conservation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Simply</a:t>
                      </a:r>
                      <a:r>
                        <a:rPr lang="en-GB" sz="1000" baseline="0" dirty="0" smtClean="0"/>
                        <a:t> means ‘keeping the same.’ To add detail, conservation of a quantity means that the total amount of it is the same before and after an event. In any closed system, the total amount of energy and momentum before and after an event is equal.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908720"/>
            <a:ext cx="5184576" cy="144016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Momentum – </a:t>
            </a:r>
            <a:r>
              <a:rPr lang="en-GB" sz="1200" i="1" dirty="0" smtClean="0">
                <a:latin typeface="Berlin Sans FB Demi" panose="020E0802020502020306" pitchFamily="34" charset="0"/>
              </a:rPr>
              <a:t>whole page is HT only</a:t>
            </a:r>
          </a:p>
          <a:p>
            <a:pPr algn="l"/>
            <a:endParaRPr lang="en-GB" sz="1000" u="sng" dirty="0" smtClean="0">
              <a:latin typeface="+mj-lt"/>
            </a:endParaRPr>
          </a:p>
          <a:p>
            <a:pPr algn="l"/>
            <a:r>
              <a:rPr lang="en-GB" sz="1000" dirty="0" smtClean="0">
                <a:latin typeface="+mj-lt"/>
              </a:rPr>
              <a:t>Momentum is a property that any moving object has. It is defined as the product of mass and velocity of the object, so if the velocity is 0 m/s (stationary), the momentum is also 0. </a:t>
            </a:r>
          </a:p>
          <a:p>
            <a:pPr algn="l"/>
            <a:endParaRPr lang="en-GB" sz="1000" dirty="0">
              <a:latin typeface="+mj-lt"/>
            </a:endParaRPr>
          </a:p>
          <a:p>
            <a:pPr algn="l"/>
            <a:r>
              <a:rPr lang="en-GB" sz="1000" dirty="0" smtClean="0">
                <a:latin typeface="+mj-lt"/>
              </a:rPr>
              <a:t>Since momentum is calculated using </a:t>
            </a:r>
            <a:r>
              <a:rPr lang="en-GB" sz="1000" b="1" dirty="0" smtClean="0">
                <a:latin typeface="+mj-lt"/>
              </a:rPr>
              <a:t>velocity</a:t>
            </a:r>
            <a:r>
              <a:rPr lang="en-GB" sz="1000" dirty="0" smtClean="0">
                <a:latin typeface="+mj-lt"/>
              </a:rPr>
              <a:t>, which has a direction, momentum is a vector quantity. Just like with velocity, you can show the momenta (the plural of momentum) of objects moving in opposite directions by using a + sign for one of them and a – sign for the other. </a:t>
            </a:r>
            <a:endParaRPr lang="en-GB" sz="1000" dirty="0">
              <a:latin typeface="+mj-lt"/>
            </a:endParaRPr>
          </a:p>
          <a:p>
            <a:pPr algn="l"/>
            <a:endParaRPr lang="en-GB" sz="1000" dirty="0" smtClean="0">
              <a:latin typeface="+mj-lt"/>
            </a:endParaRPr>
          </a:p>
          <a:p>
            <a:pPr algn="l"/>
            <a:endParaRPr lang="en-GB" sz="1000" dirty="0">
              <a:latin typeface="+mj-lt"/>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044892389"/>
                  </p:ext>
                </p:extLst>
              </p:nvPr>
            </p:nvGraphicFramePr>
            <p:xfrm>
              <a:off x="5457056" y="3356992"/>
              <a:ext cx="4310113" cy="836672"/>
            </p:xfrm>
            <a:graphic>
              <a:graphicData uri="http://schemas.openxmlformats.org/drawingml/2006/table">
                <a:tbl>
                  <a:tblPr firstRow="1" bandRow="1">
                    <a:tableStyleId>{5940675A-B579-460E-94D1-54222C63F5DA}</a:tableStyleId>
                  </a:tblPr>
                  <a:tblGrid>
                    <a:gridCol w="1069752"/>
                    <a:gridCol w="3240361"/>
                  </a:tblGrid>
                  <a:tr h="288032">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a:t>
                          </a:r>
                          <a:r>
                            <a:rPr lang="en-GB" sz="1000" b="1" smtClean="0"/>
                            <a:t>in equation and units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𝑝</m:t>
                                </m:r>
                                <m:r>
                                  <a:rPr lang="en-GB" sz="1000" b="0" i="1" smtClean="0">
                                    <a:latin typeface="Cambria Math"/>
                                  </a:rPr>
                                  <m:t>=</m:t>
                                </m:r>
                                <m:r>
                                  <a:rPr lang="en-GB" sz="1000" b="0" i="1" smtClean="0">
                                    <a:latin typeface="Cambria Math"/>
                                  </a:rPr>
                                  <m:t>𝑚</m:t>
                                </m:r>
                                <m:r>
                                  <a:rPr lang="en-GB" sz="1000" b="0" i="1" smtClean="0">
                                    <a:latin typeface="Cambria Math"/>
                                  </a:rPr>
                                  <m:t> </m:t>
                                </m:r>
                                <m:r>
                                  <a:rPr lang="en-GB" sz="1000" b="0" i="1" smtClean="0">
                                    <a:latin typeface="Cambria Math" panose="02040503050406030204" pitchFamily="18" charset="0"/>
                                  </a:rPr>
                                  <m:t>𝑣</m:t>
                                </m:r>
                              </m:oMath>
                            </m:oMathPara>
                          </a14:m>
                          <a:endParaRPr lang="en-GB"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 HT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dirty="0" smtClean="0"/>
                            <a:t>p = momentum (kilogram metres per second, kg m/s)</a:t>
                          </a:r>
                          <a:endParaRPr lang="en-GB" sz="1000" i="1" baseline="0" dirty="0" smtClean="0"/>
                        </a:p>
                        <a:p>
                          <a:r>
                            <a:rPr lang="en-GB" sz="1000" i="1" baseline="0" dirty="0" smtClean="0"/>
                            <a:t>m = mass (kg)</a:t>
                          </a:r>
                        </a:p>
                        <a:p>
                          <a:r>
                            <a:rPr lang="en-GB" sz="1000" i="1" baseline="0" dirty="0" smtClean="0"/>
                            <a:t>v = velocity (m/s)</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464374795"/>
                  </p:ext>
                </p:extLst>
              </p:nvPr>
            </p:nvGraphicFramePr>
            <p:xfrm>
              <a:off x="5457056" y="3356992"/>
              <a:ext cx="4310113" cy="836672"/>
            </p:xfrm>
            <a:graphic>
              <a:graphicData uri="http://schemas.openxmlformats.org/drawingml/2006/table">
                <a:tbl>
                  <a:tblPr firstRow="1" bandRow="1">
                    <a:tableStyleId>{5940675A-B579-460E-94D1-54222C63F5DA}</a:tableStyleId>
                  </a:tblPr>
                  <a:tblGrid>
                    <a:gridCol w="1069752"/>
                    <a:gridCol w="3240361"/>
                  </a:tblGrid>
                  <a:tr h="288032">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a:t>
                          </a:r>
                          <a:r>
                            <a:rPr lang="en-GB" sz="1000" b="1" smtClean="0"/>
                            <a:t>in equation and units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3"/>
                          <a:stretch>
                            <a:fillRect t="-53333" r="-304571" b="-6667"/>
                          </a:stretch>
                        </a:blipFill>
                      </a:tcPr>
                    </a:tc>
                    <a:tc>
                      <a:txBody>
                        <a:bodyPr/>
                        <a:lstStyle/>
                        <a:p>
                          <a:r>
                            <a:rPr lang="en-GB" sz="1000" i="1" dirty="0" smtClean="0"/>
                            <a:t>p = momentum (kilogram metres per second, kg m/s)</a:t>
                          </a:r>
                          <a:endParaRPr lang="en-GB" sz="1000" i="1" baseline="0" dirty="0" smtClean="0"/>
                        </a:p>
                        <a:p>
                          <a:r>
                            <a:rPr lang="en-GB" sz="1000" i="1" baseline="0" dirty="0" smtClean="0"/>
                            <a:t>m = mass (kg)</a:t>
                          </a:r>
                        </a:p>
                        <a:p>
                          <a:r>
                            <a:rPr lang="en-GB" sz="1000" i="1" baseline="0" dirty="0" smtClean="0"/>
                            <a:t>v = velocity (m/s)</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mc:AlternateContent xmlns:mc="http://schemas.openxmlformats.org/markup-compatibility/2006" xmlns:a14="http://schemas.microsoft.com/office/drawing/2010/main">
        <mc:Choice Requires="a14">
          <p:sp>
            <p:nvSpPr>
              <p:cNvPr id="12" name="Title 1"/>
              <p:cNvSpPr txBox="1">
                <a:spLocks/>
              </p:cNvSpPr>
              <p:nvPr/>
            </p:nvSpPr>
            <p:spPr>
              <a:xfrm>
                <a:off x="128464" y="4581129"/>
                <a:ext cx="3300635" cy="198239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Conservation of Momentum in a Collision</a:t>
                </a:r>
              </a:p>
              <a:p>
                <a:pPr algn="l"/>
                <a:endParaRPr lang="en-GB" sz="1000" u="sng" dirty="0" smtClean="0">
                  <a:latin typeface="+mj-lt"/>
                </a:endParaRPr>
              </a:p>
              <a:p>
                <a:pPr algn="l"/>
                <a:r>
                  <a:rPr lang="en-GB" sz="1000" dirty="0" smtClean="0">
                    <a:latin typeface="+mj-lt"/>
                  </a:rPr>
                  <a:t>Look at the diagram far right. The ‘2’ ball has a negative velocity because it is moving in the opposite direction of the other ball. The total momentum before they collide = (0.1 x -0.5) + (0.2 x 0.3) = 0.01 kg m/s. According to the rule of conservation of momentum, the total momentum after the collision is also 0.01 kg m/s. Also, by looking at the diagram, you can see that both balls are now moving to the left, together. The total mass is 0.1 + 0.3 = 0.4 kg. </a:t>
                </a:r>
              </a:p>
              <a:p>
                <a:pPr algn="l"/>
                <a:endParaRPr lang="en-GB" sz="1000" dirty="0">
                  <a:latin typeface="+mj-lt"/>
                </a:endParaRPr>
              </a:p>
              <a:p>
                <a:pPr algn="l"/>
                <a:r>
                  <a:rPr lang="en-GB" sz="1000" dirty="0" smtClean="0">
                    <a:latin typeface="+mj-lt"/>
                  </a:rPr>
                  <a:t>Rearranging to make velocity the subject, </a:t>
                </a:r>
                <a14:m>
                  <m:oMath xmlns:m="http://schemas.openxmlformats.org/officeDocument/2006/math">
                    <m:r>
                      <a:rPr lang="en-GB" sz="1000" b="0" i="1" smtClean="0">
                        <a:latin typeface="Cambria Math" panose="02040503050406030204" pitchFamily="18" charset="0"/>
                      </a:rPr>
                      <m:t>𝑣</m:t>
                    </m:r>
                    <m:r>
                      <a:rPr lang="en-GB" sz="1000" b="0" i="1" smtClean="0">
                        <a:latin typeface="Cambria Math" panose="02040503050406030204" pitchFamily="18" charset="0"/>
                      </a:rPr>
                      <m:t>= </m:t>
                    </m:r>
                    <m:f>
                      <m:fPr>
                        <m:ctrlPr>
                          <a:rPr lang="en-GB" sz="1000" b="0" i="1" smtClean="0">
                            <a:latin typeface="Cambria Math" panose="02040503050406030204" pitchFamily="18" charset="0"/>
                          </a:rPr>
                        </m:ctrlPr>
                      </m:fPr>
                      <m:num>
                        <m:r>
                          <a:rPr lang="en-GB" sz="1000" b="0" i="1" smtClean="0">
                            <a:latin typeface="Cambria Math" panose="02040503050406030204" pitchFamily="18" charset="0"/>
                          </a:rPr>
                          <m:t>𝑝</m:t>
                        </m:r>
                      </m:num>
                      <m:den>
                        <m:r>
                          <a:rPr lang="en-GB" sz="1000" b="0" i="1" smtClean="0">
                            <a:latin typeface="Cambria Math" panose="02040503050406030204" pitchFamily="18" charset="0"/>
                          </a:rPr>
                          <m:t>𝑚</m:t>
                        </m:r>
                      </m:den>
                    </m:f>
                  </m:oMath>
                </a14:m>
                <a:r>
                  <a:rPr lang="en-GB" sz="1000" dirty="0" smtClean="0">
                    <a:latin typeface="+mj-lt"/>
                  </a:rPr>
                  <a:t>, </a:t>
                </a:r>
              </a:p>
              <a:p>
                <a:pPr algn="l"/>
                <a:r>
                  <a:rPr lang="en-GB" sz="1000" dirty="0" smtClean="0">
                    <a:latin typeface="+mj-lt"/>
                  </a:rPr>
                  <a:t>v = 0.01/0.4 = </a:t>
                </a:r>
                <a:r>
                  <a:rPr lang="en-GB" sz="1000" u="sng" dirty="0" smtClean="0">
                    <a:latin typeface="+mj-lt"/>
                  </a:rPr>
                  <a:t>0.025 m/s</a:t>
                </a:r>
                <a:r>
                  <a:rPr lang="en-GB" sz="1000" dirty="0" smtClean="0">
                    <a:latin typeface="+mj-lt"/>
                  </a:rPr>
                  <a:t> is the velocity after the collision. </a:t>
                </a:r>
                <a:endParaRPr lang="en-GB" sz="1000" u="sng" dirty="0" smtClean="0">
                  <a:latin typeface="+mj-lt"/>
                </a:endParaRPr>
              </a:p>
              <a:p>
                <a:pPr algn="l"/>
                <a:endParaRPr lang="en-GB" sz="1000" dirty="0">
                  <a:latin typeface="+mj-lt"/>
                </a:endParaRPr>
              </a:p>
            </p:txBody>
          </p:sp>
        </mc:Choice>
        <mc:Fallback xmlns="">
          <p:sp>
            <p:nvSpPr>
              <p:cNvPr id="12" name="Title 1"/>
              <p:cNvSpPr txBox="1">
                <a:spLocks noRot="1" noChangeAspect="1" noMove="1" noResize="1" noEditPoints="1" noAdjustHandles="1" noChangeArrowheads="1" noChangeShapeType="1" noTextEdit="1"/>
              </p:cNvSpPr>
              <p:nvPr/>
            </p:nvSpPr>
            <p:spPr>
              <a:xfrm>
                <a:off x="128464" y="4581129"/>
                <a:ext cx="3300635" cy="1982392"/>
              </a:xfrm>
              <a:prstGeom prst="rect">
                <a:avLst/>
              </a:prstGeom>
              <a:blipFill rotWithShape="0">
                <a:blip r:embed="rId4"/>
                <a:stretch>
                  <a:fillRect t="-303"/>
                </a:stretch>
              </a:blipFill>
            </p:spPr>
            <p:txBody>
              <a:bodyPr/>
              <a:lstStyle/>
              <a:p>
                <a:r>
                  <a:rPr lang="en-GB">
                    <a:noFill/>
                  </a:rPr>
                  <a:t> </a:t>
                </a:r>
              </a:p>
            </p:txBody>
          </p:sp>
        </mc:Fallback>
      </mc:AlternateContent>
      <p:sp>
        <p:nvSpPr>
          <p:cNvPr id="15" name="Title 1"/>
          <p:cNvSpPr txBox="1">
            <a:spLocks/>
          </p:cNvSpPr>
          <p:nvPr/>
        </p:nvSpPr>
        <p:spPr>
          <a:xfrm>
            <a:off x="115938" y="2420888"/>
            <a:ext cx="5184576" cy="205357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Conservation of Momentum</a:t>
            </a:r>
          </a:p>
          <a:p>
            <a:pPr algn="l"/>
            <a:endParaRPr lang="en-GB" sz="1000" u="sng" dirty="0" smtClean="0">
              <a:latin typeface="+mj-lt"/>
            </a:endParaRPr>
          </a:p>
          <a:p>
            <a:pPr algn="l"/>
            <a:r>
              <a:rPr lang="en-GB" sz="1000" dirty="0" smtClean="0">
                <a:latin typeface="+mj-lt"/>
              </a:rPr>
              <a:t>Momentum is a property that is conserved in closed systems. This means the total momentum before an event is exactly equal to the total momentum after the event. This is called </a:t>
            </a:r>
            <a:r>
              <a:rPr lang="en-GB" sz="1000" b="1" dirty="0" smtClean="0">
                <a:latin typeface="+mj-lt"/>
              </a:rPr>
              <a:t>conservation of momentum</a:t>
            </a:r>
            <a:r>
              <a:rPr lang="en-GB" sz="1000" dirty="0" smtClean="0">
                <a:latin typeface="+mj-lt"/>
              </a:rPr>
              <a:t>. You can see conservation of momentum in action when objects collide (like snooker balls or cars in a crash) or when something stationary separates (e.g. firing a bullet from a gun or jumping off a stationary skateboard – it also explains why you should be very careful when jumping from a small boat onto the bank). </a:t>
            </a:r>
          </a:p>
          <a:p>
            <a:pPr algn="l"/>
            <a:endParaRPr lang="en-GB" sz="1000" dirty="0">
              <a:latin typeface="+mj-lt"/>
            </a:endParaRPr>
          </a:p>
          <a:p>
            <a:pPr algn="l"/>
            <a:r>
              <a:rPr lang="en-GB" sz="1000" dirty="0" smtClean="0">
                <a:latin typeface="+mj-lt"/>
              </a:rPr>
              <a:t>In this example: the boat is stationary at the bank, meaning its momentum is 0 kg m/s. When the person jumps out, they have a velocity and therefore a momentum. The boat </a:t>
            </a:r>
            <a:r>
              <a:rPr lang="en-GB" sz="1000" b="1" dirty="0" smtClean="0">
                <a:latin typeface="+mj-lt"/>
              </a:rPr>
              <a:t>must</a:t>
            </a:r>
            <a:r>
              <a:rPr lang="en-GB" sz="1000" dirty="0" smtClean="0">
                <a:latin typeface="+mj-lt"/>
              </a:rPr>
              <a:t> move away from the bank, since momentum is conserved (so must add up to 0 </a:t>
            </a:r>
            <a:r>
              <a:rPr lang="en-GB" sz="1000" b="1" dirty="0" smtClean="0">
                <a:latin typeface="+mj-lt"/>
              </a:rPr>
              <a:t>after</a:t>
            </a:r>
            <a:r>
              <a:rPr lang="en-GB" sz="1000" dirty="0" smtClean="0">
                <a:latin typeface="+mj-lt"/>
              </a:rPr>
              <a:t> the event too) so the boat has momentum in the opposite direction to the person – the boat moves away from the bank. </a:t>
            </a:r>
          </a:p>
          <a:p>
            <a:pPr algn="l"/>
            <a:endParaRPr lang="en-GB" sz="1000" dirty="0">
              <a:latin typeface="+mj-lt"/>
            </a:endParaRPr>
          </a:p>
        </p:txBody>
      </p:sp>
      <p:pic>
        <p:nvPicPr>
          <p:cNvPr id="1026" name="Picture 2" descr="http://www.schoolphysics.co.uk/age16-19/Mechanics/Dynamics/text/Momentum_conservation/image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5791" y="4293096"/>
            <a:ext cx="1714574" cy="111477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http://www.bbc.co.uk/staticarchive/9d80582c75760a9589171102c69af382021dccac.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1112" y="4293096"/>
            <a:ext cx="2736304" cy="22704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011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a:t>
            </a:r>
            <a:r>
              <a:rPr lang="en-GB" sz="1600" u="sng" dirty="0" smtClean="0">
                <a:latin typeface="Berlin Sans FB Demi" panose="020E0802020502020306" pitchFamily="34" charset="0"/>
              </a:rPr>
              <a:t>11: Waves.</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73485609"/>
              </p:ext>
            </p:extLst>
          </p:nvPr>
        </p:nvGraphicFramePr>
        <p:xfrm>
          <a:off x="5457056" y="116632"/>
          <a:ext cx="4310112" cy="2031216"/>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Radiation dose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smtClean="0"/>
                        <a:t>The</a:t>
                      </a:r>
                      <a:r>
                        <a:rPr lang="en-GB" sz="1000" b="0" baseline="0" dirty="0" smtClean="0"/>
                        <a:t> risk of harm due to exposure to radiation. </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Exposure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Receiving and absorbing</a:t>
                      </a:r>
                      <a:r>
                        <a:rPr lang="en-GB" sz="1000" baseline="0" dirty="0" smtClean="0"/>
                        <a:t> radiation (by the body).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Sievert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measure of radiation dose.</a:t>
                      </a:r>
                      <a:r>
                        <a:rPr lang="en-GB" sz="1000" baseline="0" dirty="0" smtClean="0"/>
                        <a:t> As with the usual prefix: 1000 </a:t>
                      </a:r>
                      <a:r>
                        <a:rPr lang="en-GB" sz="1000" baseline="0" dirty="0" err="1" smtClean="0"/>
                        <a:t>millisieverts</a:t>
                      </a:r>
                      <a:r>
                        <a:rPr lang="en-GB" sz="1000" baseline="0" dirty="0" smtClean="0"/>
                        <a:t> (</a:t>
                      </a:r>
                      <a:r>
                        <a:rPr lang="en-GB" sz="1000" baseline="0" dirty="0" err="1" smtClean="0"/>
                        <a:t>mSv</a:t>
                      </a:r>
                      <a:r>
                        <a:rPr lang="en-GB" sz="1000" baseline="0" dirty="0" smtClean="0"/>
                        <a:t>) = 1 </a:t>
                      </a:r>
                      <a:r>
                        <a:rPr lang="en-GB" sz="1000" baseline="0" dirty="0" err="1" smtClean="0"/>
                        <a:t>sievert</a:t>
                      </a:r>
                      <a:r>
                        <a:rPr lang="en-GB" sz="1000" baseline="0" dirty="0" smtClean="0"/>
                        <a:t> (</a:t>
                      </a:r>
                      <a:r>
                        <a:rPr lang="en-GB" sz="1000" baseline="0" dirty="0" err="1" smtClean="0"/>
                        <a:t>Sv</a:t>
                      </a:r>
                      <a:r>
                        <a:rPr lang="en-GB" sz="1000" baseline="0" dirty="0" smtClean="0"/>
                        <a: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Ionising</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Describes radiation that forms ions by ‘knocking’ electrons off atoms to make ions.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Cancer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0" dirty="0" smtClean="0"/>
                        <a:t>Type of  disease caused</a:t>
                      </a:r>
                      <a:r>
                        <a:rPr lang="en-GB" sz="1000" i="0" baseline="0" dirty="0" smtClean="0"/>
                        <a:t> by specific mutations to DNA, resulting in cells dividing out of control (making a tumour). </a:t>
                      </a:r>
                      <a:endParaRPr lang="en-GB" sz="10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1"/>
            <a:ext cx="5193795" cy="187220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Electromagnetic Waves (EM Waves): Producing </a:t>
            </a:r>
            <a:r>
              <a:rPr lang="en-GB" sz="1200" dirty="0">
                <a:latin typeface="Berlin Sans FB Demi" panose="020E0802020502020306" pitchFamily="34" charset="0"/>
              </a:rPr>
              <a:t>T</a:t>
            </a:r>
            <a:r>
              <a:rPr lang="en-GB" sz="1200" dirty="0" smtClean="0">
                <a:latin typeface="Berlin Sans FB Demi" panose="020E0802020502020306" pitchFamily="34" charset="0"/>
              </a:rPr>
              <a:t>hem</a:t>
            </a:r>
          </a:p>
          <a:p>
            <a:pPr algn="l"/>
            <a:endParaRPr lang="en-GB" sz="1000" u="sng" dirty="0" smtClean="0">
              <a:latin typeface="+mj-lt"/>
            </a:endParaRPr>
          </a:p>
          <a:p>
            <a:pPr algn="l"/>
            <a:r>
              <a:rPr lang="en-GB" sz="1000" dirty="0" smtClean="0">
                <a:latin typeface="+mj-lt"/>
              </a:rPr>
              <a:t>EM waves can be generated by changes in atoms or the nuclei of atoms. For instance, gamma rays are produced due to changes in the nucleus of an atom (nuclear decay – more on this in a later topic). </a:t>
            </a:r>
          </a:p>
          <a:p>
            <a:pPr algn="l"/>
            <a:endParaRPr lang="en-GB" sz="1000" dirty="0">
              <a:latin typeface="+mj-lt"/>
            </a:endParaRPr>
          </a:p>
          <a:p>
            <a:pPr algn="l"/>
            <a:r>
              <a:rPr lang="en-GB" sz="1000" b="1" dirty="0" smtClean="0">
                <a:latin typeface="+mj-lt"/>
              </a:rPr>
              <a:t>HT</a:t>
            </a:r>
            <a:r>
              <a:rPr lang="en-GB" sz="1000" dirty="0" smtClean="0">
                <a:latin typeface="+mj-lt"/>
              </a:rPr>
              <a:t>: radio waves can be produced by oscillations in electrical circuits. This is how a TV/radio broadcast is produced. It is received (e.g. by your TV aerial) by another electrical circuit; the radio waves create an alternating current with the same frequency as the radio wave itself. More on alternating current in the electricity topic – but it is enough to say for now that it involves oscillations. </a:t>
            </a:r>
          </a:p>
        </p:txBody>
      </p:sp>
      <p:sp>
        <p:nvSpPr>
          <p:cNvPr id="26" name="Title 1"/>
          <p:cNvSpPr txBox="1">
            <a:spLocks/>
          </p:cNvSpPr>
          <p:nvPr/>
        </p:nvSpPr>
        <p:spPr>
          <a:xfrm>
            <a:off x="128464" y="2814777"/>
            <a:ext cx="5193795" cy="21984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Dangers Of EM Waves</a:t>
            </a:r>
          </a:p>
          <a:p>
            <a:pPr algn="l"/>
            <a:endParaRPr lang="en-GB" sz="1000" u="sng" dirty="0" smtClean="0">
              <a:latin typeface="+mj-lt"/>
            </a:endParaRPr>
          </a:p>
          <a:p>
            <a:pPr algn="l"/>
            <a:r>
              <a:rPr lang="en-GB" sz="1000" dirty="0" smtClean="0">
                <a:latin typeface="+mj-lt"/>
              </a:rPr>
              <a:t>Ultraviolet waves, X-rays and gamma rays are potentially dangerous types of EM waves, since they can have hazardous effects on human tissues. How severe the effects are depends on the type of radiation and the size of the </a:t>
            </a:r>
            <a:r>
              <a:rPr lang="en-GB" sz="1000" b="1" dirty="0" smtClean="0">
                <a:latin typeface="+mj-lt"/>
              </a:rPr>
              <a:t>dose</a:t>
            </a:r>
            <a:r>
              <a:rPr lang="en-GB" sz="1000" dirty="0" smtClean="0">
                <a:latin typeface="+mj-lt"/>
              </a:rPr>
              <a:t> received. </a:t>
            </a:r>
          </a:p>
          <a:p>
            <a:pPr algn="l"/>
            <a:endParaRPr lang="en-GB" sz="1000" dirty="0">
              <a:latin typeface="+mj-lt"/>
            </a:endParaRPr>
          </a:p>
          <a:p>
            <a:pPr algn="l"/>
            <a:r>
              <a:rPr lang="en-GB" sz="1000" dirty="0" smtClean="0">
                <a:latin typeface="+mj-lt"/>
              </a:rPr>
              <a:t>Doses of radiation are measured according to how great the risk of harm to the body is. The radiation dose, or danger due to </a:t>
            </a:r>
            <a:r>
              <a:rPr lang="en-GB" sz="1000" b="1" dirty="0" smtClean="0">
                <a:latin typeface="+mj-lt"/>
              </a:rPr>
              <a:t>exposure</a:t>
            </a:r>
            <a:r>
              <a:rPr lang="en-GB" sz="1000" dirty="0" smtClean="0">
                <a:latin typeface="+mj-lt"/>
              </a:rPr>
              <a:t> to radiation, is measured in </a:t>
            </a:r>
            <a:r>
              <a:rPr lang="en-GB" sz="1000" b="1" dirty="0" err="1" smtClean="0">
                <a:latin typeface="+mj-lt"/>
              </a:rPr>
              <a:t>sieverts</a:t>
            </a:r>
            <a:r>
              <a:rPr lang="en-GB" sz="1000" b="1" dirty="0" smtClean="0">
                <a:latin typeface="+mj-lt"/>
              </a:rPr>
              <a:t> </a:t>
            </a:r>
            <a:r>
              <a:rPr lang="en-GB" sz="1000" dirty="0" smtClean="0">
                <a:latin typeface="+mj-lt"/>
              </a:rPr>
              <a:t>(</a:t>
            </a:r>
            <a:r>
              <a:rPr lang="en-GB" sz="1000" dirty="0" err="1" smtClean="0">
                <a:latin typeface="+mj-lt"/>
              </a:rPr>
              <a:t>Sv</a:t>
            </a:r>
            <a:r>
              <a:rPr lang="en-GB" sz="1000" dirty="0" smtClean="0">
                <a:latin typeface="+mj-lt"/>
              </a:rPr>
              <a:t>). </a:t>
            </a:r>
          </a:p>
          <a:p>
            <a:pPr algn="l"/>
            <a:endParaRPr lang="en-GB" sz="1000" dirty="0">
              <a:latin typeface="+mj-lt"/>
            </a:endParaRPr>
          </a:p>
          <a:p>
            <a:pPr algn="l"/>
            <a:r>
              <a:rPr lang="en-GB" sz="1000" dirty="0" smtClean="0">
                <a:latin typeface="+mj-lt"/>
              </a:rPr>
              <a:t>A specific risk due to exposure to ultraviolet waves: they cause skin to prematurely age and increase the risk of skin cancer. </a:t>
            </a:r>
          </a:p>
          <a:p>
            <a:pPr algn="l"/>
            <a:r>
              <a:rPr lang="en-GB" sz="1000" dirty="0" smtClean="0">
                <a:latin typeface="+mj-lt"/>
              </a:rPr>
              <a:t>X-rays and gamma rays are </a:t>
            </a:r>
            <a:r>
              <a:rPr lang="en-GB" sz="1000" b="1" dirty="0" smtClean="0">
                <a:latin typeface="+mj-lt"/>
              </a:rPr>
              <a:t>ionising</a:t>
            </a:r>
            <a:r>
              <a:rPr lang="en-GB" sz="1000" dirty="0" smtClean="0">
                <a:latin typeface="+mj-lt"/>
              </a:rPr>
              <a:t> types of radiation. This means they can damage DNA, causing mutations and therefore increasing the risk of cancer. </a:t>
            </a:r>
          </a:p>
        </p:txBody>
      </p:sp>
      <p:sp>
        <p:nvSpPr>
          <p:cNvPr id="28" name="Title 1"/>
          <p:cNvSpPr txBox="1">
            <a:spLocks/>
          </p:cNvSpPr>
          <p:nvPr/>
        </p:nvSpPr>
        <p:spPr>
          <a:xfrm>
            <a:off x="5447997" y="2276871"/>
            <a:ext cx="4329539" cy="396044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Applications Using EM Waves</a:t>
            </a:r>
          </a:p>
          <a:p>
            <a:pPr algn="l"/>
            <a:endParaRPr lang="en-GB" sz="1000" u="sng" dirty="0" smtClean="0">
              <a:latin typeface="+mj-lt"/>
            </a:endParaRPr>
          </a:p>
          <a:p>
            <a:pPr algn="l"/>
            <a:r>
              <a:rPr lang="en-GB" sz="1000" dirty="0" smtClean="0">
                <a:latin typeface="+mj-lt"/>
              </a:rPr>
              <a:t>It is not exaggerating to say that EM waves dominate our technology and our lives. Here are some examples of the practical applications of EM waves: </a:t>
            </a:r>
          </a:p>
          <a:p>
            <a:pPr algn="l"/>
            <a:endParaRPr lang="en-GB" sz="1000" dirty="0">
              <a:latin typeface="+mj-lt"/>
            </a:endParaRPr>
          </a:p>
          <a:p>
            <a:pPr marL="171450" indent="-171450" algn="l">
              <a:buFont typeface="Arial" panose="020B0604020202020204" pitchFamily="34" charset="0"/>
              <a:buChar char="•"/>
            </a:pPr>
            <a:r>
              <a:rPr lang="en-GB" sz="1000" b="1" dirty="0" smtClean="0">
                <a:latin typeface="+mj-lt"/>
              </a:rPr>
              <a:t>Radio waves</a:t>
            </a:r>
            <a:r>
              <a:rPr lang="en-GB" sz="1000" dirty="0" smtClean="0">
                <a:latin typeface="+mj-lt"/>
              </a:rPr>
              <a:t>: used for </a:t>
            </a:r>
            <a:r>
              <a:rPr lang="en-GB" sz="1000" i="1" dirty="0" smtClean="0">
                <a:latin typeface="+mj-lt"/>
              </a:rPr>
              <a:t>television</a:t>
            </a:r>
            <a:r>
              <a:rPr lang="en-GB" sz="1000" dirty="0" smtClean="0">
                <a:latin typeface="+mj-lt"/>
              </a:rPr>
              <a:t>, </a:t>
            </a:r>
            <a:r>
              <a:rPr lang="en-GB" sz="1000" i="1" dirty="0" smtClean="0">
                <a:latin typeface="+mj-lt"/>
              </a:rPr>
              <a:t>radio</a:t>
            </a:r>
            <a:r>
              <a:rPr lang="en-GB" sz="1000" dirty="0" smtClean="0">
                <a:latin typeface="+mj-lt"/>
              </a:rPr>
              <a:t> and Bluetooth. A signal carried by radio waves can get from a transmitting mast to a receiver by being reflected off a layer in the atmosphere. </a:t>
            </a:r>
          </a:p>
          <a:p>
            <a:pPr marL="171450" indent="-171450" algn="l">
              <a:buFont typeface="Arial" panose="020B0604020202020204" pitchFamily="34" charset="0"/>
              <a:buChar char="•"/>
            </a:pPr>
            <a:r>
              <a:rPr lang="en-GB" sz="1000" b="1" dirty="0" smtClean="0">
                <a:latin typeface="+mj-lt"/>
              </a:rPr>
              <a:t>Microwaves</a:t>
            </a:r>
            <a:r>
              <a:rPr lang="en-GB" sz="1000" dirty="0" smtClean="0">
                <a:latin typeface="+mj-lt"/>
              </a:rPr>
              <a:t>: obviously, cooking food, but also communication with </a:t>
            </a:r>
            <a:r>
              <a:rPr lang="en-GB" sz="1000" i="1" dirty="0" smtClean="0">
                <a:latin typeface="+mj-lt"/>
              </a:rPr>
              <a:t>satellites</a:t>
            </a:r>
            <a:r>
              <a:rPr lang="en-GB" sz="1000" dirty="0" smtClean="0">
                <a:latin typeface="+mj-lt"/>
              </a:rPr>
              <a:t> and </a:t>
            </a:r>
            <a:r>
              <a:rPr lang="en-GB" sz="1000" i="1" dirty="0" smtClean="0">
                <a:latin typeface="+mj-lt"/>
              </a:rPr>
              <a:t>mobile</a:t>
            </a:r>
            <a:r>
              <a:rPr lang="en-GB" sz="1000" dirty="0" smtClean="0">
                <a:latin typeface="+mj-lt"/>
              </a:rPr>
              <a:t> </a:t>
            </a:r>
            <a:r>
              <a:rPr lang="en-GB" sz="1000" i="1" dirty="0" smtClean="0">
                <a:latin typeface="+mj-lt"/>
              </a:rPr>
              <a:t>phones</a:t>
            </a:r>
            <a:r>
              <a:rPr lang="en-GB" sz="1000" dirty="0">
                <a:latin typeface="+mj-lt"/>
              </a:rPr>
              <a:t>;</a:t>
            </a:r>
            <a:r>
              <a:rPr lang="en-GB" sz="1000" dirty="0" smtClean="0">
                <a:latin typeface="+mj-lt"/>
              </a:rPr>
              <a:t> Wi-Fi internet. Unlike radio waves, microwaves can pass through the atmosphere (see diagram bottom left). In microwave ovens, the microwaves cause the water particles in the food to vibrate, heating it up.  </a:t>
            </a:r>
          </a:p>
          <a:p>
            <a:pPr marL="171450" indent="-171450" algn="l">
              <a:buFont typeface="Arial" panose="020B0604020202020204" pitchFamily="34" charset="0"/>
              <a:buChar char="•"/>
            </a:pPr>
            <a:r>
              <a:rPr lang="en-GB" sz="1000" b="1" dirty="0" smtClean="0">
                <a:latin typeface="+mj-lt"/>
              </a:rPr>
              <a:t>Infrared</a:t>
            </a:r>
            <a:r>
              <a:rPr lang="en-GB" sz="1000" dirty="0" smtClean="0">
                <a:latin typeface="+mj-lt"/>
              </a:rPr>
              <a:t>: electrical heaters, cooking food, infrared cameras. All objects emit infrared, but hotter objects emit more. An infrared camera detects infrared instead of visible light, so it can see hotter objects in the dark – </a:t>
            </a:r>
            <a:r>
              <a:rPr lang="en-GB" sz="1000" u="sng" dirty="0" smtClean="0">
                <a:latin typeface="+mj-lt"/>
              </a:rPr>
              <a:t>night vision</a:t>
            </a:r>
            <a:r>
              <a:rPr lang="en-GB" sz="1000" dirty="0" smtClean="0">
                <a:latin typeface="+mj-lt"/>
              </a:rPr>
              <a:t>. </a:t>
            </a:r>
          </a:p>
          <a:p>
            <a:pPr marL="171450" indent="-171450" algn="l">
              <a:buFont typeface="Arial" panose="020B0604020202020204" pitchFamily="34" charset="0"/>
              <a:buChar char="•"/>
            </a:pPr>
            <a:r>
              <a:rPr lang="en-GB" sz="1000" b="1" dirty="0" smtClean="0">
                <a:latin typeface="+mj-lt"/>
              </a:rPr>
              <a:t>Visible</a:t>
            </a:r>
            <a:r>
              <a:rPr lang="en-GB" sz="1000" dirty="0" smtClean="0">
                <a:latin typeface="+mj-lt"/>
              </a:rPr>
              <a:t> </a:t>
            </a:r>
            <a:r>
              <a:rPr lang="en-GB" sz="1000" b="1" dirty="0" smtClean="0">
                <a:latin typeface="+mj-lt"/>
              </a:rPr>
              <a:t>light</a:t>
            </a:r>
            <a:r>
              <a:rPr lang="en-GB" sz="1000" dirty="0" smtClean="0">
                <a:latin typeface="+mj-lt"/>
              </a:rPr>
              <a:t>: </a:t>
            </a:r>
            <a:r>
              <a:rPr lang="en-GB" sz="1000" i="1" dirty="0" smtClean="0">
                <a:latin typeface="+mj-lt"/>
              </a:rPr>
              <a:t>fibre optic communication </a:t>
            </a:r>
            <a:r>
              <a:rPr lang="en-GB" sz="1000" dirty="0" smtClean="0">
                <a:latin typeface="+mj-lt"/>
              </a:rPr>
              <a:t>(like the best broadband). Optical fibres reflect pulses of light all the way along their length. The pulses of light transmit the information. </a:t>
            </a:r>
          </a:p>
          <a:p>
            <a:pPr marL="171450" indent="-171450" algn="l">
              <a:buFont typeface="Arial" panose="020B0604020202020204" pitchFamily="34" charset="0"/>
              <a:buChar char="•"/>
            </a:pPr>
            <a:r>
              <a:rPr lang="en-GB" sz="1000" b="1" dirty="0" smtClean="0">
                <a:latin typeface="+mj-lt"/>
              </a:rPr>
              <a:t>Ultraviolet</a:t>
            </a:r>
            <a:r>
              <a:rPr lang="en-GB" sz="1000" dirty="0" smtClean="0">
                <a:latin typeface="+mj-lt"/>
              </a:rPr>
              <a:t>: </a:t>
            </a:r>
            <a:r>
              <a:rPr lang="en-GB" sz="1000" i="1" dirty="0" smtClean="0">
                <a:latin typeface="+mj-lt"/>
              </a:rPr>
              <a:t>sun tanning </a:t>
            </a:r>
            <a:r>
              <a:rPr lang="en-GB" sz="1000" dirty="0" smtClean="0">
                <a:latin typeface="+mj-lt"/>
              </a:rPr>
              <a:t>beds… however, look at the dangers of UV in the other box. </a:t>
            </a:r>
          </a:p>
          <a:p>
            <a:pPr marL="171450" indent="-171450" algn="l">
              <a:buFont typeface="Arial" panose="020B0604020202020204" pitchFamily="34" charset="0"/>
              <a:buChar char="•"/>
            </a:pPr>
            <a:r>
              <a:rPr lang="en-GB" sz="1000" b="1" dirty="0" smtClean="0">
                <a:latin typeface="+mj-lt"/>
              </a:rPr>
              <a:t>X-rays</a:t>
            </a:r>
            <a:r>
              <a:rPr lang="en-GB" sz="1000" dirty="0" smtClean="0">
                <a:latin typeface="+mj-lt"/>
              </a:rPr>
              <a:t>: both medical imaging for </a:t>
            </a:r>
            <a:r>
              <a:rPr lang="en-GB" sz="1000" i="1" dirty="0" smtClean="0">
                <a:latin typeface="+mj-lt"/>
              </a:rPr>
              <a:t>diagnosis</a:t>
            </a:r>
            <a:r>
              <a:rPr lang="en-GB" sz="1000" dirty="0" smtClean="0">
                <a:latin typeface="+mj-lt"/>
              </a:rPr>
              <a:t> (like broken bones) and medical </a:t>
            </a:r>
            <a:r>
              <a:rPr lang="en-GB" sz="1000" i="1" dirty="0" smtClean="0">
                <a:latin typeface="+mj-lt"/>
              </a:rPr>
              <a:t>treatments</a:t>
            </a:r>
            <a:r>
              <a:rPr lang="en-GB" sz="1000" dirty="0" smtClean="0">
                <a:latin typeface="+mj-lt"/>
              </a:rPr>
              <a:t>. X-rays can pass through soft tissue (like muscle), but not bone. That’s why an X-ray image works to show up bones, and any breaks. </a:t>
            </a:r>
          </a:p>
          <a:p>
            <a:pPr marL="171450" indent="-171450" algn="l">
              <a:buFont typeface="Arial" panose="020B0604020202020204" pitchFamily="34" charset="0"/>
              <a:buChar char="•"/>
            </a:pPr>
            <a:r>
              <a:rPr lang="en-GB" sz="1000" b="1" dirty="0" smtClean="0">
                <a:latin typeface="+mj-lt"/>
              </a:rPr>
              <a:t>Gamma</a:t>
            </a:r>
            <a:r>
              <a:rPr lang="en-GB" sz="1000" dirty="0" smtClean="0">
                <a:latin typeface="+mj-lt"/>
              </a:rPr>
              <a:t> </a:t>
            </a:r>
            <a:r>
              <a:rPr lang="en-GB" sz="1000" b="1" dirty="0" smtClean="0">
                <a:latin typeface="+mj-lt"/>
              </a:rPr>
              <a:t>rays</a:t>
            </a:r>
            <a:r>
              <a:rPr lang="en-GB" sz="1000" dirty="0" smtClean="0">
                <a:latin typeface="+mj-lt"/>
              </a:rPr>
              <a:t>: used in medical treatments such as </a:t>
            </a:r>
            <a:r>
              <a:rPr lang="en-GB" sz="1000" u="sng" dirty="0" smtClean="0">
                <a:latin typeface="+mj-lt"/>
              </a:rPr>
              <a:t>radiotherapy</a:t>
            </a:r>
            <a:r>
              <a:rPr lang="en-GB" sz="1000" dirty="0" smtClean="0">
                <a:latin typeface="+mj-lt"/>
              </a:rPr>
              <a:t>. </a:t>
            </a:r>
          </a:p>
        </p:txBody>
      </p:sp>
      <p:pic>
        <p:nvPicPr>
          <p:cNvPr id="3074" name="Picture 2" descr="http://www.frankswebspace.org.uk/ScienceAndMaths/physics/physicsGCSE/bytesize%20images/radiowaves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 y="5085184"/>
            <a:ext cx="3672408" cy="16366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archive.content.aah.net.au/files/images/kluet-broken-arm-xray.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0872" y="5284524"/>
            <a:ext cx="1521387" cy="124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343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4"/>
          </a:lnRef>
          <a:fillRef idx="1">
            <a:schemeClr val="lt1"/>
          </a:fillRef>
          <a:effectRef idx="0">
            <a:schemeClr val="accent4"/>
          </a:effectRef>
          <a:fontRef idx="minor">
            <a:schemeClr val="dk1"/>
          </a:fontRef>
        </p:style>
        <p:txBody>
          <a:bodyPr anchor="t">
            <a:normAutofit/>
          </a:bodyPr>
          <a:lstStyle/>
          <a:p>
            <a:pPr algn="l"/>
            <a:r>
              <a:rPr lang="en-GB" sz="1600" u="sng" dirty="0">
                <a:latin typeface="Berlin Sans FB Demi" panose="020E0802020502020306" pitchFamily="34" charset="0"/>
              </a:rPr>
              <a:t>Practical Methods Knowledge Organiser: Designing Experiments</a:t>
            </a:r>
          </a:p>
        </p:txBody>
      </p:sp>
      <p:graphicFrame>
        <p:nvGraphicFramePr>
          <p:cNvPr id="4" name="Table 3"/>
          <p:cNvGraphicFramePr>
            <a:graphicFrameLocks noGrp="1"/>
          </p:cNvGraphicFramePr>
          <p:nvPr>
            <p:extLst>
              <p:ext uri="{D42A27DB-BD31-4B8C-83A1-F6EECF244321}">
                <p14:modId xmlns:p14="http://schemas.microsoft.com/office/powerpoint/2010/main" val="1007742553"/>
              </p:ext>
            </p:extLst>
          </p:nvPr>
        </p:nvGraphicFramePr>
        <p:xfrm>
          <a:off x="5457056" y="116632"/>
          <a:ext cx="4310113" cy="3161784"/>
        </p:xfrm>
        <a:graphic>
          <a:graphicData uri="http://schemas.openxmlformats.org/drawingml/2006/table">
            <a:tbl>
              <a:tblPr firstRow="1" bandRow="1">
                <a:tableStyleId>{5940675A-B579-460E-94D1-54222C63F5DA}</a:tableStyleId>
              </a:tblPr>
              <a:tblGrid>
                <a:gridCol w="1069752">
                  <a:extLst>
                    <a:ext uri="{9D8B030D-6E8A-4147-A177-3AD203B41FA5}">
                      <a16:colId xmlns="" xmlns:a16="http://schemas.microsoft.com/office/drawing/2014/main" val="20000"/>
                    </a:ext>
                  </a:extLst>
                </a:gridCol>
                <a:gridCol w="3240361">
                  <a:extLst>
                    <a:ext uri="{9D8B030D-6E8A-4147-A177-3AD203B41FA5}">
                      <a16:colId xmlns="" xmlns:a16="http://schemas.microsoft.com/office/drawing/2014/main" val="20001"/>
                    </a:ext>
                  </a:extLst>
                </a:gridCol>
              </a:tblGrid>
              <a:tr h="288032">
                <a:tc>
                  <a:txBody>
                    <a:bodyPr/>
                    <a:lstStyle/>
                    <a:p>
                      <a:r>
                        <a:rPr lang="en-GB" sz="900" b="1" dirty="0"/>
                        <a:t>Key</a:t>
                      </a:r>
                      <a:r>
                        <a:rPr lang="en-GB" sz="900" b="1" baseline="0" dirty="0"/>
                        <a:t> Terms</a:t>
                      </a:r>
                      <a:endParaRPr lang="en-GB"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dirty="0"/>
                        <a:t>Definitions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77232">
                <a:tc>
                  <a:txBody>
                    <a:bodyPr/>
                    <a:lstStyle/>
                    <a:p>
                      <a:r>
                        <a:rPr lang="en-GB" sz="1000" dirty="0"/>
                        <a:t>Reproducible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smtClean="0">
                          <a:solidFill>
                            <a:schemeClr val="tx1"/>
                          </a:solidFill>
                          <a:effectLst/>
                          <a:latin typeface="+mn-lt"/>
                          <a:ea typeface="+mn-ea"/>
                          <a:cs typeface="+mn-cs"/>
                        </a:rPr>
                        <a:t>A set of results that can be found again by someone else if they carry out the same method</a:t>
                      </a:r>
                      <a:endParaRPr lang="en-GB" sz="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66432">
                <a:tc>
                  <a:txBody>
                    <a:bodyPr/>
                    <a:lstStyle/>
                    <a:p>
                      <a:r>
                        <a:rPr lang="en-GB" sz="1000" dirty="0"/>
                        <a:t>Repeatable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smtClean="0">
                          <a:solidFill>
                            <a:schemeClr val="tx1"/>
                          </a:solidFill>
                          <a:effectLst/>
                          <a:latin typeface="+mn-lt"/>
                          <a:ea typeface="+mn-ea"/>
                          <a:cs typeface="+mn-cs"/>
                        </a:rPr>
                        <a:t>Results that you can find if you do the same test again – it shows the result wasn’t just a random finding.</a:t>
                      </a:r>
                      <a:endParaRPr lang="en-GB" sz="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55632">
                <a:tc>
                  <a:txBody>
                    <a:bodyPr/>
                    <a:lstStyle/>
                    <a:p>
                      <a:r>
                        <a:rPr lang="en-GB" sz="1000" dirty="0"/>
                        <a:t>Independent 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smtClean="0">
                          <a:solidFill>
                            <a:schemeClr val="tx1"/>
                          </a:solidFill>
                          <a:effectLst/>
                          <a:latin typeface="+mn-lt"/>
                          <a:ea typeface="+mn-ea"/>
                          <a:cs typeface="+mn-cs"/>
                        </a:rPr>
                        <a:t>The variable YOU change to find out its effect on the DV </a:t>
                      </a:r>
                      <a:endParaRPr lang="en-GB" sz="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44832">
                <a:tc>
                  <a:txBody>
                    <a:bodyPr/>
                    <a:lstStyle/>
                    <a:p>
                      <a:r>
                        <a:rPr lang="en-GB" sz="1000" dirty="0"/>
                        <a:t>Dependent 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smtClean="0">
                          <a:solidFill>
                            <a:schemeClr val="tx1"/>
                          </a:solidFill>
                          <a:effectLst/>
                          <a:latin typeface="+mn-lt"/>
                          <a:ea typeface="+mn-ea"/>
                          <a:cs typeface="+mn-cs"/>
                        </a:rPr>
                        <a:t>The variable you MEASURE to see how it changes </a:t>
                      </a:r>
                      <a:endParaRPr lang="en-GB" sz="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66648">
                <a:tc>
                  <a:txBody>
                    <a:bodyPr/>
                    <a:lstStyle/>
                    <a:p>
                      <a:r>
                        <a:rPr lang="en-GB" sz="1000" dirty="0"/>
                        <a:t>Control 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smtClean="0">
                          <a:solidFill>
                            <a:schemeClr val="tx1"/>
                          </a:solidFill>
                          <a:effectLst/>
                          <a:latin typeface="+mn-lt"/>
                          <a:ea typeface="+mn-ea"/>
                          <a:cs typeface="+mn-cs"/>
                        </a:rPr>
                        <a:t>Any variable that you must keep the SAME in your investigation, to ensure it doesn’t affect the DV </a:t>
                      </a:r>
                      <a:endParaRPr lang="en-GB" sz="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63396">
                <a:tc>
                  <a:txBody>
                    <a:bodyPr/>
                    <a:lstStyle/>
                    <a:p>
                      <a:r>
                        <a:rPr lang="en-GB" sz="1000" dirty="0"/>
                        <a:t>Resolution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smtClean="0"/>
                        <a:t>The smallest measurable change</a:t>
                      </a:r>
                      <a:r>
                        <a:rPr lang="en-GB" sz="900" baseline="0" dirty="0" smtClean="0"/>
                        <a:t> by a piece of apparatus</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63396">
                <a:tc>
                  <a:txBody>
                    <a:bodyPr/>
                    <a:lstStyle/>
                    <a:p>
                      <a:r>
                        <a:rPr lang="en-GB" sz="1000" dirty="0"/>
                        <a:t>Random</a:t>
                      </a:r>
                      <a:r>
                        <a:rPr lang="en-GB" sz="1000" baseline="0" dirty="0"/>
                        <a:t> Error</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smtClean="0"/>
                        <a:t>An unpredictable</a:t>
                      </a:r>
                      <a:r>
                        <a:rPr lang="en-GB" sz="900" baseline="0" dirty="0" smtClean="0"/>
                        <a:t> error which could be caused by human error in measurement</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263396">
                <a:tc>
                  <a:txBody>
                    <a:bodyPr/>
                    <a:lstStyle/>
                    <a:p>
                      <a:r>
                        <a:rPr lang="en-GB" sz="1000" dirty="0"/>
                        <a:t>Systematic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a:t>
                      </a:r>
                      <a:r>
                        <a:rPr lang="en-GB" sz="1000" baseline="0" dirty="0" smtClean="0"/>
                        <a:t> error in measurement </a:t>
                      </a:r>
                      <a:r>
                        <a:rPr lang="en-GB" sz="1000" dirty="0" smtClean="0"/>
                        <a:t>that is the same every</a:t>
                      </a:r>
                      <a:r>
                        <a:rPr lang="en-GB" sz="1000" baseline="0" dirty="0" smtClean="0"/>
                        <a:t> time .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bl>
          </a:graphicData>
        </a:graphic>
      </p:graphicFrame>
      <p:sp>
        <p:nvSpPr>
          <p:cNvPr id="9" name="Title 1"/>
          <p:cNvSpPr txBox="1">
            <a:spLocks/>
          </p:cNvSpPr>
          <p:nvPr/>
        </p:nvSpPr>
        <p:spPr>
          <a:xfrm>
            <a:off x="137891" y="2636912"/>
            <a:ext cx="5184576" cy="1742932"/>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050" b="1" dirty="0">
                <a:latin typeface="+mj-lt"/>
              </a:rPr>
              <a:t>Reproducibility, repeatability  and validity</a:t>
            </a:r>
          </a:p>
          <a:p>
            <a:pPr algn="l"/>
            <a:r>
              <a:rPr lang="en-GB" sz="1050" dirty="0">
                <a:latin typeface="+mj-lt"/>
              </a:rPr>
              <a:t>Experiments should always be repeatable, reproducible and valid. Reproducibility means that if someone were to follow your method, they would get a similar pattern in their results.</a:t>
            </a:r>
          </a:p>
          <a:p>
            <a:pPr algn="l"/>
            <a:endParaRPr lang="en-GB" sz="1050" dirty="0">
              <a:latin typeface="+mj-lt"/>
            </a:endParaRPr>
          </a:p>
          <a:p>
            <a:pPr algn="l"/>
            <a:r>
              <a:rPr lang="en-GB" sz="1050" dirty="0">
                <a:latin typeface="+mj-lt"/>
              </a:rPr>
              <a:t>An experiment is repeatable if the same person completes the same  experiment , following the same method </a:t>
            </a:r>
            <a:r>
              <a:rPr lang="en-GB" sz="1050" dirty="0" smtClean="0">
                <a:latin typeface="+mj-lt"/>
              </a:rPr>
              <a:t>, with </a:t>
            </a:r>
            <a:r>
              <a:rPr lang="en-GB" sz="1050" dirty="0">
                <a:latin typeface="+mj-lt"/>
              </a:rPr>
              <a:t>the same equipment and they achieve similar results. To ensure that your results are repeatable you should complete the experiment </a:t>
            </a:r>
            <a:r>
              <a:rPr lang="en-GB" sz="1050" b="1" dirty="0">
                <a:latin typeface="+mj-lt"/>
              </a:rPr>
              <a:t>at least three times</a:t>
            </a:r>
          </a:p>
          <a:p>
            <a:pPr algn="l"/>
            <a:endParaRPr lang="en-GB" sz="1050" dirty="0">
              <a:latin typeface="+mj-lt"/>
            </a:endParaRPr>
          </a:p>
          <a:p>
            <a:pPr algn="l"/>
            <a:r>
              <a:rPr lang="en-GB" sz="1050" dirty="0">
                <a:latin typeface="+mj-lt"/>
              </a:rPr>
              <a:t>Valid results are repeatable and reproducible.</a:t>
            </a:r>
          </a:p>
        </p:txBody>
      </p:sp>
      <p:sp>
        <p:nvSpPr>
          <p:cNvPr id="10" name="Title 1"/>
          <p:cNvSpPr txBox="1">
            <a:spLocks/>
          </p:cNvSpPr>
          <p:nvPr/>
        </p:nvSpPr>
        <p:spPr>
          <a:xfrm>
            <a:off x="137891" y="4509121"/>
            <a:ext cx="5184576" cy="2070855"/>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000" b="1" dirty="0">
                <a:latin typeface="+mj-lt"/>
              </a:rPr>
              <a:t>Error</a:t>
            </a:r>
          </a:p>
          <a:p>
            <a:pPr algn="l"/>
            <a:r>
              <a:rPr lang="en-GB" sz="1000" dirty="0">
                <a:latin typeface="+mj-lt"/>
              </a:rPr>
              <a:t>When  doing practical work you will come across error. This </a:t>
            </a:r>
            <a:r>
              <a:rPr lang="en-GB" sz="1000" dirty="0" smtClean="0">
                <a:latin typeface="+mj-lt"/>
              </a:rPr>
              <a:t> can </a:t>
            </a:r>
            <a:r>
              <a:rPr lang="en-GB" sz="1000" dirty="0">
                <a:latin typeface="+mj-lt"/>
              </a:rPr>
              <a:t>cause </a:t>
            </a:r>
            <a:r>
              <a:rPr lang="en-GB" sz="1000" b="1" dirty="0">
                <a:latin typeface="+mj-lt"/>
              </a:rPr>
              <a:t>anomalous results </a:t>
            </a:r>
            <a:r>
              <a:rPr lang="en-GB" sz="1000" dirty="0">
                <a:latin typeface="+mj-lt"/>
              </a:rPr>
              <a:t>i.e. a result which does fit the expected pattern. There are three types of error that could effect your results:</a:t>
            </a:r>
          </a:p>
          <a:p>
            <a:pPr marL="228600" indent="-228600" algn="l">
              <a:buAutoNum type="arabicPeriod"/>
            </a:pPr>
            <a:r>
              <a:rPr lang="en-GB" sz="1000" b="1" dirty="0">
                <a:latin typeface="+mj-lt"/>
              </a:rPr>
              <a:t>Random error- </a:t>
            </a:r>
            <a:r>
              <a:rPr lang="en-GB" sz="1000" dirty="0">
                <a:latin typeface="+mj-lt"/>
              </a:rPr>
              <a:t>this error is unpredictable and can be caused by things like human error when measuring . Repeating an experiment three times can minimise the effect of random errors </a:t>
            </a:r>
            <a:r>
              <a:rPr lang="en-GB" sz="1000" dirty="0" smtClean="0">
                <a:latin typeface="+mj-lt"/>
              </a:rPr>
              <a:t>and will </a:t>
            </a:r>
            <a:r>
              <a:rPr lang="en-GB" sz="1000" dirty="0">
                <a:latin typeface="+mj-lt"/>
              </a:rPr>
              <a:t>allow you to spot anomalous results. </a:t>
            </a:r>
          </a:p>
          <a:p>
            <a:pPr marL="228600" indent="-228600" algn="l">
              <a:buAutoNum type="arabicPeriod"/>
            </a:pPr>
            <a:r>
              <a:rPr lang="en-GB" sz="1000" b="1" dirty="0">
                <a:latin typeface="+mj-lt"/>
              </a:rPr>
              <a:t>Systematic error- </a:t>
            </a:r>
            <a:r>
              <a:rPr lang="en-GB" sz="1000" dirty="0">
                <a:latin typeface="+mj-lt"/>
              </a:rPr>
              <a:t>t</a:t>
            </a:r>
            <a:r>
              <a:rPr lang="en-GB" sz="1000" dirty="0" smtClean="0">
                <a:latin typeface="+mj-lt"/>
              </a:rPr>
              <a:t>his </a:t>
            </a:r>
            <a:r>
              <a:rPr lang="en-GB" sz="1000" dirty="0">
                <a:latin typeface="+mj-lt"/>
              </a:rPr>
              <a:t>is an error in your measurement and will be the same every time you do a repeat </a:t>
            </a:r>
            <a:r>
              <a:rPr lang="en-GB" sz="1000" dirty="0" smtClean="0">
                <a:latin typeface="+mj-lt"/>
              </a:rPr>
              <a:t>.For </a:t>
            </a:r>
            <a:r>
              <a:rPr lang="en-GB" sz="1000" dirty="0">
                <a:latin typeface="+mj-lt"/>
              </a:rPr>
              <a:t>example  if you read a length from the end of a ruler rather than from 0. </a:t>
            </a:r>
            <a:r>
              <a:rPr lang="en-GB" sz="1000" b="1" dirty="0">
                <a:latin typeface="+mj-lt"/>
              </a:rPr>
              <a:t>Doing repeats will NOT prevent systematic error</a:t>
            </a:r>
            <a:r>
              <a:rPr lang="en-GB" sz="1000" dirty="0">
                <a:latin typeface="+mj-lt"/>
              </a:rPr>
              <a:t>.</a:t>
            </a:r>
          </a:p>
          <a:p>
            <a:pPr marL="228600" indent="-228600" algn="l">
              <a:buAutoNum type="arabicPeriod"/>
            </a:pPr>
            <a:r>
              <a:rPr lang="en-GB" sz="1000" dirty="0">
                <a:latin typeface="+mj-lt"/>
              </a:rPr>
              <a:t> </a:t>
            </a:r>
            <a:r>
              <a:rPr lang="en-GB" sz="1000" b="1" dirty="0">
                <a:latin typeface="+mj-lt"/>
              </a:rPr>
              <a:t>Zero error </a:t>
            </a:r>
            <a:r>
              <a:rPr lang="en-GB" sz="1000" b="1" dirty="0" smtClean="0">
                <a:latin typeface="+mj-lt"/>
              </a:rPr>
              <a:t>-</a:t>
            </a:r>
            <a:r>
              <a:rPr lang="en-GB" sz="1000" dirty="0" smtClean="0">
                <a:latin typeface="+mj-lt"/>
              </a:rPr>
              <a:t>this </a:t>
            </a:r>
            <a:r>
              <a:rPr lang="en-GB" sz="1000" dirty="0">
                <a:latin typeface="+mj-lt"/>
              </a:rPr>
              <a:t>is  a type of systematic error, for example if a balance does not read 0g when you add a substance to it, you will need to take this into account when weighing chemicals.</a:t>
            </a:r>
          </a:p>
        </p:txBody>
      </p:sp>
      <p:sp>
        <p:nvSpPr>
          <p:cNvPr id="12" name="Title 1"/>
          <p:cNvSpPr txBox="1">
            <a:spLocks/>
          </p:cNvSpPr>
          <p:nvPr/>
        </p:nvSpPr>
        <p:spPr>
          <a:xfrm>
            <a:off x="137891" y="836712"/>
            <a:ext cx="5184576" cy="1656184"/>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000" dirty="0">
                <a:latin typeface="Berlin Sans FB Demi" panose="020E0802020502020306" pitchFamily="34" charset="0"/>
              </a:rPr>
              <a:t>Variables</a:t>
            </a:r>
          </a:p>
          <a:p>
            <a:pPr algn="l"/>
            <a:r>
              <a:rPr lang="en-GB" sz="1000" dirty="0"/>
              <a:t>When designing experiments, there are three types of variable that we need to consider. T</a:t>
            </a:r>
            <a:r>
              <a:rPr lang="en-GB" sz="1000" dirty="0" smtClean="0"/>
              <a:t>he </a:t>
            </a:r>
            <a:r>
              <a:rPr lang="en-GB" sz="1000" dirty="0"/>
              <a:t>dependent variable is what we measure, the independent variable is what </a:t>
            </a:r>
            <a:r>
              <a:rPr lang="en-GB" sz="1000" b="1" dirty="0"/>
              <a:t>we change</a:t>
            </a:r>
            <a:r>
              <a:rPr lang="en-GB" sz="1000" dirty="0"/>
              <a:t> in the </a:t>
            </a:r>
            <a:r>
              <a:rPr lang="en-GB" sz="1000" dirty="0" smtClean="0"/>
              <a:t>experiment. And the </a:t>
            </a:r>
            <a:r>
              <a:rPr lang="en-GB" sz="1000" dirty="0"/>
              <a:t>control variables are the variables we </a:t>
            </a:r>
            <a:r>
              <a:rPr lang="en-GB" sz="1000" b="1" dirty="0"/>
              <a:t>keep the same.</a:t>
            </a:r>
          </a:p>
          <a:p>
            <a:pPr algn="l"/>
            <a:r>
              <a:rPr lang="en-GB" sz="1000" dirty="0"/>
              <a:t>For example, consider the investigation below:</a:t>
            </a:r>
          </a:p>
          <a:p>
            <a:pPr algn="l"/>
            <a:r>
              <a:rPr lang="en-GB" sz="1000" dirty="0"/>
              <a:t>How does the concentration of hydrochloric acid affect the rate at which magnesium reacts?</a:t>
            </a:r>
          </a:p>
          <a:p>
            <a:pPr algn="l"/>
            <a:r>
              <a:rPr lang="en-GB" sz="1000" dirty="0"/>
              <a:t>I.V- Concentration of Hydrochloric acid</a:t>
            </a:r>
          </a:p>
          <a:p>
            <a:pPr algn="l"/>
            <a:r>
              <a:rPr lang="en-GB" sz="1000" dirty="0"/>
              <a:t>D.V- Rate of Reaction</a:t>
            </a:r>
          </a:p>
          <a:p>
            <a:pPr algn="l"/>
            <a:r>
              <a:rPr lang="en-GB" sz="1000" dirty="0" smtClean="0"/>
              <a:t>C.Vs- </a:t>
            </a:r>
            <a:r>
              <a:rPr lang="en-GB" sz="1000" dirty="0"/>
              <a:t>Volume of acid, mass of magnesium, temperature of acid.</a:t>
            </a:r>
          </a:p>
          <a:p>
            <a:pPr algn="l"/>
            <a:endParaRPr lang="en-GB" sz="1000" dirty="0">
              <a:latin typeface="Berlin Sans FB Demi" panose="020E0802020502020306" pitchFamily="34" charset="0"/>
            </a:endParaRPr>
          </a:p>
        </p:txBody>
      </p:sp>
      <p:sp>
        <p:nvSpPr>
          <p:cNvPr id="13" name="Title 1"/>
          <p:cNvSpPr txBox="1">
            <a:spLocks/>
          </p:cNvSpPr>
          <p:nvPr/>
        </p:nvSpPr>
        <p:spPr>
          <a:xfrm>
            <a:off x="5450285" y="3429000"/>
            <a:ext cx="4309185" cy="1584176"/>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200" b="1" dirty="0"/>
              <a:t>Resolution</a:t>
            </a:r>
          </a:p>
          <a:p>
            <a:pPr algn="l"/>
            <a:r>
              <a:rPr lang="en-GB" sz="1200" dirty="0"/>
              <a:t>The resolution of apparatus is the smallest measurable change by that piece of apparatus. For example some </a:t>
            </a:r>
            <a:r>
              <a:rPr lang="en-GB" sz="1200" dirty="0" smtClean="0"/>
              <a:t>balances </a:t>
            </a:r>
            <a:r>
              <a:rPr lang="en-GB" sz="1200" dirty="0"/>
              <a:t>will only measure to the nearest 1 gram whereas others will measure to the nearest 0.1gram. We say the balance that measures to the nearest 0.1g </a:t>
            </a:r>
            <a:r>
              <a:rPr lang="en-GB" sz="1200" b="1" dirty="0"/>
              <a:t>has a higher resolution. </a:t>
            </a:r>
            <a:r>
              <a:rPr lang="en-GB" sz="1200" dirty="0"/>
              <a:t>Therefore using equipment of higher resolution will improve the accuracy of your investigation.</a:t>
            </a:r>
          </a:p>
          <a:p>
            <a:pPr algn="l"/>
            <a:endParaRPr lang="en-GB" sz="1200" dirty="0"/>
          </a:p>
          <a:p>
            <a:pPr algn="l"/>
            <a:r>
              <a:rPr lang="en-GB" sz="1200" dirty="0"/>
              <a:t>When selecting equipment to use in your experiment  you should select equipment with an appropriate resolution. For example if your experiment requires you to weigh 2.3 g of a substance out you will need to use the balance that measures to the nearest 0.1g</a:t>
            </a:r>
          </a:p>
          <a:p>
            <a:pPr algn="l"/>
            <a:endParaRPr lang="en-GB" sz="1400" b="1" dirty="0"/>
          </a:p>
        </p:txBody>
      </p:sp>
      <p:sp>
        <p:nvSpPr>
          <p:cNvPr id="14" name="Title 1"/>
          <p:cNvSpPr txBox="1">
            <a:spLocks/>
          </p:cNvSpPr>
          <p:nvPr/>
        </p:nvSpPr>
        <p:spPr>
          <a:xfrm>
            <a:off x="5450284" y="5013176"/>
            <a:ext cx="4309185" cy="180020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000" b="1" dirty="0">
                <a:latin typeface="+mj-lt"/>
              </a:rPr>
              <a:t>Accuracy and Precision</a:t>
            </a:r>
          </a:p>
          <a:p>
            <a:pPr algn="l"/>
            <a:r>
              <a:rPr lang="en-GB" sz="1000" dirty="0">
                <a:latin typeface="+mj-lt"/>
              </a:rPr>
              <a:t>Consider the set of results below:</a:t>
            </a:r>
          </a:p>
          <a:p>
            <a:pPr algn="l"/>
            <a:endParaRPr lang="en-GB" sz="1000" dirty="0">
              <a:latin typeface="+mj-lt"/>
            </a:endParaRPr>
          </a:p>
          <a:p>
            <a:pPr algn="l"/>
            <a:endParaRPr lang="en-GB" sz="1000"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783843114"/>
              </p:ext>
            </p:extLst>
          </p:nvPr>
        </p:nvGraphicFramePr>
        <p:xfrm>
          <a:off x="5577069" y="5373216"/>
          <a:ext cx="2145729" cy="1188720"/>
        </p:xfrm>
        <a:graphic>
          <a:graphicData uri="http://schemas.openxmlformats.org/drawingml/2006/table">
            <a:tbl>
              <a:tblPr firstRow="1" bandRow="1">
                <a:tableStyleId>{5940675A-B579-460E-94D1-54222C63F5DA}</a:tableStyleId>
              </a:tblPr>
              <a:tblGrid>
                <a:gridCol w="715243">
                  <a:extLst>
                    <a:ext uri="{9D8B030D-6E8A-4147-A177-3AD203B41FA5}">
                      <a16:colId xmlns="" xmlns:a16="http://schemas.microsoft.com/office/drawing/2014/main" val="20000"/>
                    </a:ext>
                  </a:extLst>
                </a:gridCol>
                <a:gridCol w="715243">
                  <a:extLst>
                    <a:ext uri="{9D8B030D-6E8A-4147-A177-3AD203B41FA5}">
                      <a16:colId xmlns="" xmlns:a16="http://schemas.microsoft.com/office/drawing/2014/main" val="20001"/>
                    </a:ext>
                  </a:extLst>
                </a:gridCol>
                <a:gridCol w="715243">
                  <a:extLst>
                    <a:ext uri="{9D8B030D-6E8A-4147-A177-3AD203B41FA5}">
                      <a16:colId xmlns="" xmlns:a16="http://schemas.microsoft.com/office/drawing/2014/main" val="20002"/>
                    </a:ext>
                  </a:extLst>
                </a:gridCol>
              </a:tblGrid>
              <a:tr h="189125">
                <a:tc>
                  <a:txBody>
                    <a:bodyPr/>
                    <a:lstStyle/>
                    <a:p>
                      <a:endParaRPr lang="en-GB" sz="700" dirty="0"/>
                    </a:p>
                  </a:txBody>
                  <a:tcPr marL="99060" marR="99060"/>
                </a:tc>
                <a:tc>
                  <a:txBody>
                    <a:bodyPr/>
                    <a:lstStyle/>
                    <a:p>
                      <a:r>
                        <a:rPr lang="en-GB" sz="700" dirty="0"/>
                        <a:t>Experiment 1</a:t>
                      </a:r>
                    </a:p>
                  </a:txBody>
                  <a:tcPr marL="99060" marR="99060"/>
                </a:tc>
                <a:tc>
                  <a:txBody>
                    <a:bodyPr/>
                    <a:lstStyle/>
                    <a:p>
                      <a:r>
                        <a:rPr lang="en-GB" sz="700" dirty="0"/>
                        <a:t>Experiment 2</a:t>
                      </a:r>
                    </a:p>
                  </a:txBody>
                  <a:tcPr marL="99060" marR="99060"/>
                </a:tc>
                <a:extLst>
                  <a:ext uri="{0D108BD9-81ED-4DB2-BD59-A6C34878D82A}">
                    <a16:rowId xmlns="" xmlns:a16="http://schemas.microsoft.com/office/drawing/2014/main" val="10000"/>
                  </a:ext>
                </a:extLst>
              </a:tr>
              <a:tr h="189125">
                <a:tc>
                  <a:txBody>
                    <a:bodyPr/>
                    <a:lstStyle/>
                    <a:p>
                      <a:endParaRPr lang="en-GB" sz="700" dirty="0"/>
                    </a:p>
                  </a:txBody>
                  <a:tcPr marL="99060" marR="99060"/>
                </a:tc>
                <a:tc>
                  <a:txBody>
                    <a:bodyPr/>
                    <a:lstStyle/>
                    <a:p>
                      <a:r>
                        <a:rPr lang="en-GB" sz="700" dirty="0"/>
                        <a:t>Time (s)</a:t>
                      </a:r>
                    </a:p>
                  </a:txBody>
                  <a:tcPr marL="99060" marR="99060"/>
                </a:tc>
                <a:tc>
                  <a:txBody>
                    <a:bodyPr/>
                    <a:lstStyle/>
                    <a:p>
                      <a:r>
                        <a:rPr lang="en-GB" sz="700" dirty="0"/>
                        <a:t>Time (s)</a:t>
                      </a:r>
                    </a:p>
                  </a:txBody>
                  <a:tcPr marL="99060" marR="99060"/>
                </a:tc>
                <a:extLst>
                  <a:ext uri="{0D108BD9-81ED-4DB2-BD59-A6C34878D82A}">
                    <a16:rowId xmlns="" xmlns:a16="http://schemas.microsoft.com/office/drawing/2014/main" val="10001"/>
                  </a:ext>
                </a:extLst>
              </a:tr>
              <a:tr h="189125">
                <a:tc>
                  <a:txBody>
                    <a:bodyPr/>
                    <a:lstStyle/>
                    <a:p>
                      <a:r>
                        <a:rPr lang="en-GB" sz="700" dirty="0"/>
                        <a:t>1</a:t>
                      </a:r>
                    </a:p>
                  </a:txBody>
                  <a:tcPr marL="99060" marR="99060"/>
                </a:tc>
                <a:tc>
                  <a:txBody>
                    <a:bodyPr/>
                    <a:lstStyle/>
                    <a:p>
                      <a:r>
                        <a:rPr lang="en-GB" sz="700" dirty="0"/>
                        <a:t>12</a:t>
                      </a:r>
                    </a:p>
                  </a:txBody>
                  <a:tcPr marL="99060" marR="99060"/>
                </a:tc>
                <a:tc>
                  <a:txBody>
                    <a:bodyPr/>
                    <a:lstStyle/>
                    <a:p>
                      <a:r>
                        <a:rPr lang="en-GB" sz="700" dirty="0"/>
                        <a:t>11</a:t>
                      </a:r>
                    </a:p>
                  </a:txBody>
                  <a:tcPr marL="99060" marR="99060"/>
                </a:tc>
                <a:extLst>
                  <a:ext uri="{0D108BD9-81ED-4DB2-BD59-A6C34878D82A}">
                    <a16:rowId xmlns="" xmlns:a16="http://schemas.microsoft.com/office/drawing/2014/main" val="10002"/>
                  </a:ext>
                </a:extLst>
              </a:tr>
              <a:tr h="189125">
                <a:tc>
                  <a:txBody>
                    <a:bodyPr/>
                    <a:lstStyle/>
                    <a:p>
                      <a:r>
                        <a:rPr lang="en-GB" sz="700" dirty="0"/>
                        <a:t>2</a:t>
                      </a:r>
                    </a:p>
                  </a:txBody>
                  <a:tcPr marL="99060" marR="99060"/>
                </a:tc>
                <a:tc>
                  <a:txBody>
                    <a:bodyPr/>
                    <a:lstStyle/>
                    <a:p>
                      <a:r>
                        <a:rPr lang="en-GB" sz="700" dirty="0"/>
                        <a:t>12</a:t>
                      </a:r>
                    </a:p>
                  </a:txBody>
                  <a:tcPr marL="99060" marR="99060"/>
                </a:tc>
                <a:tc>
                  <a:txBody>
                    <a:bodyPr/>
                    <a:lstStyle/>
                    <a:p>
                      <a:r>
                        <a:rPr lang="en-GB" sz="700" dirty="0"/>
                        <a:t>15</a:t>
                      </a:r>
                    </a:p>
                  </a:txBody>
                  <a:tcPr marL="99060" marR="99060"/>
                </a:tc>
                <a:extLst>
                  <a:ext uri="{0D108BD9-81ED-4DB2-BD59-A6C34878D82A}">
                    <a16:rowId xmlns="" xmlns:a16="http://schemas.microsoft.com/office/drawing/2014/main" val="10003"/>
                  </a:ext>
                </a:extLst>
              </a:tr>
              <a:tr h="189125">
                <a:tc>
                  <a:txBody>
                    <a:bodyPr/>
                    <a:lstStyle/>
                    <a:p>
                      <a:r>
                        <a:rPr lang="en-GB" sz="700" dirty="0"/>
                        <a:t>3</a:t>
                      </a:r>
                    </a:p>
                  </a:txBody>
                  <a:tcPr marL="99060" marR="99060"/>
                </a:tc>
                <a:tc>
                  <a:txBody>
                    <a:bodyPr/>
                    <a:lstStyle/>
                    <a:p>
                      <a:r>
                        <a:rPr lang="en-GB" sz="700" dirty="0"/>
                        <a:t>11</a:t>
                      </a:r>
                    </a:p>
                  </a:txBody>
                  <a:tcPr marL="99060" marR="99060"/>
                </a:tc>
                <a:tc>
                  <a:txBody>
                    <a:bodyPr/>
                    <a:lstStyle/>
                    <a:p>
                      <a:r>
                        <a:rPr lang="en-GB" sz="700" dirty="0"/>
                        <a:t>19</a:t>
                      </a:r>
                    </a:p>
                  </a:txBody>
                  <a:tcPr marL="99060" marR="99060"/>
                </a:tc>
                <a:extLst>
                  <a:ext uri="{0D108BD9-81ED-4DB2-BD59-A6C34878D82A}">
                    <a16:rowId xmlns="" xmlns:a16="http://schemas.microsoft.com/office/drawing/2014/main" val="10004"/>
                  </a:ext>
                </a:extLst>
              </a:tr>
              <a:tr h="189125">
                <a:tc>
                  <a:txBody>
                    <a:bodyPr/>
                    <a:lstStyle/>
                    <a:p>
                      <a:r>
                        <a:rPr lang="en-GB" sz="700" dirty="0"/>
                        <a:t>Mean</a:t>
                      </a:r>
                    </a:p>
                  </a:txBody>
                  <a:tcPr marL="99060" marR="99060"/>
                </a:tc>
                <a:tc>
                  <a:txBody>
                    <a:bodyPr/>
                    <a:lstStyle/>
                    <a:p>
                      <a:r>
                        <a:rPr lang="en-GB" sz="700" dirty="0"/>
                        <a:t>12</a:t>
                      </a:r>
                    </a:p>
                  </a:txBody>
                  <a:tcPr marL="99060" marR="99060"/>
                </a:tc>
                <a:tc>
                  <a:txBody>
                    <a:bodyPr/>
                    <a:lstStyle/>
                    <a:p>
                      <a:r>
                        <a:rPr lang="en-GB" sz="700" dirty="0"/>
                        <a:t>15</a:t>
                      </a:r>
                    </a:p>
                  </a:txBody>
                  <a:tcPr marL="99060" marR="99060"/>
                </a:tc>
                <a:extLst>
                  <a:ext uri="{0D108BD9-81ED-4DB2-BD59-A6C34878D82A}">
                    <a16:rowId xmlns="" xmlns:a16="http://schemas.microsoft.com/office/drawing/2014/main" val="10005"/>
                  </a:ext>
                </a:extLst>
              </a:tr>
            </a:tbl>
          </a:graphicData>
        </a:graphic>
      </p:graphicFrame>
      <p:sp>
        <p:nvSpPr>
          <p:cNvPr id="3" name="TextBox 2"/>
          <p:cNvSpPr txBox="1"/>
          <p:nvPr/>
        </p:nvSpPr>
        <p:spPr>
          <a:xfrm>
            <a:off x="7801813" y="5039096"/>
            <a:ext cx="1910723" cy="1785104"/>
          </a:xfrm>
          <a:prstGeom prst="rect">
            <a:avLst/>
          </a:prstGeom>
          <a:noFill/>
        </p:spPr>
        <p:txBody>
          <a:bodyPr wrap="square" rtlCol="0">
            <a:spAutoFit/>
          </a:bodyPr>
          <a:lstStyle/>
          <a:p>
            <a:r>
              <a:rPr lang="en-GB" sz="1000" dirty="0"/>
              <a:t>We want our experiments to be accurate and precise.</a:t>
            </a:r>
          </a:p>
          <a:p>
            <a:r>
              <a:rPr lang="en-GB" sz="1000" dirty="0"/>
              <a:t>If a measurement is accurate it is close to its true value. If a measurement is precise the results ‘cluster’ closely. For example experiment 1 is more precise than experiment 2. Precision can be improved by taking readers at smaller intervals .</a:t>
            </a:r>
          </a:p>
        </p:txBody>
      </p:sp>
    </p:spTree>
    <p:extLst>
      <p:ext uri="{BB962C8B-B14F-4D97-AF65-F5344CB8AC3E}">
        <p14:creationId xmlns:p14="http://schemas.microsoft.com/office/powerpoint/2010/main" val="8420285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4"/>
          </a:lnRef>
          <a:fillRef idx="1">
            <a:schemeClr val="lt1"/>
          </a:fillRef>
          <a:effectRef idx="0">
            <a:schemeClr val="accent4"/>
          </a:effectRef>
          <a:fontRef idx="minor">
            <a:schemeClr val="dk1"/>
          </a:fontRef>
        </p:style>
        <p:txBody>
          <a:bodyPr anchor="t">
            <a:normAutofit/>
          </a:bodyPr>
          <a:lstStyle/>
          <a:p>
            <a:pPr algn="l"/>
            <a:r>
              <a:rPr lang="en-GB" sz="1600" u="sng" dirty="0">
                <a:latin typeface="Berlin Sans FB Demi" panose="020E0802020502020306" pitchFamily="34" charset="0"/>
              </a:rPr>
              <a:t>Practical Methods Knowledge Organiser: Processing Data</a:t>
            </a:r>
          </a:p>
        </p:txBody>
      </p:sp>
      <p:graphicFrame>
        <p:nvGraphicFramePr>
          <p:cNvPr id="4" name="Table 3"/>
          <p:cNvGraphicFramePr>
            <a:graphicFrameLocks noGrp="1"/>
          </p:cNvGraphicFramePr>
          <p:nvPr>
            <p:extLst>
              <p:ext uri="{D42A27DB-BD31-4B8C-83A1-F6EECF244321}">
                <p14:modId xmlns:p14="http://schemas.microsoft.com/office/powerpoint/2010/main" val="2209784398"/>
              </p:ext>
            </p:extLst>
          </p:nvPr>
        </p:nvGraphicFramePr>
        <p:xfrm>
          <a:off x="5457056" y="116632"/>
          <a:ext cx="4310113" cy="1396960"/>
        </p:xfrm>
        <a:graphic>
          <a:graphicData uri="http://schemas.openxmlformats.org/drawingml/2006/table">
            <a:tbl>
              <a:tblPr firstRow="1" bandRow="1">
                <a:tableStyleId>{5940675A-B579-460E-94D1-54222C63F5DA}</a:tableStyleId>
              </a:tblPr>
              <a:tblGrid>
                <a:gridCol w="1069752">
                  <a:extLst>
                    <a:ext uri="{9D8B030D-6E8A-4147-A177-3AD203B41FA5}">
                      <a16:colId xmlns="" xmlns:a16="http://schemas.microsoft.com/office/drawing/2014/main" val="20000"/>
                    </a:ext>
                  </a:extLst>
                </a:gridCol>
                <a:gridCol w="3240361">
                  <a:extLst>
                    <a:ext uri="{9D8B030D-6E8A-4147-A177-3AD203B41FA5}">
                      <a16:colId xmlns="" xmlns:a16="http://schemas.microsoft.com/office/drawing/2014/main" val="20001"/>
                    </a:ext>
                  </a:extLst>
                </a:gridCol>
              </a:tblGrid>
              <a:tr h="288032">
                <a:tc>
                  <a:txBody>
                    <a:bodyPr/>
                    <a:lstStyle/>
                    <a:p>
                      <a:r>
                        <a:rPr lang="en-GB" sz="1000" b="1" dirty="0"/>
                        <a:t>Key</a:t>
                      </a:r>
                      <a:r>
                        <a:rPr lang="en-GB" sz="1000" b="1" baseline="0" dirty="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a:t>Definitions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77232">
                <a:tc>
                  <a:txBody>
                    <a:bodyPr/>
                    <a:lstStyle/>
                    <a:p>
                      <a:r>
                        <a:rPr lang="en-GB" sz="1000" dirty="0"/>
                        <a:t>Uncertainty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amount of error your measurements might have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77232">
                <a:tc>
                  <a:txBody>
                    <a:bodyPr/>
                    <a:lstStyle/>
                    <a:p>
                      <a:r>
                        <a:rPr lang="en-GB" sz="1000" dirty="0" smtClean="0"/>
                        <a:t>Mean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total of the values</a:t>
                      </a:r>
                      <a:r>
                        <a:rPr lang="en-GB" sz="1000" baseline="0" dirty="0" smtClean="0"/>
                        <a:t> divided by the number of values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Median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middle</a:t>
                      </a:r>
                      <a:r>
                        <a:rPr lang="en-GB" sz="1000" baseline="0" dirty="0" smtClean="0"/>
                        <a:t> value in a set of data</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Mode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most commonly occurring value in a set of data</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itle 1"/>
          <p:cNvSpPr txBox="1">
            <a:spLocks/>
          </p:cNvSpPr>
          <p:nvPr/>
        </p:nvSpPr>
        <p:spPr>
          <a:xfrm>
            <a:off x="5109444" y="2636912"/>
            <a:ext cx="4657723" cy="4032448"/>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900" dirty="0" smtClean="0">
                <a:latin typeface="Berlin Sans FB Demi" panose="020E0802020502020306" pitchFamily="34" charset="0"/>
              </a:rPr>
              <a:t>Uncertainty</a:t>
            </a:r>
            <a:endParaRPr lang="en-GB" sz="900" dirty="0">
              <a:latin typeface="Berlin Sans FB Demi" panose="020E0802020502020306" pitchFamily="34" charset="0"/>
            </a:endParaRPr>
          </a:p>
          <a:p>
            <a:pPr algn="l"/>
            <a:r>
              <a:rPr lang="en-GB" sz="900" dirty="0"/>
              <a:t>There will always be some uncertainty in the results you collect, there are two main reasons for this.</a:t>
            </a:r>
          </a:p>
          <a:p>
            <a:pPr algn="l"/>
            <a:r>
              <a:rPr lang="en-GB" sz="900" dirty="0"/>
              <a:t>When you repeat an experiment you often get different results, this is due to random error. The resolution of your equipment will also cause uncertainty. There will therefore be a degree of uncertainty in your mean. For example take the two sets of results below:</a:t>
            </a:r>
          </a:p>
          <a:p>
            <a:pPr algn="l"/>
            <a:endParaRPr lang="en-GB" sz="900" dirty="0"/>
          </a:p>
          <a:p>
            <a:pPr algn="l"/>
            <a:endParaRPr lang="en-GB" sz="900" dirty="0"/>
          </a:p>
          <a:p>
            <a:pPr algn="l"/>
            <a:endParaRPr lang="en-GB" sz="900" dirty="0"/>
          </a:p>
          <a:p>
            <a:pPr algn="l"/>
            <a:endParaRPr lang="en-GB" sz="900" dirty="0"/>
          </a:p>
          <a:p>
            <a:pPr algn="l"/>
            <a:endParaRPr lang="en-GB" sz="900" dirty="0"/>
          </a:p>
          <a:p>
            <a:pPr algn="l"/>
            <a:endParaRPr lang="en-GB" sz="900" dirty="0"/>
          </a:p>
          <a:p>
            <a:pPr algn="l"/>
            <a:endParaRPr lang="en-GB" sz="900" dirty="0"/>
          </a:p>
          <a:p>
            <a:pPr algn="l"/>
            <a:endParaRPr lang="en-GB" sz="900" dirty="0"/>
          </a:p>
          <a:p>
            <a:pPr algn="l"/>
            <a:endParaRPr lang="en-GB" sz="900" dirty="0"/>
          </a:p>
          <a:p>
            <a:pPr algn="l"/>
            <a:endParaRPr lang="en-GB" sz="900" dirty="0"/>
          </a:p>
          <a:p>
            <a:pPr algn="l"/>
            <a:r>
              <a:rPr lang="en-GB" sz="900" dirty="0"/>
              <a:t>We can calculate the uncertainty in the mean of the two experiments by dividing the range of results by 2:</a:t>
            </a:r>
          </a:p>
          <a:p>
            <a:pPr algn="l"/>
            <a:r>
              <a:rPr lang="en-GB" sz="900" dirty="0"/>
              <a:t>Experiment 1= 0.5/2=  +/-0.25s</a:t>
            </a:r>
          </a:p>
          <a:p>
            <a:pPr algn="l"/>
            <a:r>
              <a:rPr lang="en-GB" sz="900" dirty="0"/>
              <a:t>Experiment 2= 4/2= +/-2s</a:t>
            </a:r>
          </a:p>
          <a:p>
            <a:pPr algn="l"/>
            <a:endParaRPr lang="en-GB" sz="900" dirty="0"/>
          </a:p>
          <a:p>
            <a:pPr algn="l"/>
            <a:r>
              <a:rPr lang="en-GB" sz="900" dirty="0"/>
              <a:t>Experiment 1 therefore is more precise than experiment 2. This is partly because they used a stopwatch with a </a:t>
            </a:r>
            <a:r>
              <a:rPr lang="en-GB" sz="900" b="1" dirty="0"/>
              <a:t>higher resolution.</a:t>
            </a:r>
          </a:p>
          <a:p>
            <a:pPr algn="l"/>
            <a:endParaRPr lang="en-GB" sz="900" dirty="0"/>
          </a:p>
          <a:p>
            <a:pPr algn="l"/>
            <a:r>
              <a:rPr lang="en-GB" sz="900" dirty="0"/>
              <a:t>Increasing the quantity of something can help to reduce the uncertainty. For example in the table above, if  I had used a larger piece of magnesium, then it would have taken longer to disappear and this could reduce the percentage uncertainty</a:t>
            </a:r>
            <a:r>
              <a:rPr lang="en-GB" sz="1050" dirty="0"/>
              <a:t>.</a:t>
            </a:r>
          </a:p>
          <a:p>
            <a:pPr algn="l"/>
            <a:endParaRPr lang="en-GB" sz="1000"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431652528"/>
                  </p:ext>
                </p:extLst>
              </p:nvPr>
            </p:nvGraphicFramePr>
            <p:xfrm>
              <a:off x="5733087" y="1772817"/>
              <a:ext cx="3615156" cy="724789"/>
            </p:xfrm>
            <a:graphic>
              <a:graphicData uri="http://schemas.openxmlformats.org/drawingml/2006/table">
                <a:tbl>
                  <a:tblPr firstRow="1" bandRow="1">
                    <a:tableStyleId>{5940675A-B579-460E-94D1-54222C63F5DA}</a:tableStyleId>
                  </a:tblPr>
                  <a:tblGrid>
                    <a:gridCol w="3615156">
                      <a:extLst>
                        <a:ext uri="{9D8B030D-6E8A-4147-A177-3AD203B41FA5}">
                          <a16:colId xmlns="" xmlns:a16="http://schemas.microsoft.com/office/drawing/2014/main" val="20000"/>
                        </a:ext>
                      </a:extLst>
                    </a:gridCol>
                  </a:tblGrid>
                  <a:tr h="132353">
                    <a:tc>
                      <a:txBody>
                        <a:bodyPr/>
                        <a:lstStyle/>
                        <a:p>
                          <a:r>
                            <a:rPr lang="en-GB" sz="1000" b="1" dirty="0"/>
                            <a:t>Equation</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437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a:t>Uncertainty</a:t>
                          </a:r>
                          <a14:m>
                            <m:oMath xmlns:m="http://schemas.openxmlformats.org/officeDocument/2006/math">
                              <m:r>
                                <a:rPr lang="en-GB" sz="1100" b="0" i="1" smtClean="0">
                                  <a:latin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𝑅𝑎𝑛𝑔𝑒</m:t>
                                  </m:r>
                                </m:num>
                                <m:den>
                                  <m:r>
                                    <a:rPr lang="en-GB" sz="1100" b="0" i="1" smtClean="0">
                                      <a:latin typeface="Cambria Math"/>
                                      <a:ea typeface="Cambria Math"/>
                                    </a:rPr>
                                    <m:t>2</m:t>
                                  </m:r>
                                </m:den>
                              </m:f>
                              <m:r>
                                <a:rPr lang="en-GB" sz="1100" b="0" i="1" smtClean="0">
                                  <a:latin typeface="Cambria Math"/>
                                </a:rPr>
                                <m:t>  </m:t>
                              </m:r>
                            </m:oMath>
                          </a14:m>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349154882"/>
                  </p:ext>
                </p:extLst>
              </p:nvPr>
            </p:nvGraphicFramePr>
            <p:xfrm>
              <a:off x="5292080" y="1772816"/>
              <a:ext cx="3337067" cy="724789"/>
            </p:xfrm>
            <a:graphic>
              <a:graphicData uri="http://schemas.openxmlformats.org/drawingml/2006/table">
                <a:tbl>
                  <a:tblPr firstRow="1" bandRow="1">
                    <a:tableStyleId>{5940675A-B579-460E-94D1-54222C63F5DA}</a:tableStyleId>
                  </a:tblPr>
                  <a:tblGrid>
                    <a:gridCol w="3337067">
                      <a:extLst>
                        <a:ext uri="{9D8B030D-6E8A-4147-A177-3AD203B41FA5}">
                          <a16:colId xmlns:a16="http://schemas.microsoft.com/office/drawing/2014/main" xmlns="" xmlns:a14="http://schemas.microsoft.com/office/drawing/2010/main" val="20000"/>
                        </a:ext>
                      </a:extLst>
                    </a:gridCol>
                  </a:tblGrid>
                  <a:tr h="243840">
                    <a:tc>
                      <a:txBody>
                        <a:bodyPr/>
                        <a:lstStyle/>
                        <a:p>
                          <a:r>
                            <a:rPr lang="en-GB" sz="1000" b="1" dirty="0"/>
                            <a:t>Equation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xmlns:a14="http://schemas.microsoft.com/office/drawing/2010/main" val="10000"/>
                      </a:ext>
                    </a:extLst>
                  </a:tr>
                  <a:tr h="48094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51899"/>
                          </a:stretch>
                        </a:blipFill>
                      </a:tcPr>
                    </a:tc>
                    <a:extLst>
                      <a:ext uri="{0D108BD9-81ED-4DB2-BD59-A6C34878D82A}">
                        <a16:rowId xmlns:a16="http://schemas.microsoft.com/office/drawing/2014/main" xmlns="" xmlns:a14="http://schemas.microsoft.com/office/drawing/2010/main" val="10001"/>
                      </a:ext>
                    </a:extLst>
                  </a:tr>
                </a:tbl>
              </a:graphicData>
            </a:graphic>
          </p:graphicFrame>
        </mc:Fallback>
      </mc:AlternateContent>
      <p:graphicFrame>
        <p:nvGraphicFramePr>
          <p:cNvPr id="5" name="Table 4"/>
          <p:cNvGraphicFramePr>
            <a:graphicFrameLocks noGrp="1"/>
          </p:cNvGraphicFramePr>
          <p:nvPr>
            <p:extLst>
              <p:ext uri="{D42A27DB-BD31-4B8C-83A1-F6EECF244321}">
                <p14:modId xmlns:p14="http://schemas.microsoft.com/office/powerpoint/2010/main" val="877146737"/>
              </p:ext>
            </p:extLst>
          </p:nvPr>
        </p:nvGraphicFramePr>
        <p:xfrm>
          <a:off x="5644318" y="3789040"/>
          <a:ext cx="3587975" cy="936104"/>
        </p:xfrm>
        <a:graphic>
          <a:graphicData uri="http://schemas.openxmlformats.org/drawingml/2006/table">
            <a:tbl>
              <a:tblPr firstRow="1" bandRow="1">
                <a:tableStyleId>{5940675A-B579-460E-94D1-54222C63F5DA}</a:tableStyleId>
              </a:tblPr>
              <a:tblGrid>
                <a:gridCol w="717595">
                  <a:extLst>
                    <a:ext uri="{9D8B030D-6E8A-4147-A177-3AD203B41FA5}">
                      <a16:colId xmlns="" xmlns:a16="http://schemas.microsoft.com/office/drawing/2014/main" val="20000"/>
                    </a:ext>
                  </a:extLst>
                </a:gridCol>
                <a:gridCol w="717595">
                  <a:extLst>
                    <a:ext uri="{9D8B030D-6E8A-4147-A177-3AD203B41FA5}">
                      <a16:colId xmlns="" xmlns:a16="http://schemas.microsoft.com/office/drawing/2014/main" val="20001"/>
                    </a:ext>
                  </a:extLst>
                </a:gridCol>
                <a:gridCol w="717595">
                  <a:extLst>
                    <a:ext uri="{9D8B030D-6E8A-4147-A177-3AD203B41FA5}">
                      <a16:colId xmlns="" xmlns:a16="http://schemas.microsoft.com/office/drawing/2014/main" val="20002"/>
                    </a:ext>
                  </a:extLst>
                </a:gridCol>
                <a:gridCol w="717595">
                  <a:extLst>
                    <a:ext uri="{9D8B030D-6E8A-4147-A177-3AD203B41FA5}">
                      <a16:colId xmlns="" xmlns:a16="http://schemas.microsoft.com/office/drawing/2014/main" val="20003"/>
                    </a:ext>
                  </a:extLst>
                </a:gridCol>
                <a:gridCol w="717595">
                  <a:extLst>
                    <a:ext uri="{9D8B030D-6E8A-4147-A177-3AD203B41FA5}">
                      <a16:colId xmlns="" xmlns:a16="http://schemas.microsoft.com/office/drawing/2014/main" val="20004"/>
                    </a:ext>
                  </a:extLst>
                </a:gridCol>
              </a:tblGrid>
              <a:tr h="203780">
                <a:tc>
                  <a:txBody>
                    <a:bodyPr/>
                    <a:lstStyle/>
                    <a:p>
                      <a:endParaRPr lang="en-GB" sz="700" dirty="0"/>
                    </a:p>
                  </a:txBody>
                  <a:tcPr marL="99060" marR="99060"/>
                </a:tc>
                <a:tc gridSpan="4">
                  <a:txBody>
                    <a:bodyPr/>
                    <a:lstStyle/>
                    <a:p>
                      <a:r>
                        <a:rPr lang="en-GB" sz="700" dirty="0"/>
                        <a:t>Time for a piece of</a:t>
                      </a:r>
                      <a:r>
                        <a:rPr lang="en-GB" sz="700" baseline="0" dirty="0"/>
                        <a:t> magnesium to disappear in 2M HCL</a:t>
                      </a:r>
                      <a:r>
                        <a:rPr lang="en-GB" sz="700" dirty="0"/>
                        <a:t> (s)</a:t>
                      </a:r>
                    </a:p>
                  </a:txBody>
                  <a:tcPr marL="99060" marR="99060"/>
                </a:tc>
                <a:tc hMerge="1">
                  <a:txBody>
                    <a:bodyPr/>
                    <a:lstStyle/>
                    <a:p>
                      <a:endParaRPr lang="en-GB" sz="1050" dirty="0"/>
                    </a:p>
                  </a:txBody>
                  <a:tcPr/>
                </a:tc>
                <a:tc hMerge="1">
                  <a:txBody>
                    <a:bodyPr/>
                    <a:lstStyle/>
                    <a:p>
                      <a:endParaRPr lang="en-GB" sz="1050" dirty="0"/>
                    </a:p>
                  </a:txBody>
                  <a:tcPr/>
                </a:tc>
                <a:tc hMerge="1">
                  <a:txBody>
                    <a:bodyPr/>
                    <a:lstStyle/>
                    <a:p>
                      <a:endParaRPr lang="en-GB" sz="1050" dirty="0"/>
                    </a:p>
                  </a:txBody>
                  <a:tcPr/>
                </a:tc>
                <a:extLst>
                  <a:ext uri="{0D108BD9-81ED-4DB2-BD59-A6C34878D82A}">
                    <a16:rowId xmlns="" xmlns:a16="http://schemas.microsoft.com/office/drawing/2014/main" val="10000"/>
                  </a:ext>
                </a:extLst>
              </a:tr>
              <a:tr h="203780">
                <a:tc>
                  <a:txBody>
                    <a:bodyPr/>
                    <a:lstStyle/>
                    <a:p>
                      <a:endParaRPr lang="en-GB" sz="700" dirty="0"/>
                    </a:p>
                  </a:txBody>
                  <a:tcPr marL="99060" marR="99060"/>
                </a:tc>
                <a:tc>
                  <a:txBody>
                    <a:bodyPr/>
                    <a:lstStyle/>
                    <a:p>
                      <a:r>
                        <a:rPr lang="en-GB" sz="700" dirty="0"/>
                        <a:t>1</a:t>
                      </a:r>
                    </a:p>
                  </a:txBody>
                  <a:tcPr marL="99060" marR="99060"/>
                </a:tc>
                <a:tc>
                  <a:txBody>
                    <a:bodyPr/>
                    <a:lstStyle/>
                    <a:p>
                      <a:r>
                        <a:rPr lang="en-GB" sz="700" dirty="0"/>
                        <a:t>2</a:t>
                      </a:r>
                    </a:p>
                  </a:txBody>
                  <a:tcPr marL="99060" marR="99060"/>
                </a:tc>
                <a:tc>
                  <a:txBody>
                    <a:bodyPr/>
                    <a:lstStyle/>
                    <a:p>
                      <a:r>
                        <a:rPr lang="en-GB" sz="700" dirty="0"/>
                        <a:t>3</a:t>
                      </a:r>
                    </a:p>
                  </a:txBody>
                  <a:tcPr marL="99060" marR="99060"/>
                </a:tc>
                <a:tc>
                  <a:txBody>
                    <a:bodyPr/>
                    <a:lstStyle/>
                    <a:p>
                      <a:r>
                        <a:rPr lang="en-GB" sz="700" dirty="0"/>
                        <a:t>Mean</a:t>
                      </a:r>
                    </a:p>
                  </a:txBody>
                  <a:tcPr marL="99060" marR="99060"/>
                </a:tc>
                <a:extLst>
                  <a:ext uri="{0D108BD9-81ED-4DB2-BD59-A6C34878D82A}">
                    <a16:rowId xmlns="" xmlns:a16="http://schemas.microsoft.com/office/drawing/2014/main" val="10001"/>
                  </a:ext>
                </a:extLst>
              </a:tr>
              <a:tr h="264272">
                <a:tc>
                  <a:txBody>
                    <a:bodyPr/>
                    <a:lstStyle/>
                    <a:p>
                      <a:r>
                        <a:rPr lang="en-GB" sz="700" dirty="0"/>
                        <a:t>Experiment 1</a:t>
                      </a:r>
                    </a:p>
                  </a:txBody>
                  <a:tcPr marL="99060" marR="99060"/>
                </a:tc>
                <a:tc>
                  <a:txBody>
                    <a:bodyPr/>
                    <a:lstStyle/>
                    <a:p>
                      <a:r>
                        <a:rPr lang="en-GB" sz="700" dirty="0"/>
                        <a:t>12.3</a:t>
                      </a:r>
                    </a:p>
                  </a:txBody>
                  <a:tcPr marL="99060" marR="99060"/>
                </a:tc>
                <a:tc>
                  <a:txBody>
                    <a:bodyPr/>
                    <a:lstStyle/>
                    <a:p>
                      <a:r>
                        <a:rPr lang="en-GB" sz="700" dirty="0"/>
                        <a:t>12.5</a:t>
                      </a:r>
                    </a:p>
                  </a:txBody>
                  <a:tcPr marL="99060" marR="99060"/>
                </a:tc>
                <a:tc>
                  <a:txBody>
                    <a:bodyPr/>
                    <a:lstStyle/>
                    <a:p>
                      <a:r>
                        <a:rPr lang="en-GB" sz="700" dirty="0"/>
                        <a:t>12.7</a:t>
                      </a:r>
                    </a:p>
                  </a:txBody>
                  <a:tcPr marL="99060" marR="99060"/>
                </a:tc>
                <a:tc>
                  <a:txBody>
                    <a:bodyPr/>
                    <a:lstStyle/>
                    <a:p>
                      <a:r>
                        <a:rPr lang="en-GB" sz="700" dirty="0"/>
                        <a:t>12.5</a:t>
                      </a:r>
                    </a:p>
                  </a:txBody>
                  <a:tcPr marL="99060" marR="99060"/>
                </a:tc>
                <a:extLst>
                  <a:ext uri="{0D108BD9-81ED-4DB2-BD59-A6C34878D82A}">
                    <a16:rowId xmlns="" xmlns:a16="http://schemas.microsoft.com/office/drawing/2014/main" val="10002"/>
                  </a:ext>
                </a:extLst>
              </a:tr>
              <a:tr h="264272">
                <a:tc>
                  <a:txBody>
                    <a:bodyPr/>
                    <a:lstStyle/>
                    <a:p>
                      <a:r>
                        <a:rPr lang="en-GB" sz="700" dirty="0"/>
                        <a:t>Experiment 2</a:t>
                      </a:r>
                    </a:p>
                  </a:txBody>
                  <a:tcPr marL="99060" marR="99060"/>
                </a:tc>
                <a:tc>
                  <a:txBody>
                    <a:bodyPr/>
                    <a:lstStyle/>
                    <a:p>
                      <a:r>
                        <a:rPr lang="en-GB" sz="700" dirty="0"/>
                        <a:t>13</a:t>
                      </a:r>
                    </a:p>
                  </a:txBody>
                  <a:tcPr marL="99060" marR="99060"/>
                </a:tc>
                <a:tc>
                  <a:txBody>
                    <a:bodyPr/>
                    <a:lstStyle/>
                    <a:p>
                      <a:r>
                        <a:rPr lang="en-GB" sz="700" dirty="0"/>
                        <a:t>15</a:t>
                      </a:r>
                    </a:p>
                  </a:txBody>
                  <a:tcPr marL="99060" marR="99060"/>
                </a:tc>
                <a:tc>
                  <a:txBody>
                    <a:bodyPr/>
                    <a:lstStyle/>
                    <a:p>
                      <a:r>
                        <a:rPr lang="en-GB" sz="700" dirty="0"/>
                        <a:t>17</a:t>
                      </a:r>
                    </a:p>
                  </a:txBody>
                  <a:tcPr marL="99060" marR="99060"/>
                </a:tc>
                <a:tc>
                  <a:txBody>
                    <a:bodyPr/>
                    <a:lstStyle/>
                    <a:p>
                      <a:r>
                        <a:rPr lang="en-GB" sz="700" dirty="0"/>
                        <a:t>15</a:t>
                      </a:r>
                    </a:p>
                  </a:txBody>
                  <a:tcPr marL="99060" marR="99060"/>
                </a:tc>
                <a:extLst>
                  <a:ext uri="{0D108BD9-81ED-4DB2-BD59-A6C34878D82A}">
                    <a16:rowId xmlns="" xmlns:a16="http://schemas.microsoft.com/office/drawing/2014/main" val="10003"/>
                  </a:ext>
                </a:extLst>
              </a:tr>
            </a:tbl>
          </a:graphicData>
        </a:graphic>
      </p:graphicFrame>
      <p:sp>
        <p:nvSpPr>
          <p:cNvPr id="10" name="Title 1"/>
          <p:cNvSpPr txBox="1">
            <a:spLocks/>
          </p:cNvSpPr>
          <p:nvPr/>
        </p:nvSpPr>
        <p:spPr>
          <a:xfrm>
            <a:off x="137891" y="836711"/>
            <a:ext cx="4815109" cy="4495743"/>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000" b="1" dirty="0"/>
              <a:t>Results Tables</a:t>
            </a:r>
          </a:p>
          <a:p>
            <a:pPr algn="l"/>
            <a:r>
              <a:rPr lang="en-GB" sz="1000" dirty="0"/>
              <a:t>When drawing a results table the following things are good practice::</a:t>
            </a:r>
          </a:p>
          <a:p>
            <a:pPr marL="228600" indent="-228600" algn="l">
              <a:buAutoNum type="arabicPeriod"/>
            </a:pPr>
            <a:r>
              <a:rPr lang="en-GB" sz="1000" dirty="0"/>
              <a:t>Show all repeat measurements</a:t>
            </a:r>
          </a:p>
          <a:p>
            <a:pPr marL="228600" indent="-228600" algn="l">
              <a:buAutoNum type="arabicPeriod"/>
            </a:pPr>
            <a:r>
              <a:rPr lang="en-GB" sz="1000" dirty="0"/>
              <a:t>Include the units in the headings </a:t>
            </a:r>
          </a:p>
          <a:p>
            <a:pPr marL="228600" indent="-228600" algn="l">
              <a:buAutoNum type="arabicPeriod"/>
            </a:pPr>
            <a:r>
              <a:rPr lang="en-GB" sz="1000" dirty="0"/>
              <a:t>When calculating means ensure you quote to an appropriate number of significant figures</a:t>
            </a:r>
          </a:p>
          <a:p>
            <a:pPr marL="228600" indent="-228600" algn="l">
              <a:buAutoNum type="arabicPeriod"/>
            </a:pPr>
            <a:r>
              <a:rPr lang="en-GB" sz="1000" dirty="0"/>
              <a:t>Circle anomalies and discount these when calculating a mean</a:t>
            </a:r>
          </a:p>
          <a:p>
            <a:pPr algn="l"/>
            <a:r>
              <a:rPr lang="en-GB" sz="1000" dirty="0"/>
              <a:t>For example:</a:t>
            </a:r>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r>
              <a:rPr lang="en-GB" sz="1000" dirty="0"/>
              <a:t>The table above shows how </a:t>
            </a:r>
            <a:r>
              <a:rPr lang="en-GB" sz="1000" dirty="0" smtClean="0"/>
              <a:t> a results </a:t>
            </a:r>
            <a:r>
              <a:rPr lang="en-GB" sz="1000" dirty="0"/>
              <a:t>tables should be drawn. However, there is one mistake. If you look at the mean in the row for 0.3 M, you will see it has been calculated to  9 significant figures , however the equipment we used only had  a resolution to 3</a:t>
            </a:r>
            <a:r>
              <a:rPr lang="en-GB" sz="1000" dirty="0" smtClean="0"/>
              <a:t> </a:t>
            </a:r>
            <a:r>
              <a:rPr lang="en-GB" sz="1000" dirty="0"/>
              <a:t>significant figures. You can not quote a mean to greater level of accuracy than you measured it to in the experiment. Therefore this mean would need to be rounded 66.9, this causes uncertainty in results. See later for how to calculate </a:t>
            </a:r>
            <a:r>
              <a:rPr lang="en-GB" sz="1000" dirty="0" smtClean="0"/>
              <a:t>uncertainty.</a:t>
            </a:r>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p:txBody>
      </p:sp>
      <p:graphicFrame>
        <p:nvGraphicFramePr>
          <p:cNvPr id="11" name="Table 10"/>
          <p:cNvGraphicFramePr>
            <a:graphicFrameLocks noGrp="1"/>
          </p:cNvGraphicFramePr>
          <p:nvPr>
            <p:extLst>
              <p:ext uri="{D42A27DB-BD31-4B8C-83A1-F6EECF244321}">
                <p14:modId xmlns:p14="http://schemas.microsoft.com/office/powerpoint/2010/main" val="1306365911"/>
              </p:ext>
            </p:extLst>
          </p:nvPr>
        </p:nvGraphicFramePr>
        <p:xfrm>
          <a:off x="287514" y="2171894"/>
          <a:ext cx="4509704" cy="1722120"/>
        </p:xfrm>
        <a:graphic>
          <a:graphicData uri="http://schemas.openxmlformats.org/drawingml/2006/table">
            <a:tbl>
              <a:tblPr firstRow="1" bandRow="1">
                <a:tableStyleId>{5940675A-B579-460E-94D1-54222C63F5DA}</a:tableStyleId>
              </a:tblPr>
              <a:tblGrid>
                <a:gridCol w="1088311">
                  <a:extLst>
                    <a:ext uri="{9D8B030D-6E8A-4147-A177-3AD203B41FA5}">
                      <a16:colId xmlns="" xmlns:a16="http://schemas.microsoft.com/office/drawing/2014/main" val="20000"/>
                    </a:ext>
                  </a:extLst>
                </a:gridCol>
                <a:gridCol w="715571">
                  <a:extLst>
                    <a:ext uri="{9D8B030D-6E8A-4147-A177-3AD203B41FA5}">
                      <a16:colId xmlns="" xmlns:a16="http://schemas.microsoft.com/office/drawing/2014/main" val="20001"/>
                    </a:ext>
                  </a:extLst>
                </a:gridCol>
                <a:gridCol w="901941">
                  <a:extLst>
                    <a:ext uri="{9D8B030D-6E8A-4147-A177-3AD203B41FA5}">
                      <a16:colId xmlns="" xmlns:a16="http://schemas.microsoft.com/office/drawing/2014/main" val="20002"/>
                    </a:ext>
                  </a:extLst>
                </a:gridCol>
                <a:gridCol w="901941">
                  <a:extLst>
                    <a:ext uri="{9D8B030D-6E8A-4147-A177-3AD203B41FA5}">
                      <a16:colId xmlns="" xmlns:a16="http://schemas.microsoft.com/office/drawing/2014/main" val="20003"/>
                    </a:ext>
                  </a:extLst>
                </a:gridCol>
                <a:gridCol w="901940">
                  <a:extLst>
                    <a:ext uri="{9D8B030D-6E8A-4147-A177-3AD203B41FA5}">
                      <a16:colId xmlns="" xmlns:a16="http://schemas.microsoft.com/office/drawing/2014/main" val="20004"/>
                    </a:ext>
                  </a:extLst>
                </a:gridCol>
              </a:tblGrid>
              <a:tr h="203439">
                <a:tc>
                  <a:txBody>
                    <a:bodyPr/>
                    <a:lstStyle/>
                    <a:p>
                      <a:r>
                        <a:rPr lang="en-GB" sz="1100" dirty="0"/>
                        <a:t>Concentration</a:t>
                      </a:r>
                      <a:r>
                        <a:rPr lang="en-GB" sz="1100" baseline="0" dirty="0"/>
                        <a:t> of acid (M)</a:t>
                      </a:r>
                      <a:endParaRPr lang="en-GB" sz="1100" dirty="0"/>
                    </a:p>
                  </a:txBody>
                  <a:tcPr marL="99060" marR="99060"/>
                </a:tc>
                <a:tc gridSpan="3">
                  <a:txBody>
                    <a:bodyPr/>
                    <a:lstStyle/>
                    <a:p>
                      <a:r>
                        <a:rPr lang="en-GB" sz="1100" dirty="0"/>
                        <a:t>Time taken for reaction to complete (s)</a:t>
                      </a:r>
                    </a:p>
                  </a:txBody>
                  <a:tcPr marL="99060" marR="99060"/>
                </a:tc>
                <a:tc hMerge="1">
                  <a:txBody>
                    <a:bodyPr/>
                    <a:lstStyle/>
                    <a:p>
                      <a:endParaRPr lang="en-GB" dirty="0"/>
                    </a:p>
                  </a:txBody>
                  <a:tcPr/>
                </a:tc>
                <a:tc hMerge="1">
                  <a:txBody>
                    <a:bodyPr/>
                    <a:lstStyle/>
                    <a:p>
                      <a:endParaRPr lang="en-GB" dirty="0"/>
                    </a:p>
                  </a:txBody>
                  <a:tcPr/>
                </a:tc>
                <a:tc>
                  <a:txBody>
                    <a:bodyPr/>
                    <a:lstStyle/>
                    <a:p>
                      <a:r>
                        <a:rPr lang="en-GB" sz="1100" dirty="0"/>
                        <a:t>Mean (s)</a:t>
                      </a:r>
                    </a:p>
                  </a:txBody>
                  <a:tcPr marL="99060" marR="99060"/>
                </a:tc>
                <a:extLst>
                  <a:ext uri="{0D108BD9-81ED-4DB2-BD59-A6C34878D82A}">
                    <a16:rowId xmlns="" xmlns:a16="http://schemas.microsoft.com/office/drawing/2014/main" val="10000"/>
                  </a:ext>
                </a:extLst>
              </a:tr>
              <a:tr h="203439">
                <a:tc>
                  <a:txBody>
                    <a:bodyPr/>
                    <a:lstStyle/>
                    <a:p>
                      <a:r>
                        <a:rPr lang="en-GB" sz="1100" dirty="0"/>
                        <a:t>0.1</a:t>
                      </a:r>
                    </a:p>
                  </a:txBody>
                  <a:tcPr marL="99060" marR="99060"/>
                </a:tc>
                <a:tc>
                  <a:txBody>
                    <a:bodyPr/>
                    <a:lstStyle/>
                    <a:p>
                      <a:r>
                        <a:rPr lang="en-GB" sz="1100" dirty="0"/>
                        <a:t>102.1</a:t>
                      </a:r>
                    </a:p>
                  </a:txBody>
                  <a:tcPr marL="99060" marR="99060"/>
                </a:tc>
                <a:tc>
                  <a:txBody>
                    <a:bodyPr/>
                    <a:lstStyle/>
                    <a:p>
                      <a:r>
                        <a:rPr lang="en-GB" sz="1100" dirty="0"/>
                        <a:t>105.6</a:t>
                      </a:r>
                    </a:p>
                  </a:txBody>
                  <a:tcPr marL="99060" marR="99060"/>
                </a:tc>
                <a:tc>
                  <a:txBody>
                    <a:bodyPr/>
                    <a:lstStyle/>
                    <a:p>
                      <a:r>
                        <a:rPr lang="en-GB" sz="1100" dirty="0"/>
                        <a:t>103.4</a:t>
                      </a:r>
                    </a:p>
                  </a:txBody>
                  <a:tcPr marL="99060" marR="99060"/>
                </a:tc>
                <a:tc>
                  <a:txBody>
                    <a:bodyPr/>
                    <a:lstStyle/>
                    <a:p>
                      <a:r>
                        <a:rPr lang="en-GB" sz="1100" dirty="0"/>
                        <a:t>103.7</a:t>
                      </a:r>
                    </a:p>
                  </a:txBody>
                  <a:tcPr marL="99060" marR="99060"/>
                </a:tc>
                <a:extLst>
                  <a:ext uri="{0D108BD9-81ED-4DB2-BD59-A6C34878D82A}">
                    <a16:rowId xmlns="" xmlns:a16="http://schemas.microsoft.com/office/drawing/2014/main" val="10001"/>
                  </a:ext>
                </a:extLst>
              </a:tr>
              <a:tr h="203439">
                <a:tc>
                  <a:txBody>
                    <a:bodyPr/>
                    <a:lstStyle/>
                    <a:p>
                      <a:r>
                        <a:rPr lang="en-GB" sz="1100" dirty="0"/>
                        <a:t>0.2</a:t>
                      </a:r>
                    </a:p>
                  </a:txBody>
                  <a:tcPr marL="99060" marR="99060"/>
                </a:tc>
                <a:tc>
                  <a:txBody>
                    <a:bodyPr/>
                    <a:lstStyle/>
                    <a:p>
                      <a:r>
                        <a:rPr lang="en-GB" sz="1100" dirty="0"/>
                        <a:t>88.8</a:t>
                      </a:r>
                    </a:p>
                  </a:txBody>
                  <a:tcPr marL="99060" marR="99060"/>
                </a:tc>
                <a:tc>
                  <a:txBody>
                    <a:bodyPr/>
                    <a:lstStyle/>
                    <a:p>
                      <a:r>
                        <a:rPr lang="en-GB" sz="1100" dirty="0"/>
                        <a:t>86.5</a:t>
                      </a:r>
                    </a:p>
                  </a:txBody>
                  <a:tcPr marL="99060" marR="99060"/>
                </a:tc>
                <a:tc>
                  <a:txBody>
                    <a:bodyPr/>
                    <a:lstStyle/>
                    <a:p>
                      <a:r>
                        <a:rPr lang="en-GB" sz="1100" dirty="0"/>
                        <a:t>87.2</a:t>
                      </a:r>
                    </a:p>
                  </a:txBody>
                  <a:tcPr marL="99060" marR="99060"/>
                </a:tc>
                <a:tc>
                  <a:txBody>
                    <a:bodyPr/>
                    <a:lstStyle/>
                    <a:p>
                      <a:r>
                        <a:rPr lang="en-GB" sz="1100" dirty="0"/>
                        <a:t>87.5</a:t>
                      </a:r>
                    </a:p>
                  </a:txBody>
                  <a:tcPr marL="99060" marR="99060"/>
                </a:tc>
                <a:extLst>
                  <a:ext uri="{0D108BD9-81ED-4DB2-BD59-A6C34878D82A}">
                    <a16:rowId xmlns="" xmlns:a16="http://schemas.microsoft.com/office/drawing/2014/main" val="10002"/>
                  </a:ext>
                </a:extLst>
              </a:tr>
              <a:tr h="203439">
                <a:tc>
                  <a:txBody>
                    <a:bodyPr/>
                    <a:lstStyle/>
                    <a:p>
                      <a:r>
                        <a:rPr lang="en-GB" sz="1100" dirty="0"/>
                        <a:t>0.3</a:t>
                      </a:r>
                    </a:p>
                  </a:txBody>
                  <a:tcPr marL="99060" marR="99060"/>
                </a:tc>
                <a:tc>
                  <a:txBody>
                    <a:bodyPr/>
                    <a:lstStyle/>
                    <a:p>
                      <a:r>
                        <a:rPr lang="en-GB" sz="1100" dirty="0"/>
                        <a:t>69.1</a:t>
                      </a:r>
                    </a:p>
                  </a:txBody>
                  <a:tcPr marL="99060" marR="99060"/>
                </a:tc>
                <a:tc>
                  <a:txBody>
                    <a:bodyPr/>
                    <a:lstStyle/>
                    <a:p>
                      <a:r>
                        <a:rPr lang="en-GB" sz="1100" dirty="0"/>
                        <a:t>67.3</a:t>
                      </a:r>
                    </a:p>
                  </a:txBody>
                  <a:tcPr marL="99060" marR="99060"/>
                </a:tc>
                <a:tc>
                  <a:txBody>
                    <a:bodyPr/>
                    <a:lstStyle/>
                    <a:p>
                      <a:r>
                        <a:rPr lang="en-GB" sz="1100" dirty="0"/>
                        <a:t>64.2</a:t>
                      </a:r>
                    </a:p>
                  </a:txBody>
                  <a:tcPr marL="99060" marR="99060"/>
                </a:tc>
                <a:tc>
                  <a:txBody>
                    <a:bodyPr/>
                    <a:lstStyle/>
                    <a:p>
                      <a:r>
                        <a:rPr lang="en-GB" sz="1100" dirty="0"/>
                        <a:t>66.866667</a:t>
                      </a:r>
                    </a:p>
                  </a:txBody>
                  <a:tcPr marL="99060" marR="99060"/>
                </a:tc>
                <a:extLst>
                  <a:ext uri="{0D108BD9-81ED-4DB2-BD59-A6C34878D82A}">
                    <a16:rowId xmlns="" xmlns:a16="http://schemas.microsoft.com/office/drawing/2014/main" val="10003"/>
                  </a:ext>
                </a:extLst>
              </a:tr>
              <a:tr h="203439">
                <a:tc>
                  <a:txBody>
                    <a:bodyPr/>
                    <a:lstStyle/>
                    <a:p>
                      <a:r>
                        <a:rPr lang="en-GB" sz="1100" dirty="0"/>
                        <a:t>0.4</a:t>
                      </a:r>
                    </a:p>
                  </a:txBody>
                  <a:tcPr marL="99060" marR="99060"/>
                </a:tc>
                <a:tc>
                  <a:txBody>
                    <a:bodyPr/>
                    <a:lstStyle/>
                    <a:p>
                      <a:r>
                        <a:rPr lang="en-GB" sz="1100" dirty="0"/>
                        <a:t>56.2</a:t>
                      </a:r>
                    </a:p>
                  </a:txBody>
                  <a:tcPr marL="99060" marR="99060"/>
                </a:tc>
                <a:tc>
                  <a:txBody>
                    <a:bodyPr/>
                    <a:lstStyle/>
                    <a:p>
                      <a:r>
                        <a:rPr lang="en-GB" sz="1100" dirty="0"/>
                        <a:t>40.1</a:t>
                      </a:r>
                    </a:p>
                  </a:txBody>
                  <a:tcPr marL="99060" marR="99060"/>
                </a:tc>
                <a:tc>
                  <a:txBody>
                    <a:bodyPr/>
                    <a:lstStyle/>
                    <a:p>
                      <a:r>
                        <a:rPr lang="en-GB" sz="1100" dirty="0"/>
                        <a:t>53.3</a:t>
                      </a:r>
                    </a:p>
                  </a:txBody>
                  <a:tcPr marL="99060" marR="99060"/>
                </a:tc>
                <a:tc>
                  <a:txBody>
                    <a:bodyPr/>
                    <a:lstStyle/>
                    <a:p>
                      <a:r>
                        <a:rPr lang="en-GB" sz="1100" dirty="0"/>
                        <a:t>54.8</a:t>
                      </a:r>
                    </a:p>
                  </a:txBody>
                  <a:tcPr marL="99060" marR="99060"/>
                </a:tc>
                <a:extLst>
                  <a:ext uri="{0D108BD9-81ED-4DB2-BD59-A6C34878D82A}">
                    <a16:rowId xmlns="" xmlns:a16="http://schemas.microsoft.com/office/drawing/2014/main" val="10004"/>
                  </a:ext>
                </a:extLst>
              </a:tr>
              <a:tr h="203439">
                <a:tc>
                  <a:txBody>
                    <a:bodyPr/>
                    <a:lstStyle/>
                    <a:p>
                      <a:r>
                        <a:rPr lang="en-GB" sz="1100" dirty="0"/>
                        <a:t>0.5</a:t>
                      </a:r>
                    </a:p>
                  </a:txBody>
                  <a:tcPr marL="99060" marR="99060"/>
                </a:tc>
                <a:tc>
                  <a:txBody>
                    <a:bodyPr/>
                    <a:lstStyle/>
                    <a:p>
                      <a:r>
                        <a:rPr lang="en-GB" sz="1100" dirty="0"/>
                        <a:t>32.1</a:t>
                      </a:r>
                    </a:p>
                  </a:txBody>
                  <a:tcPr marL="99060" marR="99060"/>
                </a:tc>
                <a:tc>
                  <a:txBody>
                    <a:bodyPr/>
                    <a:lstStyle/>
                    <a:p>
                      <a:r>
                        <a:rPr lang="en-GB" sz="1100" dirty="0"/>
                        <a:t>30.1</a:t>
                      </a:r>
                    </a:p>
                  </a:txBody>
                  <a:tcPr marL="99060" marR="99060"/>
                </a:tc>
                <a:tc>
                  <a:txBody>
                    <a:bodyPr/>
                    <a:lstStyle/>
                    <a:p>
                      <a:r>
                        <a:rPr lang="en-GB" sz="1100" dirty="0"/>
                        <a:t>33.2</a:t>
                      </a:r>
                    </a:p>
                  </a:txBody>
                  <a:tcPr marL="99060" marR="99060"/>
                </a:tc>
                <a:tc>
                  <a:txBody>
                    <a:bodyPr/>
                    <a:lstStyle/>
                    <a:p>
                      <a:r>
                        <a:rPr lang="en-GB" sz="1100" dirty="0"/>
                        <a:t>31.8</a:t>
                      </a:r>
                    </a:p>
                  </a:txBody>
                  <a:tcPr marL="99060" marR="99060"/>
                </a:tc>
                <a:extLst>
                  <a:ext uri="{0D108BD9-81ED-4DB2-BD59-A6C34878D82A}">
                    <a16:rowId xmlns="" xmlns:a16="http://schemas.microsoft.com/office/drawing/2014/main" val="10005"/>
                  </a:ext>
                </a:extLst>
              </a:tr>
            </a:tbl>
          </a:graphicData>
        </a:graphic>
      </p:graphicFrame>
      <p:sp>
        <p:nvSpPr>
          <p:cNvPr id="13" name="Oval 12"/>
          <p:cNvSpPr/>
          <p:nvPr/>
        </p:nvSpPr>
        <p:spPr>
          <a:xfrm>
            <a:off x="2166739" y="3392995"/>
            <a:ext cx="375626"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txBox="1">
            <a:spLocks/>
          </p:cNvSpPr>
          <p:nvPr/>
        </p:nvSpPr>
        <p:spPr>
          <a:xfrm>
            <a:off x="137891" y="5404460"/>
            <a:ext cx="4842810" cy="1242653"/>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100" b="1" dirty="0"/>
              <a:t>Mean, mode and median</a:t>
            </a:r>
          </a:p>
          <a:p>
            <a:pPr algn="l"/>
            <a:r>
              <a:rPr lang="en-GB" sz="1050" dirty="0"/>
              <a:t>For some sets of data it is appropriate to calculate the mean, mode and median.</a:t>
            </a:r>
          </a:p>
          <a:p>
            <a:pPr algn="l"/>
            <a:r>
              <a:rPr lang="en-GB" sz="1050" dirty="0"/>
              <a:t>To calculate the </a:t>
            </a:r>
            <a:r>
              <a:rPr lang="en-GB" sz="1050" b="1" dirty="0"/>
              <a:t>mean </a:t>
            </a:r>
            <a:r>
              <a:rPr lang="en-GB" sz="1050" dirty="0"/>
              <a:t>you add all the values in the data and then divide by the number of values. For example in the table above for 0.1 M the mean was calculated by (102.1+105.6+103.4)/3.</a:t>
            </a:r>
          </a:p>
          <a:p>
            <a:pPr algn="l"/>
            <a:r>
              <a:rPr lang="en-GB" sz="1050" dirty="0"/>
              <a:t>The mode is the most commonly occurring value in a data set.</a:t>
            </a:r>
          </a:p>
          <a:p>
            <a:pPr algn="l"/>
            <a:r>
              <a:rPr lang="en-GB" sz="1050" dirty="0"/>
              <a:t>The median is the middle value in a data set.</a:t>
            </a:r>
          </a:p>
        </p:txBody>
      </p:sp>
    </p:spTree>
    <p:extLst>
      <p:ext uri="{BB962C8B-B14F-4D97-AF65-F5344CB8AC3E}">
        <p14:creationId xmlns:p14="http://schemas.microsoft.com/office/powerpoint/2010/main" val="1797127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4"/>
          </a:lnRef>
          <a:fillRef idx="1">
            <a:schemeClr val="lt1"/>
          </a:fillRef>
          <a:effectRef idx="0">
            <a:schemeClr val="accent4"/>
          </a:effectRef>
          <a:fontRef idx="minor">
            <a:schemeClr val="dk1"/>
          </a:fontRef>
        </p:style>
        <p:txBody>
          <a:bodyPr anchor="t">
            <a:normAutofit/>
          </a:bodyPr>
          <a:lstStyle/>
          <a:p>
            <a:pPr algn="l"/>
            <a:r>
              <a:rPr lang="en-GB" sz="1600" u="sng" dirty="0">
                <a:latin typeface="Berlin Sans FB Demi" panose="020E0802020502020306" pitchFamily="34" charset="0"/>
              </a:rPr>
              <a:t>Practical Methods Knowledge Organiser: Processing Data</a:t>
            </a:r>
          </a:p>
        </p:txBody>
      </p:sp>
      <p:graphicFrame>
        <p:nvGraphicFramePr>
          <p:cNvPr id="4" name="Table 3"/>
          <p:cNvGraphicFramePr>
            <a:graphicFrameLocks noGrp="1"/>
          </p:cNvGraphicFramePr>
          <p:nvPr>
            <p:extLst>
              <p:ext uri="{D42A27DB-BD31-4B8C-83A1-F6EECF244321}">
                <p14:modId xmlns:p14="http://schemas.microsoft.com/office/powerpoint/2010/main" val="1717987732"/>
              </p:ext>
            </p:extLst>
          </p:nvPr>
        </p:nvGraphicFramePr>
        <p:xfrm>
          <a:off x="5457056" y="116632"/>
          <a:ext cx="4310113" cy="1211064"/>
        </p:xfrm>
        <a:graphic>
          <a:graphicData uri="http://schemas.openxmlformats.org/drawingml/2006/table">
            <a:tbl>
              <a:tblPr firstRow="1" bandRow="1">
                <a:tableStyleId>{5940675A-B579-460E-94D1-54222C63F5DA}</a:tableStyleId>
              </a:tblPr>
              <a:tblGrid>
                <a:gridCol w="1069752">
                  <a:extLst>
                    <a:ext uri="{9D8B030D-6E8A-4147-A177-3AD203B41FA5}">
                      <a16:colId xmlns="" xmlns:a16="http://schemas.microsoft.com/office/drawing/2014/main" val="20000"/>
                    </a:ext>
                  </a:extLst>
                </a:gridCol>
                <a:gridCol w="3240361">
                  <a:extLst>
                    <a:ext uri="{9D8B030D-6E8A-4147-A177-3AD203B41FA5}">
                      <a16:colId xmlns="" xmlns:a16="http://schemas.microsoft.com/office/drawing/2014/main" val="20001"/>
                    </a:ext>
                  </a:extLst>
                </a:gridCol>
              </a:tblGrid>
              <a:tr h="288032">
                <a:tc>
                  <a:txBody>
                    <a:bodyPr/>
                    <a:lstStyle/>
                    <a:p>
                      <a:r>
                        <a:rPr lang="en-GB" sz="1000" b="1" dirty="0"/>
                        <a:t>Key</a:t>
                      </a:r>
                      <a:r>
                        <a:rPr lang="en-GB" sz="1000" b="1" baseline="0" dirty="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a:t>Definitions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63396">
                <a:tc>
                  <a:txBody>
                    <a:bodyPr/>
                    <a:lstStyle/>
                    <a:p>
                      <a:r>
                        <a:rPr lang="en-GB" sz="1000" dirty="0"/>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Data</a:t>
                      </a:r>
                      <a:r>
                        <a:rPr lang="en-GB" sz="1000" baseline="0" dirty="0" smtClean="0"/>
                        <a:t> which take any value for example temperature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63396">
                <a:tc>
                  <a:txBody>
                    <a:bodyPr/>
                    <a:lstStyle/>
                    <a:p>
                      <a:r>
                        <a:rPr lang="en-GB" sz="1000" dirty="0"/>
                        <a:t>Discontinuous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Data which can only take certain values </a:t>
                      </a:r>
                      <a:r>
                        <a:rPr lang="en-GB" sz="1000" baseline="0" dirty="0" smtClean="0"/>
                        <a:t> for example blood group</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263396">
                <a:tc>
                  <a:txBody>
                    <a:bodyPr/>
                    <a:lstStyle/>
                    <a:p>
                      <a:r>
                        <a:rPr lang="en-GB" sz="1000" dirty="0" smtClean="0"/>
                        <a:t>Correlation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relationship between 2 variables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bl>
          </a:graphicData>
        </a:graphic>
      </p:graphicFrame>
      <p:sp>
        <p:nvSpPr>
          <p:cNvPr id="9" name="Title 1"/>
          <p:cNvSpPr txBox="1">
            <a:spLocks/>
          </p:cNvSpPr>
          <p:nvPr/>
        </p:nvSpPr>
        <p:spPr>
          <a:xfrm>
            <a:off x="272480" y="1052736"/>
            <a:ext cx="4836537" cy="5196714"/>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000" b="1" dirty="0">
                <a:latin typeface="+mj-lt"/>
              </a:rPr>
              <a:t>Continuous vs Discontinuous data</a:t>
            </a:r>
          </a:p>
          <a:p>
            <a:pPr algn="l"/>
            <a:r>
              <a:rPr lang="en-GB" sz="1000" dirty="0">
                <a:latin typeface="+mj-lt"/>
              </a:rPr>
              <a:t>Discontinuous data can only take certain values for example eye colour and blood group, these should be plotted on a bar graph.</a:t>
            </a: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r>
              <a:rPr lang="en-GB" sz="1000" dirty="0">
                <a:latin typeface="+mj-lt"/>
              </a:rPr>
              <a:t>Continuous data can take any value </a:t>
            </a:r>
            <a:r>
              <a:rPr lang="en-GB" sz="1000" dirty="0" smtClean="0">
                <a:latin typeface="+mj-lt"/>
              </a:rPr>
              <a:t>,for </a:t>
            </a:r>
            <a:r>
              <a:rPr lang="en-GB" sz="1000" dirty="0">
                <a:latin typeface="+mj-lt"/>
              </a:rPr>
              <a:t>example height or temperature. This should be plotted on a line graph.</a:t>
            </a: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r>
              <a:rPr lang="en-GB" sz="1000" dirty="0">
                <a:latin typeface="+mj-lt"/>
              </a:rPr>
              <a:t>In an exam you will be expected to select and plot the correct graph as well as drawing a line of best fit (if it is a line graph). Your line should go through the middle of the points. It is very important to not that </a:t>
            </a:r>
            <a:r>
              <a:rPr lang="en-GB" sz="1000" b="1" dirty="0">
                <a:latin typeface="+mj-lt"/>
              </a:rPr>
              <a:t>lines of best fit can be curves also. </a:t>
            </a:r>
            <a:r>
              <a:rPr lang="en-GB" sz="1000" dirty="0">
                <a:latin typeface="+mj-lt"/>
              </a:rPr>
              <a:t>Any anomalies </a:t>
            </a:r>
            <a:r>
              <a:rPr lang="en-GB" sz="1000" dirty="0" err="1"/>
              <a:t>i.e</a:t>
            </a:r>
            <a:r>
              <a:rPr lang="en-GB" sz="1000" dirty="0"/>
              <a:t>  points that are a long way from the line of best </a:t>
            </a:r>
            <a:r>
              <a:rPr lang="en-GB" sz="1000" dirty="0">
                <a:latin typeface="+mj-lt"/>
              </a:rPr>
              <a:t>should be circled</a:t>
            </a:r>
            <a:r>
              <a:rPr lang="en-GB" sz="1000" dirty="0" smtClean="0">
                <a:latin typeface="+mj-lt"/>
              </a:rPr>
              <a:t>.</a:t>
            </a:r>
          </a:p>
          <a:p>
            <a:pPr algn="l"/>
            <a:endParaRPr lang="en-GB" sz="1000" b="1" dirty="0">
              <a:latin typeface="+mj-lt"/>
            </a:endParaRPr>
          </a:p>
          <a:p>
            <a:pPr algn="l"/>
            <a:endParaRPr lang="en-GB" sz="1000" b="1" dirty="0">
              <a:latin typeface="+mj-lt"/>
            </a:endParaRPr>
          </a:p>
          <a:p>
            <a:pPr algn="l"/>
            <a:endParaRPr lang="en-GB" sz="1000" b="1" dirty="0">
              <a:latin typeface="+mj-lt"/>
            </a:endParaRPr>
          </a:p>
          <a:p>
            <a:pPr algn="l"/>
            <a:endParaRPr lang="en-GB" sz="1000" b="1" dirty="0">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8585" y="1556792"/>
            <a:ext cx="2205035" cy="138901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300" y="3573016"/>
            <a:ext cx="2009523" cy="1438440"/>
          </a:xfrm>
          <a:prstGeom prst="rect">
            <a:avLst/>
          </a:prstGeom>
        </p:spPr>
      </p:pic>
      <p:sp>
        <p:nvSpPr>
          <p:cNvPr id="14" name="Title 1"/>
          <p:cNvSpPr txBox="1">
            <a:spLocks/>
          </p:cNvSpPr>
          <p:nvPr/>
        </p:nvSpPr>
        <p:spPr>
          <a:xfrm>
            <a:off x="5187026" y="1556792"/>
            <a:ext cx="4580142" cy="5112568"/>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900" b="1" dirty="0"/>
              <a:t>Correlation</a:t>
            </a:r>
          </a:p>
          <a:p>
            <a:pPr algn="l"/>
            <a:r>
              <a:rPr lang="en-GB" sz="900" dirty="0"/>
              <a:t>You can describe the relationship between 2 variables in terms of  their correlation (how they are related to each other). </a:t>
            </a:r>
            <a:r>
              <a:rPr lang="en-GB" sz="900" dirty="0" smtClean="0"/>
              <a:t> There are three types of correlation :</a:t>
            </a:r>
          </a:p>
          <a:p>
            <a:pPr marL="228600" indent="-228600" algn="l">
              <a:buAutoNum type="arabicPeriod"/>
            </a:pPr>
            <a:r>
              <a:rPr lang="en-GB" sz="900" dirty="0" smtClean="0"/>
              <a:t>Positive correlation- as one variable increases so does the other one</a:t>
            </a:r>
          </a:p>
          <a:p>
            <a:pPr marL="228600" indent="-228600" algn="l">
              <a:buAutoNum type="arabicPeriod"/>
            </a:pPr>
            <a:r>
              <a:rPr lang="en-GB" sz="900" dirty="0" smtClean="0"/>
              <a:t>Negative correlation -as one variable increase the other decreases</a:t>
            </a:r>
          </a:p>
          <a:p>
            <a:pPr marL="228600" indent="-228600" algn="l">
              <a:buAutoNum type="arabicPeriod"/>
            </a:pPr>
            <a:r>
              <a:rPr lang="en-GB" sz="900" dirty="0" smtClean="0"/>
              <a:t>No correlation- there is no relationship between the variables</a:t>
            </a:r>
            <a:endParaRPr lang="en-GB" sz="900" dirty="0"/>
          </a:p>
          <a:p>
            <a:pPr algn="l"/>
            <a:endParaRPr lang="en-GB" sz="900" dirty="0" smtClean="0"/>
          </a:p>
          <a:p>
            <a:pPr algn="l"/>
            <a:endParaRPr lang="en-GB" sz="900" dirty="0"/>
          </a:p>
          <a:p>
            <a:pPr algn="l"/>
            <a:endParaRPr lang="en-GB" sz="900" dirty="0" smtClean="0"/>
          </a:p>
          <a:p>
            <a:pPr algn="l"/>
            <a:endParaRPr lang="en-GB" sz="900" dirty="0"/>
          </a:p>
          <a:p>
            <a:pPr algn="l"/>
            <a:endParaRPr lang="en-GB" sz="900" dirty="0" smtClean="0"/>
          </a:p>
          <a:p>
            <a:pPr algn="l"/>
            <a:endParaRPr lang="en-GB" sz="900" dirty="0"/>
          </a:p>
          <a:p>
            <a:pPr algn="l"/>
            <a:endParaRPr lang="en-GB" sz="900" dirty="0" smtClean="0"/>
          </a:p>
          <a:p>
            <a:pPr algn="l"/>
            <a:endParaRPr lang="en-GB" sz="900" dirty="0"/>
          </a:p>
          <a:p>
            <a:pPr algn="l"/>
            <a:endParaRPr lang="en-GB" sz="900" dirty="0" smtClean="0"/>
          </a:p>
          <a:p>
            <a:pPr algn="l"/>
            <a:endParaRPr lang="en-GB" sz="900" dirty="0"/>
          </a:p>
          <a:p>
            <a:pPr algn="l"/>
            <a:endParaRPr lang="en-GB" sz="900" dirty="0" smtClean="0"/>
          </a:p>
          <a:p>
            <a:pPr algn="l"/>
            <a:endParaRPr lang="en-GB" sz="900" dirty="0"/>
          </a:p>
          <a:p>
            <a:pPr algn="l"/>
            <a:endParaRPr lang="en-GB" sz="900" dirty="0" smtClean="0"/>
          </a:p>
          <a:p>
            <a:pPr algn="l"/>
            <a:endParaRPr lang="en-GB" sz="900" dirty="0"/>
          </a:p>
          <a:p>
            <a:pPr algn="l"/>
            <a:endParaRPr lang="en-GB" sz="900" dirty="0" smtClean="0"/>
          </a:p>
          <a:p>
            <a:pPr algn="l"/>
            <a:endParaRPr lang="en-GB" sz="900" dirty="0"/>
          </a:p>
          <a:p>
            <a:pPr algn="l"/>
            <a:r>
              <a:rPr lang="en-GB" sz="900" dirty="0" smtClean="0"/>
              <a:t>Correlation does not however </a:t>
            </a:r>
            <a:r>
              <a:rPr lang="en-GB" sz="900" b="1" dirty="0" smtClean="0"/>
              <a:t>mean causation. </a:t>
            </a:r>
            <a:r>
              <a:rPr lang="en-GB" sz="900" dirty="0" smtClean="0"/>
              <a:t>Just because two variables are linked does not mean that one variable causes the other . For example the number of pirates has decreased as global  temperatures have increased. This does not mean that pirates were keeping the Earth cool! Just because data is correlated does not mean  one variable caused the change in the other.</a:t>
            </a:r>
          </a:p>
          <a:p>
            <a:pPr algn="l"/>
            <a:endParaRPr lang="en-GB" sz="900" dirty="0"/>
          </a:p>
          <a:p>
            <a:pPr algn="l"/>
            <a:endParaRPr lang="en-GB" sz="900" dirty="0" smtClean="0"/>
          </a:p>
          <a:p>
            <a:pPr algn="l"/>
            <a:endParaRPr lang="en-GB" sz="900" dirty="0"/>
          </a:p>
          <a:p>
            <a:pPr algn="l"/>
            <a:endParaRPr lang="en-GB" sz="900" dirty="0" smtClean="0"/>
          </a:p>
          <a:p>
            <a:pPr algn="l"/>
            <a:endParaRPr lang="en-GB" sz="900" dirty="0"/>
          </a:p>
          <a:p>
            <a:pPr algn="l"/>
            <a:endParaRPr lang="en-GB" sz="900" dirty="0" smtClean="0"/>
          </a:p>
          <a:p>
            <a:pPr algn="l"/>
            <a:endParaRPr lang="en-GB" sz="900" dirty="0"/>
          </a:p>
          <a:p>
            <a:pPr algn="l"/>
            <a:endParaRPr lang="en-GB" sz="900" dirty="0" smtClean="0"/>
          </a:p>
          <a:p>
            <a:pPr algn="l"/>
            <a:r>
              <a:rPr lang="en-GB" sz="900" dirty="0" smtClean="0"/>
              <a:t>Correlation could also be down to:</a:t>
            </a:r>
          </a:p>
          <a:p>
            <a:pPr marL="228600" indent="-228600" algn="l">
              <a:buAutoNum type="arabicPeriod"/>
            </a:pPr>
            <a:r>
              <a:rPr lang="en-GB" sz="900" dirty="0" smtClean="0"/>
              <a:t>Chance</a:t>
            </a:r>
          </a:p>
          <a:p>
            <a:pPr algn="l"/>
            <a:endParaRPr lang="en-GB" sz="900" dirty="0"/>
          </a:p>
          <a:p>
            <a:pPr algn="l"/>
            <a:r>
              <a:rPr lang="en-GB" sz="900" dirty="0" smtClean="0"/>
              <a:t>2.     A third variable</a:t>
            </a:r>
          </a:p>
          <a:p>
            <a:pPr algn="l"/>
            <a:endParaRPr lang="en-GB" sz="900" dirty="0"/>
          </a:p>
          <a:p>
            <a:pPr algn="l"/>
            <a:r>
              <a:rPr lang="en-GB" sz="900" dirty="0" smtClean="0"/>
              <a:t>You can only be sure one variable causes a change in another variable, if all the other possible variables are controlled. </a:t>
            </a:r>
          </a:p>
          <a:p>
            <a:pPr algn="l"/>
            <a:endParaRPr lang="en-GB" sz="900" dirty="0"/>
          </a:p>
          <a:p>
            <a:pPr algn="l"/>
            <a:endParaRPr lang="en-GB" sz="900" dirty="0" smtClean="0"/>
          </a:p>
          <a:p>
            <a:pPr algn="l"/>
            <a:endParaRPr lang="en-GB" sz="1000" dirty="0"/>
          </a:p>
          <a:p>
            <a:pPr algn="l"/>
            <a:endParaRPr lang="en-GB" sz="1000" dirty="0" smtClean="0"/>
          </a:p>
          <a:p>
            <a:pPr algn="l"/>
            <a:endParaRPr lang="en-GB" sz="1000" dirty="0"/>
          </a:p>
          <a:p>
            <a:pPr algn="l"/>
            <a:endParaRPr lang="en-GB" sz="1000" dirty="0" smtClean="0"/>
          </a:p>
          <a:p>
            <a:pPr algn="l"/>
            <a:endParaRPr lang="en-GB" sz="1000" dirty="0"/>
          </a:p>
          <a:p>
            <a:pPr algn="l"/>
            <a:endParaRPr lang="en-GB" sz="1000" dirty="0" smtClean="0"/>
          </a:p>
          <a:p>
            <a:pPr algn="l"/>
            <a:endParaRPr lang="en-GB" sz="1000" dirty="0"/>
          </a:p>
          <a:p>
            <a:pPr algn="l"/>
            <a:endParaRPr lang="en-GB" sz="1000" dirty="0" smtClean="0"/>
          </a:p>
          <a:p>
            <a:pPr algn="l"/>
            <a:endParaRPr lang="en-GB" sz="1000" dirty="0"/>
          </a:p>
          <a:p>
            <a:pPr algn="l"/>
            <a:endParaRPr lang="en-GB" sz="1000" dirty="0" smtClean="0"/>
          </a:p>
          <a:p>
            <a:pPr algn="l"/>
            <a:endParaRPr lang="en-GB" sz="1000" dirty="0"/>
          </a:p>
          <a:p>
            <a:pPr algn="l"/>
            <a:endParaRPr lang="en-GB" sz="1000" dirty="0" smtClean="0"/>
          </a:p>
          <a:p>
            <a:pPr algn="l"/>
            <a:endParaRPr lang="en-GB" sz="1000" dirty="0"/>
          </a:p>
          <a:p>
            <a:pPr algn="l"/>
            <a:endParaRPr lang="en-GB" sz="1000" dirty="0" smtClean="0"/>
          </a:p>
          <a:p>
            <a:pPr algn="l"/>
            <a:endParaRPr lang="en-GB" sz="1000" dirty="0"/>
          </a:p>
          <a:p>
            <a:pPr algn="l"/>
            <a:endParaRPr lang="en-GB" sz="1000" dirty="0" smtClean="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p:txBody>
      </p:sp>
      <p:pic>
        <p:nvPicPr>
          <p:cNvPr id="15" name="Picture 2" descr="Image result for types of correlati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8066" y="2520570"/>
            <a:ext cx="1944023" cy="15925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irates and global warming graph">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5295" y="5123349"/>
            <a:ext cx="1516376" cy="102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395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4"/>
          </a:lnRef>
          <a:fillRef idx="1">
            <a:schemeClr val="lt1"/>
          </a:fillRef>
          <a:effectRef idx="0">
            <a:schemeClr val="accent4"/>
          </a:effectRef>
          <a:fontRef idx="minor">
            <a:schemeClr val="dk1"/>
          </a:fontRef>
        </p:style>
        <p:txBody>
          <a:bodyPr anchor="t">
            <a:normAutofit/>
          </a:bodyPr>
          <a:lstStyle/>
          <a:p>
            <a:pPr algn="l"/>
            <a:r>
              <a:rPr lang="en-GB" sz="1600" u="sng" dirty="0">
                <a:latin typeface="Berlin Sans FB Demi" panose="020E0802020502020306" pitchFamily="34" charset="0"/>
              </a:rPr>
              <a:t>Practical Methods Knowledge Organiser: Processing Data</a:t>
            </a:r>
          </a:p>
        </p:txBody>
      </p:sp>
      <p:sp>
        <p:nvSpPr>
          <p:cNvPr id="9" name="Title 1"/>
          <p:cNvSpPr txBox="1">
            <a:spLocks/>
          </p:cNvSpPr>
          <p:nvPr/>
        </p:nvSpPr>
        <p:spPr>
          <a:xfrm>
            <a:off x="272480" y="1052736"/>
            <a:ext cx="9517057" cy="534073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200" b="1" dirty="0" smtClean="0">
                <a:latin typeface="+mj-lt"/>
              </a:rPr>
              <a:t>Drawing good graphs</a:t>
            </a:r>
          </a:p>
          <a:p>
            <a:pPr algn="l"/>
            <a:r>
              <a:rPr lang="en-GB" sz="1200" dirty="0" smtClean="0">
                <a:latin typeface="+mj-lt"/>
              </a:rPr>
              <a:t>This is an excellent example of a good graph by a Nova student. When drawing a graph, you should plot the dependent variable on the </a:t>
            </a:r>
            <a:r>
              <a:rPr lang="en-GB" sz="1200" b="1" dirty="0" smtClean="0">
                <a:latin typeface="+mj-lt"/>
              </a:rPr>
              <a:t>y axis </a:t>
            </a:r>
            <a:r>
              <a:rPr lang="en-GB" sz="1200" dirty="0" smtClean="0">
                <a:latin typeface="+mj-lt"/>
              </a:rPr>
              <a:t>and independent variable on the </a:t>
            </a:r>
            <a:r>
              <a:rPr lang="en-GB" sz="1200" b="1" dirty="0" smtClean="0">
                <a:latin typeface="+mj-lt"/>
              </a:rPr>
              <a:t>x axis</a:t>
            </a:r>
            <a:r>
              <a:rPr lang="en-GB" sz="1200" dirty="0" smtClean="0">
                <a:latin typeface="+mj-lt"/>
              </a:rPr>
              <a:t>. To calculate the gradient you on a straight line need to select two points on the line and divide the change in y by the change in x. To calculate the gradient on a curve, you need to draw a tangent to the curve, see topic 15 knowledge organiser.</a:t>
            </a:r>
            <a:endParaRPr lang="en-GB" sz="1200" dirty="0">
              <a:latin typeface="+mj-lt"/>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307" y="2016224"/>
            <a:ext cx="3318840" cy="429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84515" y="3212631"/>
            <a:ext cx="1373987" cy="738664"/>
          </a:xfrm>
          <a:prstGeom prst="rect">
            <a:avLst/>
          </a:prstGeom>
          <a:solidFill>
            <a:schemeClr val="bg1"/>
          </a:solidFill>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dirty="0" smtClean="0"/>
              <a:t>Labels for axes, with units given in brackets</a:t>
            </a:r>
            <a:endParaRPr lang="en-GB" sz="1400" dirty="0"/>
          </a:p>
        </p:txBody>
      </p:sp>
      <p:sp>
        <p:nvSpPr>
          <p:cNvPr id="3" name="Right Arrow 2"/>
          <p:cNvSpPr/>
          <p:nvPr/>
        </p:nvSpPr>
        <p:spPr>
          <a:xfrm>
            <a:off x="2141236" y="3581560"/>
            <a:ext cx="764529" cy="462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554772" y="3553853"/>
            <a:ext cx="1688705" cy="954107"/>
          </a:xfrm>
          <a:prstGeom prst="rect">
            <a:avLst/>
          </a:prstGeom>
          <a:noFill/>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dirty="0" smtClean="0"/>
              <a:t>Neat, accurately placed plots. Marked with a small x.</a:t>
            </a:r>
            <a:endParaRPr lang="en-GB" sz="1400" dirty="0"/>
          </a:p>
        </p:txBody>
      </p:sp>
      <p:sp>
        <p:nvSpPr>
          <p:cNvPr id="11" name="TextBox 10"/>
          <p:cNvSpPr txBox="1"/>
          <p:nvPr/>
        </p:nvSpPr>
        <p:spPr>
          <a:xfrm>
            <a:off x="505164" y="4917067"/>
            <a:ext cx="1532688" cy="738664"/>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dirty="0" smtClean="0"/>
              <a:t>Both axes have suitable scales (equal intervals)</a:t>
            </a:r>
            <a:endParaRPr lang="en-GB" sz="1400" dirty="0"/>
          </a:p>
        </p:txBody>
      </p:sp>
      <p:sp>
        <p:nvSpPr>
          <p:cNvPr id="12" name="TextBox 11"/>
          <p:cNvSpPr txBox="1"/>
          <p:nvPr/>
        </p:nvSpPr>
        <p:spPr>
          <a:xfrm>
            <a:off x="7473795" y="4894436"/>
            <a:ext cx="2190029" cy="461665"/>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smtClean="0"/>
              <a:t>Anomaly recognised and highlighted on the graph</a:t>
            </a:r>
            <a:endParaRPr lang="en-GB" sz="1200" dirty="0"/>
          </a:p>
        </p:txBody>
      </p:sp>
      <p:sp>
        <p:nvSpPr>
          <p:cNvPr id="13" name="Right Arrow 12"/>
          <p:cNvSpPr/>
          <p:nvPr/>
        </p:nvSpPr>
        <p:spPr>
          <a:xfrm>
            <a:off x="2104613" y="5056612"/>
            <a:ext cx="1132197" cy="462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eft Arrow 4"/>
          <p:cNvSpPr/>
          <p:nvPr/>
        </p:nvSpPr>
        <p:spPr>
          <a:xfrm>
            <a:off x="5265035" y="4966579"/>
            <a:ext cx="2028224" cy="3707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eft Arrow 13"/>
          <p:cNvSpPr/>
          <p:nvPr/>
        </p:nvSpPr>
        <p:spPr>
          <a:xfrm>
            <a:off x="5445571" y="3878399"/>
            <a:ext cx="2028224" cy="3707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839321" y="2393012"/>
            <a:ext cx="1794200" cy="1107996"/>
          </a:xfrm>
          <a:prstGeom prst="rect">
            <a:avLst/>
          </a:prstGeom>
          <a:noFill/>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100" dirty="0" smtClean="0"/>
              <a:t>Accurate line of best fit, passing through most points, excluding anomalies. Remember this could be a curve of best fit if appropriate</a:t>
            </a:r>
            <a:endParaRPr lang="en-GB" sz="1100" dirty="0"/>
          </a:p>
        </p:txBody>
      </p:sp>
      <p:sp>
        <p:nvSpPr>
          <p:cNvPr id="16" name="Left Arrow 15"/>
          <p:cNvSpPr/>
          <p:nvPr/>
        </p:nvSpPr>
        <p:spPr>
          <a:xfrm>
            <a:off x="5967113" y="2914204"/>
            <a:ext cx="1772103" cy="3707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extLst>
                  <p:ext uri="{D42A27DB-BD31-4B8C-83A1-F6EECF244321}">
                    <p14:modId xmlns:p14="http://schemas.microsoft.com/office/powerpoint/2010/main" val="3383519195"/>
                  </p:ext>
                </p:extLst>
              </p:nvPr>
            </p:nvGraphicFramePr>
            <p:xfrm>
              <a:off x="5666216" y="260648"/>
              <a:ext cx="3615156" cy="750634"/>
            </p:xfrm>
            <a:graphic>
              <a:graphicData uri="http://schemas.openxmlformats.org/drawingml/2006/table">
                <a:tbl>
                  <a:tblPr firstRow="1" bandRow="1">
                    <a:tableStyleId>{5940675A-B579-460E-94D1-54222C63F5DA}</a:tableStyleId>
                  </a:tblPr>
                  <a:tblGrid>
                    <a:gridCol w="3615156">
                      <a:extLst>
                        <a:ext uri="{9D8B030D-6E8A-4147-A177-3AD203B41FA5}">
                          <a16:colId xmlns="" xmlns:a16="http://schemas.microsoft.com/office/drawing/2014/main" val="20000"/>
                        </a:ext>
                      </a:extLst>
                    </a:gridCol>
                  </a:tblGrid>
                  <a:tr h="132353">
                    <a:tc>
                      <a:txBody>
                        <a:bodyPr/>
                        <a:lstStyle/>
                        <a:p>
                          <a:r>
                            <a:rPr lang="en-GB" sz="1000" b="1" dirty="0"/>
                            <a:t>Equation</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437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i="0" dirty="0" smtClean="0">
                              <a:latin typeface="+mn-lt"/>
                            </a:rPr>
                            <a:t>Gradient</a:t>
                          </a:r>
                          <a14:m>
                            <m:oMath xmlns:m="http://schemas.openxmlformats.org/officeDocument/2006/math">
                              <m:r>
                                <a:rPr lang="en-GB" sz="1100" b="0" i="1" smtClean="0">
                                  <a:latin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𝐶h𝑎𝑛𝑔𝑒</m:t>
                                  </m:r>
                                  <m:r>
                                    <a:rPr lang="en-GB" sz="1100" b="0" i="1" smtClean="0">
                                      <a:latin typeface="Cambria Math"/>
                                      <a:ea typeface="Cambria Math"/>
                                    </a:rPr>
                                    <m:t> </m:t>
                                  </m:r>
                                  <m:r>
                                    <a:rPr lang="en-GB" sz="1100" b="0" i="1" smtClean="0">
                                      <a:latin typeface="Cambria Math"/>
                                      <a:ea typeface="Cambria Math"/>
                                    </a:rPr>
                                    <m:t>𝑖𝑛</m:t>
                                  </m:r>
                                  <m:r>
                                    <a:rPr lang="en-GB" sz="1100" b="0" i="1" smtClean="0">
                                      <a:latin typeface="Cambria Math"/>
                                      <a:ea typeface="Cambria Math"/>
                                    </a:rPr>
                                    <m:t> </m:t>
                                  </m:r>
                                  <m:r>
                                    <a:rPr lang="en-GB" sz="1100" b="0" i="1" smtClean="0">
                                      <a:latin typeface="Cambria Math"/>
                                      <a:ea typeface="Cambria Math"/>
                                    </a:rPr>
                                    <m:t>𝑦</m:t>
                                  </m:r>
                                </m:num>
                                <m:den>
                                  <m:r>
                                    <a:rPr lang="en-GB" sz="1100" b="0" i="1" smtClean="0">
                                      <a:latin typeface="Cambria Math"/>
                                      <a:ea typeface="Cambria Math"/>
                                    </a:rPr>
                                    <m:t>𝐶</m:t>
                                  </m:r>
                                  <m:r>
                                    <a:rPr lang="en-GB" sz="1100" b="0" i="1" smtClean="0">
                                      <a:latin typeface="Cambria Math"/>
                                      <a:ea typeface="Cambria Math"/>
                                    </a:rPr>
                                    <m:t> </m:t>
                                  </m:r>
                                  <m:r>
                                    <a:rPr lang="en-GB" sz="1100" b="0" i="1" smtClean="0">
                                      <a:latin typeface="Cambria Math"/>
                                      <a:ea typeface="Cambria Math"/>
                                    </a:rPr>
                                    <m:t>h𝑎𝑛𝑔𝑒</m:t>
                                  </m:r>
                                  <m:r>
                                    <a:rPr lang="en-GB" sz="1100" b="0" i="1" smtClean="0">
                                      <a:latin typeface="Cambria Math"/>
                                      <a:ea typeface="Cambria Math"/>
                                    </a:rPr>
                                    <m:t> </m:t>
                                  </m:r>
                                  <m:r>
                                    <a:rPr lang="en-GB" sz="1100" b="0" i="1" smtClean="0">
                                      <a:latin typeface="Cambria Math"/>
                                      <a:ea typeface="Cambria Math"/>
                                    </a:rPr>
                                    <m:t>𝑖𝑛</m:t>
                                  </m:r>
                                  <m:r>
                                    <a:rPr lang="en-GB" sz="1100" b="0" i="1" smtClean="0">
                                      <a:latin typeface="Cambria Math"/>
                                      <a:ea typeface="Cambria Math"/>
                                    </a:rPr>
                                    <m:t> </m:t>
                                  </m:r>
                                  <m:r>
                                    <a:rPr lang="en-GB" sz="1100" b="0" i="1" smtClean="0">
                                      <a:latin typeface="Cambria Math"/>
                                      <a:ea typeface="Cambria Math"/>
                                    </a:rPr>
                                    <m:t>𝑥</m:t>
                                  </m:r>
                                </m:den>
                              </m:f>
                              <m:r>
                                <a:rPr lang="en-GB" sz="1100" b="0" i="1" smtClean="0">
                                  <a:latin typeface="Cambria Math"/>
                                </a:rPr>
                                <m:t>  </m:t>
                              </m:r>
                            </m:oMath>
                          </a14:m>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3443672594"/>
                  </p:ext>
                </p:extLst>
              </p:nvPr>
            </p:nvGraphicFramePr>
            <p:xfrm>
              <a:off x="5230353" y="260648"/>
              <a:ext cx="3337067" cy="750634"/>
            </p:xfrm>
            <a:graphic>
              <a:graphicData uri="http://schemas.openxmlformats.org/drawingml/2006/table">
                <a:tbl>
                  <a:tblPr firstRow="1" bandRow="1">
                    <a:tableStyleId>{5940675A-B579-460E-94D1-54222C63F5DA}</a:tableStyleId>
                  </a:tblPr>
                  <a:tblGrid>
                    <a:gridCol w="3337067">
                      <a:extLst>
                        <a:ext uri="{9D8B030D-6E8A-4147-A177-3AD203B41FA5}">
                          <a16:colId xmlns:a16="http://schemas.microsoft.com/office/drawing/2014/main" xmlns="" xmlns:a14="http://schemas.microsoft.com/office/drawing/2010/main" val="20000"/>
                        </a:ext>
                      </a:extLst>
                    </a:gridCol>
                  </a:tblGrid>
                  <a:tr h="243840">
                    <a:tc>
                      <a:txBody>
                        <a:bodyPr/>
                        <a:lstStyle/>
                        <a:p>
                          <a:r>
                            <a:rPr lang="en-GB" sz="1000" b="1" dirty="0"/>
                            <a:t>Equation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xmlns:a14="http://schemas.microsoft.com/office/drawing/2010/main" val="10000"/>
                      </a:ext>
                    </a:extLst>
                  </a:tr>
                  <a:tr h="5067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4"/>
                          <a:stretch>
                            <a:fillRect l="-183" t="-49398" r="-183"/>
                          </a:stretch>
                        </a:blipFill>
                      </a:tcPr>
                    </a:tc>
                    <a:extLst>
                      <a:ext uri="{0D108BD9-81ED-4DB2-BD59-A6C34878D82A}">
                        <a16:rowId xmlns:a16="http://schemas.microsoft.com/office/drawing/2014/main" xmlns="" xmlns:a14="http://schemas.microsoft.com/office/drawing/2010/main" val="10001"/>
                      </a:ext>
                    </a:extLst>
                  </a:tr>
                </a:tbl>
              </a:graphicData>
            </a:graphic>
          </p:graphicFrame>
        </mc:Fallback>
      </mc:AlternateContent>
    </p:spTree>
    <p:extLst>
      <p:ext uri="{BB962C8B-B14F-4D97-AF65-F5344CB8AC3E}">
        <p14:creationId xmlns:p14="http://schemas.microsoft.com/office/powerpoint/2010/main" val="44394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smtClean="0">
                <a:latin typeface="Berlin Sans FB Demi" panose="020E0802020502020306" pitchFamily="34" charset="0"/>
              </a:rPr>
              <a:t>Chemistry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2: Threshold Concepts in Chemistry</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83238230"/>
              </p:ext>
            </p:extLst>
          </p:nvPr>
        </p:nvGraphicFramePr>
        <p:xfrm>
          <a:off x="5457056" y="116632"/>
          <a:ext cx="4310112" cy="3262768"/>
        </p:xfrm>
        <a:graphic>
          <a:graphicData uri="http://schemas.openxmlformats.org/drawingml/2006/table">
            <a:tbl>
              <a:tblPr firstRow="1" bandRow="1">
                <a:tableStyleId>{5940675A-B579-460E-94D1-54222C63F5DA}</a:tableStyleId>
              </a:tblPr>
              <a:tblGrid>
                <a:gridCol w="1069752"/>
                <a:gridCol w="3240360"/>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Atom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particles</a:t>
                      </a:r>
                      <a:r>
                        <a:rPr lang="en-GB" sz="1000" baseline="0" dirty="0" smtClean="0"/>
                        <a:t> that make up all substances with mass, they contain protons, neutrons and electrons.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Nucleus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centre of an atom,</a:t>
                      </a:r>
                      <a:r>
                        <a:rPr lang="en-GB" sz="1000" baseline="0" dirty="0" smtClean="0"/>
                        <a:t> it contains protons and neutrons.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Nanometre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unit of measurement: 1x10</a:t>
                      </a:r>
                      <a:r>
                        <a:rPr lang="en-GB" sz="1000" baseline="30000" dirty="0" smtClean="0"/>
                        <a:t>-9</a:t>
                      </a:r>
                      <a:r>
                        <a:rPr lang="en-GB" sz="1000" dirty="0" smtClean="0"/>
                        <a:t>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00" dirty="0" smtClean="0"/>
                        <a:t>Proton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sub atomic particle found in the nucleus,</a:t>
                      </a:r>
                      <a:r>
                        <a:rPr lang="en-GB" sz="1000" baseline="0" dirty="0" smtClean="0"/>
                        <a:t> it has a charge of +1 and a relative mass of 1.</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Electron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sub</a:t>
                      </a:r>
                      <a:r>
                        <a:rPr lang="en-GB" sz="1000" baseline="0" dirty="0" smtClean="0"/>
                        <a:t> atomic particle found in the shells of an atom, it has a charge of -1 and a negligible mass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Subatomic</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These are the smaller particles that make up an atom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040">
                <a:tc>
                  <a:txBody>
                    <a:bodyPr/>
                    <a:lstStyle/>
                    <a:p>
                      <a:r>
                        <a:rPr lang="en-GB" sz="1000" dirty="0" smtClean="0"/>
                        <a:t>Neutron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sub atomic particle</a:t>
                      </a:r>
                      <a:r>
                        <a:rPr lang="en-GB" sz="1000" baseline="0" dirty="0" smtClean="0"/>
                        <a:t> found in the nucleus of an atom, it has a charge of 0 and a mass of 1</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040">
                <a:tc>
                  <a:txBody>
                    <a:bodyPr/>
                    <a:lstStyle/>
                    <a:p>
                      <a:r>
                        <a:rPr lang="en-GB" sz="1000" dirty="0" smtClean="0"/>
                        <a:t>Atomic Number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number</a:t>
                      </a:r>
                      <a:r>
                        <a:rPr lang="en-GB" sz="1000" baseline="0" dirty="0" smtClean="0"/>
                        <a:t> of protons in an atom.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040">
                <a:tc>
                  <a:txBody>
                    <a:bodyPr/>
                    <a:lstStyle/>
                    <a:p>
                      <a:r>
                        <a:rPr lang="en-GB" sz="1000" dirty="0" smtClean="0"/>
                        <a:t>Mass Number</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total of protons and neutrons in an atom.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128464" y="836712"/>
            <a:ext cx="5256584" cy="4431983"/>
          </a:xfrm>
          <a:prstGeom prst="rect">
            <a:avLst/>
          </a:prstGeom>
          <a:noFill/>
          <a:ln w="19050">
            <a:solidFill>
              <a:schemeClr val="accent2"/>
            </a:solidFill>
          </a:ln>
        </p:spPr>
        <p:txBody>
          <a:bodyPr wrap="square" rtlCol="0">
            <a:spAutoFit/>
          </a:bodyPr>
          <a:lstStyle/>
          <a:p>
            <a:r>
              <a:rPr lang="en-GB" sz="1600" dirty="0" smtClean="0">
                <a:latin typeface="Berlin Sans FB Demi" panose="020E0802020502020306" pitchFamily="34" charset="0"/>
              </a:rPr>
              <a:t>The structure of the Atom</a:t>
            </a:r>
          </a:p>
          <a:p>
            <a:pPr marL="171450" indent="-171450">
              <a:buFont typeface="Arial" panose="020B0604020202020204" pitchFamily="34" charset="0"/>
              <a:buChar char="•"/>
            </a:pPr>
            <a:r>
              <a:rPr lang="en-GB" sz="1200" dirty="0" smtClean="0"/>
              <a:t>All matter is made from atoms. Atoms are very small. The radius of atom is about 1x10</a:t>
            </a:r>
            <a:r>
              <a:rPr lang="en-GB" sz="1200" baseline="30000" dirty="0" smtClean="0"/>
              <a:t>-10 </a:t>
            </a:r>
            <a:r>
              <a:rPr lang="en-GB" sz="1200" dirty="0" smtClean="0"/>
              <a:t>m (this is also known as 0.1 nanometres).</a:t>
            </a:r>
          </a:p>
          <a:p>
            <a:pPr marL="171450" indent="-171450">
              <a:buFont typeface="Arial" panose="020B0604020202020204" pitchFamily="34" charset="0"/>
              <a:buChar char="•"/>
            </a:pPr>
            <a:r>
              <a:rPr lang="en-GB" sz="1200" dirty="0" smtClean="0"/>
              <a:t>The central part of the atom is known as the nucleus. It is only 1x10</a:t>
            </a:r>
            <a:r>
              <a:rPr lang="en-GB" sz="1200" baseline="30000" dirty="0" smtClean="0"/>
              <a:t>-14</a:t>
            </a:r>
            <a:r>
              <a:rPr lang="en-GB" sz="1200" dirty="0" smtClean="0"/>
              <a:t>m across, which is 10,000 times smaller than the total atom.</a:t>
            </a:r>
          </a:p>
          <a:p>
            <a:pPr marL="171450" indent="-171450">
              <a:buFont typeface="Arial" panose="020B0604020202020204" pitchFamily="34" charset="0"/>
              <a:buChar char="•"/>
            </a:pPr>
            <a:r>
              <a:rPr lang="en-GB" sz="1200" dirty="0" smtClean="0"/>
              <a:t>An atom is made up of three subatomic particles: </a:t>
            </a:r>
            <a:r>
              <a:rPr lang="en-GB" sz="1200" b="1" dirty="0" smtClean="0"/>
              <a:t>protons</a:t>
            </a:r>
            <a:r>
              <a:rPr lang="en-GB" sz="1200" dirty="0" smtClean="0"/>
              <a:t>, </a:t>
            </a:r>
            <a:r>
              <a:rPr lang="en-GB" sz="1200" b="1" dirty="0" smtClean="0"/>
              <a:t>electrons</a:t>
            </a:r>
            <a:r>
              <a:rPr lang="en-GB" sz="1200" dirty="0" smtClean="0"/>
              <a:t> and </a:t>
            </a:r>
            <a:r>
              <a:rPr lang="en-GB" sz="1200" b="1" dirty="0" smtClean="0"/>
              <a:t>neutrons</a:t>
            </a:r>
            <a:r>
              <a:rPr lang="en-GB" sz="1200" dirty="0" smtClean="0"/>
              <a:t>.</a:t>
            </a:r>
          </a:p>
          <a:p>
            <a:pPr marL="171450" indent="-171450">
              <a:buFont typeface="Arial" panose="020B0604020202020204" pitchFamily="34" charset="0"/>
              <a:buChar char="•"/>
            </a:pPr>
            <a:r>
              <a:rPr lang="en-GB" sz="1200" dirty="0" smtClean="0"/>
              <a:t>Protons and neutrons are found in the nucleus</a:t>
            </a:r>
          </a:p>
          <a:p>
            <a:pPr marL="171450" indent="-171450">
              <a:buFont typeface="Arial" panose="020B0604020202020204" pitchFamily="34" charset="0"/>
              <a:buChar char="•"/>
            </a:pPr>
            <a:r>
              <a:rPr lang="en-GB" sz="1200" dirty="0" smtClean="0"/>
              <a:t>Electrons are found orbiting the nucleus in shells (also known as </a:t>
            </a:r>
            <a:r>
              <a:rPr lang="en-GB" sz="1200" i="1" dirty="0" smtClean="0"/>
              <a:t>energy levels</a:t>
            </a:r>
            <a:r>
              <a:rPr lang="en-GB" sz="1200" dirty="0" smtClean="0"/>
              <a: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dirty="0" smtClean="0"/>
              <a:t>The mass and charges of the sub atomic particles is shown below:</a:t>
            </a:r>
          </a:p>
          <a:p>
            <a:endParaRPr lang="en-GB" sz="1200" dirty="0" smtClean="0"/>
          </a:p>
          <a:p>
            <a:endParaRPr lang="en-GB" sz="1200" dirty="0"/>
          </a:p>
          <a:p>
            <a:endParaRPr lang="en-GB" sz="1200" dirty="0" smtClean="0"/>
          </a:p>
          <a:p>
            <a:endParaRPr lang="en-GB" sz="1200" dirty="0"/>
          </a:p>
          <a:p>
            <a:endParaRPr lang="en-GB" sz="1200" dirty="0" smtClean="0"/>
          </a:p>
          <a:p>
            <a:pPr marL="171450" indent="-171450">
              <a:buFont typeface="Arial" panose="020B0604020202020204" pitchFamily="34" charset="0"/>
              <a:buChar char="•"/>
            </a:pPr>
            <a:r>
              <a:rPr lang="en-GB" sz="1200" dirty="0"/>
              <a:t>Atoms have </a:t>
            </a:r>
            <a:r>
              <a:rPr lang="en-GB" sz="1200" b="1" dirty="0"/>
              <a:t>no overall charge </a:t>
            </a:r>
            <a:r>
              <a:rPr lang="en-GB" sz="1200" dirty="0"/>
              <a:t>because they have the same number of positive protons as negative electrons.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355" y="2708920"/>
            <a:ext cx="1152128" cy="86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111" y="3933056"/>
            <a:ext cx="1481835" cy="8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708" y="5275644"/>
            <a:ext cx="5256584" cy="1384995"/>
          </a:xfrm>
          <a:prstGeom prst="rect">
            <a:avLst/>
          </a:prstGeom>
          <a:noFill/>
          <a:ln w="19050">
            <a:solidFill>
              <a:schemeClr val="accent2"/>
            </a:solidFill>
          </a:ln>
        </p:spPr>
        <p:txBody>
          <a:bodyPr wrap="square" rtlCol="0">
            <a:spAutoFit/>
          </a:bodyPr>
          <a:lstStyle/>
          <a:p>
            <a:r>
              <a:rPr lang="en-GB" sz="1400" dirty="0" smtClean="0">
                <a:latin typeface="Berlin Sans FB Demi" panose="020E0802020502020306" pitchFamily="34" charset="0"/>
              </a:rPr>
              <a:t>Atomic Number and Mass Number</a:t>
            </a:r>
          </a:p>
          <a:p>
            <a:endParaRPr lang="en-GB" sz="1400" dirty="0">
              <a:latin typeface="Berlin Sans FB Demi" panose="020E0802020502020306" pitchFamily="34" charset="0"/>
            </a:endParaRPr>
          </a:p>
          <a:p>
            <a:endParaRPr lang="en-GB" sz="1400" dirty="0" smtClean="0">
              <a:latin typeface="Berlin Sans FB Demi" panose="020E0802020502020306" pitchFamily="34" charset="0"/>
            </a:endParaRPr>
          </a:p>
          <a:p>
            <a:endParaRPr lang="en-GB" sz="1400" dirty="0">
              <a:latin typeface="Berlin Sans FB Demi" panose="020E0802020502020306" pitchFamily="34" charset="0"/>
            </a:endParaRPr>
          </a:p>
          <a:p>
            <a:endParaRPr lang="en-GB" sz="1400" dirty="0" smtClean="0">
              <a:latin typeface="Berlin Sans FB Demi" panose="020E0802020502020306" pitchFamily="34" charset="0"/>
            </a:endParaRPr>
          </a:p>
          <a:p>
            <a:endParaRPr lang="en-GB" sz="1400" dirty="0">
              <a:latin typeface="Berlin Sans FB Demi" panose="020E0802020502020306" pitchFamily="34"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512" y="5664659"/>
            <a:ext cx="618229" cy="590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1178741" y="5676828"/>
            <a:ext cx="6120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32520" y="6254832"/>
            <a:ext cx="11285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22730" y="5523323"/>
            <a:ext cx="3418302" cy="276999"/>
          </a:xfrm>
          <a:prstGeom prst="rect">
            <a:avLst/>
          </a:prstGeom>
          <a:noFill/>
        </p:spPr>
        <p:txBody>
          <a:bodyPr wrap="square" rtlCol="0">
            <a:spAutoFit/>
          </a:bodyPr>
          <a:lstStyle/>
          <a:p>
            <a:r>
              <a:rPr lang="en-GB" sz="1200" b="1" dirty="0" smtClean="0"/>
              <a:t>Mass number</a:t>
            </a:r>
            <a:r>
              <a:rPr lang="en-GB" sz="1200" dirty="0" smtClean="0"/>
              <a:t>: This is the total of </a:t>
            </a:r>
            <a:r>
              <a:rPr lang="en-GB" sz="1200" dirty="0" err="1" smtClean="0"/>
              <a:t>protons+neutrons</a:t>
            </a:r>
            <a:endParaRPr lang="en-GB" sz="1200" dirty="0"/>
          </a:p>
        </p:txBody>
      </p:sp>
      <p:sp>
        <p:nvSpPr>
          <p:cNvPr id="15" name="TextBox 14"/>
          <p:cNvSpPr txBox="1"/>
          <p:nvPr/>
        </p:nvSpPr>
        <p:spPr>
          <a:xfrm>
            <a:off x="1928664" y="6139872"/>
            <a:ext cx="3418302" cy="276999"/>
          </a:xfrm>
          <a:prstGeom prst="rect">
            <a:avLst/>
          </a:prstGeom>
          <a:noFill/>
        </p:spPr>
        <p:txBody>
          <a:bodyPr wrap="square" rtlCol="0">
            <a:spAutoFit/>
          </a:bodyPr>
          <a:lstStyle/>
          <a:p>
            <a:r>
              <a:rPr lang="en-GB" sz="1200" b="1" dirty="0" smtClean="0"/>
              <a:t>Atomic number</a:t>
            </a:r>
            <a:r>
              <a:rPr lang="en-GB" sz="1200" dirty="0" smtClean="0"/>
              <a:t>: This is the number of protons</a:t>
            </a:r>
            <a:endParaRPr lang="en-GB" sz="1200" dirty="0"/>
          </a:p>
        </p:txBody>
      </p:sp>
      <p:sp>
        <p:nvSpPr>
          <p:cNvPr id="13" name="TextBox 12"/>
          <p:cNvSpPr txBox="1"/>
          <p:nvPr/>
        </p:nvSpPr>
        <p:spPr>
          <a:xfrm>
            <a:off x="344488" y="6416871"/>
            <a:ext cx="4752528" cy="276999"/>
          </a:xfrm>
          <a:prstGeom prst="rect">
            <a:avLst/>
          </a:prstGeom>
          <a:noFill/>
        </p:spPr>
        <p:txBody>
          <a:bodyPr wrap="square" rtlCol="0">
            <a:spAutoFit/>
          </a:bodyPr>
          <a:lstStyle/>
          <a:p>
            <a:r>
              <a:rPr lang="en-GB" sz="1200" dirty="0" smtClean="0"/>
              <a:t>Therefore sodium has 11 protons, 11 electrons and 23-11= 12 neutrons</a:t>
            </a:r>
            <a:endParaRPr lang="en-GB" sz="1200" dirty="0"/>
          </a:p>
        </p:txBody>
      </p:sp>
      <p:sp>
        <p:nvSpPr>
          <p:cNvPr id="17" name="TextBox 16"/>
          <p:cNvSpPr txBox="1"/>
          <p:nvPr/>
        </p:nvSpPr>
        <p:spPr>
          <a:xfrm>
            <a:off x="5545976" y="3433212"/>
            <a:ext cx="4158154" cy="3262432"/>
          </a:xfrm>
          <a:prstGeom prst="rect">
            <a:avLst/>
          </a:prstGeom>
          <a:noFill/>
          <a:ln w="19050">
            <a:solidFill>
              <a:schemeClr val="accent2"/>
            </a:solidFill>
          </a:ln>
        </p:spPr>
        <p:txBody>
          <a:bodyPr wrap="square" rtlCol="0">
            <a:spAutoFit/>
          </a:bodyPr>
          <a:lstStyle/>
          <a:p>
            <a:r>
              <a:rPr lang="en-GB" sz="1400" dirty="0" smtClean="0">
                <a:latin typeface="Berlin Sans FB Demi" panose="020E0802020502020306" pitchFamily="34" charset="0"/>
              </a:rPr>
              <a:t>Electron Configuration</a:t>
            </a:r>
          </a:p>
          <a:p>
            <a:r>
              <a:rPr lang="en-GB" sz="1200" dirty="0" smtClean="0"/>
              <a:t>There are very strict rules about how electron fill up the electron shells, the inner shell is always filled first. Each shell has a maximum number of electrons it can take.</a:t>
            </a:r>
          </a:p>
          <a:p>
            <a:r>
              <a:rPr lang="en-GB" sz="1200" dirty="0" smtClean="0"/>
              <a:t>Shell </a:t>
            </a:r>
            <a:r>
              <a:rPr lang="en-GB" sz="1200" dirty="0"/>
              <a:t>1: maximum 2 electrons                               </a:t>
            </a:r>
          </a:p>
          <a:p>
            <a:r>
              <a:rPr lang="en-GB" sz="1200" dirty="0"/>
              <a:t>Shell 2: maximum 8 electrons</a:t>
            </a:r>
          </a:p>
          <a:p>
            <a:r>
              <a:rPr lang="en-GB" sz="1200" dirty="0"/>
              <a:t>Shell 3: maximum 8 </a:t>
            </a:r>
            <a:r>
              <a:rPr lang="en-GB" sz="1200" dirty="0" smtClean="0"/>
              <a:t>electrons</a:t>
            </a:r>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r>
              <a:rPr lang="en-GB" sz="1200" dirty="0"/>
              <a:t>The electronic configuration of Sodium (Na) can also be written like this 2,8,1. This shows there is 2 electrons in the 1st shell, 8 electrons in the second shell and 1 electron in the 3rd shell</a:t>
            </a:r>
            <a:r>
              <a:rPr lang="en-GB" sz="1200" dirty="0" smtClean="0"/>
              <a:t>.</a:t>
            </a:r>
            <a:endParaRPr lang="en-GB" sz="1200"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3120" y="4867332"/>
            <a:ext cx="2811620" cy="1092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08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smtClean="0">
                <a:latin typeface="Berlin Sans FB Demi" panose="020E0802020502020306" pitchFamily="34" charset="0"/>
              </a:rPr>
              <a:t>Chemistry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2: Threshold Concepts in Chemistry</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75164557"/>
              </p:ext>
            </p:extLst>
          </p:nvPr>
        </p:nvGraphicFramePr>
        <p:xfrm>
          <a:off x="5457056" y="116632"/>
          <a:ext cx="4310112" cy="2340480"/>
        </p:xfrm>
        <a:graphic>
          <a:graphicData uri="http://schemas.openxmlformats.org/drawingml/2006/table">
            <a:tbl>
              <a:tblPr firstRow="1" bandRow="1">
                <a:tableStyleId>{5940675A-B579-460E-94D1-54222C63F5DA}</a:tableStyleId>
              </a:tblPr>
              <a:tblGrid>
                <a:gridCol w="1069752"/>
                <a:gridCol w="3240360"/>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Element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substance</a:t>
                      </a:r>
                      <a:r>
                        <a:rPr lang="en-GB" sz="1000" baseline="0" dirty="0" smtClean="0"/>
                        <a:t> that contains only one type of atoms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Mixture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dirty="0" smtClean="0"/>
                        <a:t>A mixture is two or more different atoms which are not chemically bonded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Compound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Two</a:t>
                      </a:r>
                      <a:r>
                        <a:rPr lang="en-GB" sz="1000" baseline="0" dirty="0" smtClean="0"/>
                        <a:t> or more elements that are chemically bonded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00" dirty="0" smtClean="0"/>
                        <a:t>Group</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columns on the Periodic Table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Period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rows</a:t>
                      </a:r>
                      <a:r>
                        <a:rPr lang="en-GB" sz="1000" baseline="0" dirty="0" smtClean="0"/>
                        <a:t> on the Periodic Table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040">
                <a:tc>
                  <a:txBody>
                    <a:bodyPr/>
                    <a:lstStyle/>
                    <a:p>
                      <a:r>
                        <a:rPr lang="en-GB" sz="1000" dirty="0" smtClean="0"/>
                        <a:t>Reactant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What you start with in a chemical reaction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040">
                <a:tc>
                  <a:txBody>
                    <a:bodyPr/>
                    <a:lstStyle/>
                    <a:p>
                      <a:r>
                        <a:rPr lang="en-GB" sz="1000" dirty="0" smtClean="0"/>
                        <a:t>Product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What is</a:t>
                      </a:r>
                      <a:r>
                        <a:rPr lang="en-GB" sz="1000" baseline="0" dirty="0" smtClean="0"/>
                        <a:t> made in a chemical reaction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128464" y="816776"/>
            <a:ext cx="5184576" cy="3046988"/>
          </a:xfrm>
          <a:prstGeom prst="rect">
            <a:avLst/>
          </a:prstGeom>
          <a:noFill/>
          <a:ln w="19050">
            <a:solidFill>
              <a:schemeClr val="accent2"/>
            </a:solidFill>
          </a:ln>
        </p:spPr>
        <p:txBody>
          <a:bodyPr wrap="square" rtlCol="0">
            <a:spAutoFit/>
          </a:bodyPr>
          <a:lstStyle/>
          <a:p>
            <a:r>
              <a:rPr lang="en-GB" sz="1200" dirty="0" smtClean="0">
                <a:latin typeface="Berlin Sans FB Demi" panose="020E0802020502020306" pitchFamily="34" charset="0"/>
              </a:rPr>
              <a:t>Elements</a:t>
            </a:r>
          </a:p>
          <a:p>
            <a:pPr marL="171450" indent="-171450">
              <a:buFont typeface="Arial" panose="020B0604020202020204" pitchFamily="34" charset="0"/>
              <a:buChar char="•"/>
            </a:pPr>
            <a:r>
              <a:rPr lang="en-GB" sz="1200" dirty="0" smtClean="0"/>
              <a:t>An </a:t>
            </a:r>
            <a:r>
              <a:rPr lang="en-GB" sz="1200" b="1" i="1" dirty="0"/>
              <a:t>element</a:t>
            </a:r>
            <a:r>
              <a:rPr lang="en-GB" sz="1200" dirty="0"/>
              <a:t> contains only one type of </a:t>
            </a:r>
            <a:r>
              <a:rPr lang="en-GB" sz="1200" dirty="0" smtClean="0"/>
              <a:t>atom. All elements are given a symbol and are found on the periodic </a:t>
            </a:r>
            <a:r>
              <a:rPr lang="en-GB" sz="1200" dirty="0"/>
              <a:t>t</a:t>
            </a:r>
            <a:r>
              <a:rPr lang="en-GB" sz="1200" dirty="0" smtClean="0"/>
              <a:t>able. You need to  learn the symbols for the first 20.</a:t>
            </a:r>
          </a:p>
          <a:p>
            <a:pPr marL="171450" indent="-171450">
              <a:buFont typeface="Arial" panose="020B0604020202020204" pitchFamily="34" charset="0"/>
              <a:buChar char="•"/>
            </a:pPr>
            <a:r>
              <a:rPr lang="en-GB" sz="1200" dirty="0" smtClean="0"/>
              <a:t>The Periodic Table is arranged into groups (columns) and periods (rows), as shown below.</a:t>
            </a:r>
            <a:endParaRPr lang="en-GB" sz="1200" dirty="0"/>
          </a:p>
          <a:p>
            <a:endParaRPr lang="en-GB" sz="1200" dirty="0" smtClean="0"/>
          </a:p>
          <a:p>
            <a:endParaRPr lang="en-GB" sz="1200" dirty="0"/>
          </a:p>
          <a:p>
            <a:endParaRPr lang="en-GB" sz="1200" dirty="0" smtClean="0"/>
          </a:p>
          <a:p>
            <a:endParaRPr lang="en-GB" sz="1200" dirty="0" smtClean="0"/>
          </a:p>
          <a:p>
            <a:endParaRPr lang="en-GB" sz="1200" dirty="0" smtClean="0"/>
          </a:p>
          <a:p>
            <a:r>
              <a:rPr lang="en-GB" sz="1200" dirty="0" smtClean="0"/>
              <a:t>Elements </a:t>
            </a:r>
            <a:r>
              <a:rPr lang="en-GB" sz="1200" dirty="0"/>
              <a:t>in the same group have</a:t>
            </a:r>
            <a:r>
              <a:rPr lang="en-GB" sz="1200" dirty="0" smtClean="0"/>
              <a:t>:</a:t>
            </a:r>
          </a:p>
          <a:p>
            <a:pPr marL="171450" indent="-171450">
              <a:buFont typeface="Arial" panose="020B0604020202020204" pitchFamily="34" charset="0"/>
              <a:buChar char="•"/>
            </a:pPr>
            <a:r>
              <a:rPr lang="en-GB" sz="1200" dirty="0"/>
              <a:t> The same number of electrons in their outer </a:t>
            </a:r>
            <a:r>
              <a:rPr lang="en-GB" sz="1200" dirty="0" smtClean="0"/>
              <a:t>shell</a:t>
            </a:r>
          </a:p>
          <a:p>
            <a:pPr marL="171450" indent="-171450">
              <a:buFont typeface="Arial" panose="020B0604020202020204" pitchFamily="34" charset="0"/>
              <a:buChar char="•"/>
            </a:pPr>
            <a:r>
              <a:rPr lang="en-GB" sz="1200" dirty="0"/>
              <a:t> Similar properties </a:t>
            </a:r>
            <a:endParaRPr lang="en-GB" sz="1200" dirty="0" smtClean="0"/>
          </a:p>
          <a:p>
            <a:r>
              <a:rPr lang="en-GB" sz="1200" dirty="0" smtClean="0"/>
              <a:t>Elements in the same period have:</a:t>
            </a:r>
          </a:p>
          <a:p>
            <a:pPr marL="171450" indent="-171450">
              <a:buFont typeface="Arial" panose="020B0604020202020204" pitchFamily="34" charset="0"/>
              <a:buChar char="•"/>
            </a:pPr>
            <a:r>
              <a:rPr lang="en-GB" sz="1200" dirty="0" smtClean="0"/>
              <a:t>The same number of electron shells</a:t>
            </a:r>
            <a:endParaRPr lang="en-GB" sz="1200" dirty="0"/>
          </a:p>
        </p:txBody>
      </p:sp>
      <p:sp>
        <p:nvSpPr>
          <p:cNvPr id="9" name="TextBox 8"/>
          <p:cNvSpPr txBox="1"/>
          <p:nvPr/>
        </p:nvSpPr>
        <p:spPr>
          <a:xfrm>
            <a:off x="5406008" y="2525866"/>
            <a:ext cx="4299520" cy="1723549"/>
          </a:xfrm>
          <a:prstGeom prst="rect">
            <a:avLst/>
          </a:prstGeom>
          <a:noFill/>
          <a:ln w="19050">
            <a:solidFill>
              <a:schemeClr val="accent2"/>
            </a:solidFill>
          </a:ln>
        </p:spPr>
        <p:txBody>
          <a:bodyPr wrap="square" rtlCol="0">
            <a:spAutoFit/>
          </a:bodyPr>
          <a:lstStyle/>
          <a:p>
            <a:r>
              <a:rPr lang="en-GB" sz="1400" dirty="0" smtClean="0">
                <a:latin typeface="Berlin Sans FB Demi" panose="020E0802020502020306" pitchFamily="34" charset="0"/>
              </a:rPr>
              <a:t>The Conservation of Mass</a:t>
            </a:r>
          </a:p>
          <a:p>
            <a:pPr marL="285750" indent="-285750">
              <a:buFont typeface="Arial" panose="020B0604020202020204" pitchFamily="34" charset="0"/>
              <a:buChar char="•"/>
            </a:pPr>
            <a:r>
              <a:rPr lang="en-GB" sz="1200" dirty="0" smtClean="0"/>
              <a:t>In </a:t>
            </a:r>
            <a:r>
              <a:rPr lang="en-GB" sz="1200" dirty="0"/>
              <a:t>a chemical reaction, chemical bonds are broken the atoms are rearranged and the chemical bonds are made again</a:t>
            </a:r>
            <a:r>
              <a:rPr lang="en-GB" sz="1200" dirty="0" smtClean="0"/>
              <a:t>.</a:t>
            </a:r>
            <a:endParaRPr lang="en-GB" sz="1200" dirty="0"/>
          </a:p>
          <a:p>
            <a:pPr marL="285750" indent="-285750">
              <a:buFont typeface="Arial" panose="020B0604020202020204" pitchFamily="34" charset="0"/>
              <a:buChar char="•"/>
            </a:pPr>
            <a:r>
              <a:rPr lang="en-GB" sz="1200" dirty="0"/>
              <a:t>In a chemical reaction, </a:t>
            </a:r>
            <a:r>
              <a:rPr lang="en-GB" sz="1200" b="1" i="1" u="sng" dirty="0"/>
              <a:t>mass is never lost</a:t>
            </a:r>
            <a:r>
              <a:rPr lang="en-GB" sz="1200" dirty="0"/>
              <a:t>, you must </a:t>
            </a:r>
            <a:r>
              <a:rPr lang="en-GB" sz="1200" dirty="0" smtClean="0"/>
              <a:t>start </a:t>
            </a:r>
            <a:r>
              <a:rPr lang="en-GB" sz="1200" dirty="0"/>
              <a:t>and finish with the same mass</a:t>
            </a:r>
            <a:r>
              <a:rPr lang="en-GB" sz="1400" dirty="0"/>
              <a:t>. </a:t>
            </a:r>
            <a:endParaRPr lang="en-GB" sz="1400" dirty="0" smtClean="0"/>
          </a:p>
          <a:p>
            <a:r>
              <a:rPr lang="en-GB" sz="1400" dirty="0" smtClean="0"/>
              <a:t> </a:t>
            </a:r>
            <a:endParaRPr lang="en-GB" sz="1400" dirty="0" smtClean="0">
              <a:latin typeface="Berlin Sans FB Demi" panose="020E0802020502020306" pitchFamily="34" charset="0"/>
            </a:endParaRPr>
          </a:p>
          <a:p>
            <a:endParaRPr lang="en-GB" sz="1400" dirty="0" smtClean="0">
              <a:latin typeface="Berlin Sans FB Demi" panose="020E0802020502020306" pitchFamily="34" charset="0"/>
            </a:endParaRPr>
          </a:p>
          <a:p>
            <a:endParaRPr lang="en-GB" sz="1400" dirty="0">
              <a:latin typeface="Berlin Sans FB Demi" panose="020E0802020502020306" pitchFamily="34" charset="0"/>
            </a:endParaRPr>
          </a:p>
        </p:txBody>
      </p:sp>
      <p:sp>
        <p:nvSpPr>
          <p:cNvPr id="17" name="TextBox 16"/>
          <p:cNvSpPr txBox="1"/>
          <p:nvPr/>
        </p:nvSpPr>
        <p:spPr>
          <a:xfrm>
            <a:off x="128464" y="3901480"/>
            <a:ext cx="5184575" cy="1384995"/>
          </a:xfrm>
          <a:prstGeom prst="rect">
            <a:avLst/>
          </a:prstGeom>
          <a:noFill/>
          <a:ln w="19050">
            <a:solidFill>
              <a:schemeClr val="accent2"/>
            </a:solidFill>
          </a:ln>
        </p:spPr>
        <p:txBody>
          <a:bodyPr wrap="square" rtlCol="0">
            <a:spAutoFit/>
          </a:bodyPr>
          <a:lstStyle/>
          <a:p>
            <a:r>
              <a:rPr lang="en-GB" sz="1200" dirty="0" smtClean="0">
                <a:latin typeface="Berlin Sans FB Demi" panose="020E0802020502020306" pitchFamily="34" charset="0"/>
              </a:rPr>
              <a:t>Compounds</a:t>
            </a:r>
          </a:p>
          <a:p>
            <a:pPr marL="171450" indent="-171450">
              <a:buFont typeface="Arial" panose="020B0604020202020204" pitchFamily="34" charset="0"/>
              <a:buChar char="•"/>
            </a:pPr>
            <a:r>
              <a:rPr lang="en-GB" sz="1200" dirty="0" smtClean="0"/>
              <a:t>Compounds are 2 or more elements that are chemically bonded</a:t>
            </a:r>
          </a:p>
          <a:p>
            <a:pPr marL="171450" indent="-171450">
              <a:buFont typeface="Arial" panose="020B0604020202020204" pitchFamily="34" charset="0"/>
              <a:buChar char="•"/>
            </a:pPr>
            <a:r>
              <a:rPr lang="en-GB" sz="1200" dirty="0" smtClean="0"/>
              <a:t>These are made in chemical reactions.</a:t>
            </a:r>
          </a:p>
          <a:p>
            <a:pPr marL="171450" indent="-171450">
              <a:buFont typeface="Arial" panose="020B0604020202020204" pitchFamily="34" charset="0"/>
              <a:buChar char="•"/>
            </a:pPr>
            <a:r>
              <a:rPr lang="en-GB" sz="1200" dirty="0" smtClean="0"/>
              <a:t>Compounds are given a formula for example carbon dioxide is CO</a:t>
            </a:r>
            <a:r>
              <a:rPr lang="en-GB" sz="1200" baseline="-25000" dirty="0" smtClean="0"/>
              <a:t>2</a:t>
            </a:r>
            <a:r>
              <a:rPr lang="en-GB" sz="1200" dirty="0" smtClean="0"/>
              <a:t> means 1 carbon atom and 2 oxygen atoms. </a:t>
            </a:r>
          </a:p>
          <a:p>
            <a:pPr marL="171450" indent="-171450">
              <a:buFont typeface="Arial" panose="020B0604020202020204" pitchFamily="34" charset="0"/>
              <a:buChar char="•"/>
            </a:pPr>
            <a:r>
              <a:rPr lang="en-GB" sz="1200" dirty="0" smtClean="0"/>
              <a:t>Another example is calcium hydroxide Ca(OH)</a:t>
            </a:r>
            <a:r>
              <a:rPr lang="en-GB" sz="1200" baseline="-25000" dirty="0" smtClean="0"/>
              <a:t>2 </a:t>
            </a:r>
            <a:r>
              <a:rPr lang="en-GB" sz="1200" dirty="0" smtClean="0"/>
              <a:t>which means 1 calcium, 2 oxygen atoms and 2 hydrogen atoms</a:t>
            </a:r>
            <a:endParaRPr lang="en-GB" sz="1200" baseline="-25000" dirty="0" smtClean="0"/>
          </a:p>
        </p:txBody>
      </p:sp>
      <p:sp>
        <p:nvSpPr>
          <p:cNvPr id="6" name="AutoShape 2" descr="https://encrypted-tbn2.gstatic.com/images?q=tbn:ANd9GcQ-EXGdULLpRuBPmM4mR0rliRPfJgPjBB14Zy094VZsztJxfjOQ">
            <a:hlinkClick r:id="rId2"/>
          </p:cNvPr>
          <p:cNvSpPr>
            <a:spLocks noChangeAspect="1" noChangeArrowheads="1"/>
          </p:cNvSpPr>
          <p:nvPr/>
        </p:nvSpPr>
        <p:spPr bwMode="auto">
          <a:xfrm>
            <a:off x="61913" y="-579438"/>
            <a:ext cx="2714625"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7" y="1970268"/>
            <a:ext cx="1664985" cy="74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711" y="1910651"/>
            <a:ext cx="1735643"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5406008" y="4339136"/>
            <a:ext cx="4299520" cy="2339102"/>
          </a:xfrm>
          <a:prstGeom prst="rect">
            <a:avLst/>
          </a:prstGeom>
          <a:noFill/>
          <a:ln w="19050">
            <a:solidFill>
              <a:schemeClr val="accent2"/>
            </a:solidFill>
          </a:ln>
        </p:spPr>
        <p:txBody>
          <a:bodyPr wrap="square" rtlCol="0">
            <a:spAutoFit/>
          </a:bodyPr>
          <a:lstStyle/>
          <a:p>
            <a:r>
              <a:rPr lang="en-GB" sz="1400" dirty="0" smtClean="0">
                <a:latin typeface="Berlin Sans FB Demi" panose="020E0802020502020306" pitchFamily="34" charset="0"/>
              </a:rPr>
              <a:t>Balancing Equations</a:t>
            </a:r>
          </a:p>
          <a:p>
            <a:pPr marL="285750" indent="-285750">
              <a:buFont typeface="Arial" panose="020B0604020202020204" pitchFamily="34" charset="0"/>
              <a:buChar char="•"/>
            </a:pPr>
            <a:r>
              <a:rPr lang="en-GB" sz="1100" dirty="0"/>
              <a:t>We </a:t>
            </a:r>
            <a:r>
              <a:rPr lang="en-GB" sz="1100" dirty="0" smtClean="0"/>
              <a:t> </a:t>
            </a:r>
            <a:r>
              <a:rPr lang="en-GB" sz="1100" dirty="0"/>
              <a:t>need to write balanced chemical equations </a:t>
            </a:r>
            <a:r>
              <a:rPr lang="en-GB" sz="1100" dirty="0" smtClean="0"/>
              <a:t>represent chemical reactions and the conservation of mass.</a:t>
            </a:r>
            <a:endParaRPr lang="en-GB" sz="1100" dirty="0"/>
          </a:p>
          <a:p>
            <a:pPr marL="285750" indent="-285750">
              <a:buFont typeface="Arial" panose="020B0604020202020204" pitchFamily="34" charset="0"/>
              <a:buChar char="•"/>
            </a:pPr>
            <a:r>
              <a:rPr lang="en-GB" sz="1100" dirty="0"/>
              <a:t>For example: </a:t>
            </a:r>
            <a:r>
              <a:rPr lang="en-GB" sz="1100" dirty="0" smtClean="0"/>
              <a:t> The equation below shows hydrogen and oxygen making water but there are more oxygen atoms on the right than the left.</a:t>
            </a:r>
          </a:p>
          <a:p>
            <a:pPr marL="285750" indent="-285750">
              <a:buFont typeface="Arial" panose="020B0604020202020204" pitchFamily="34" charset="0"/>
              <a:buChar char="•"/>
            </a:pPr>
            <a:endParaRPr lang="en-GB" sz="1100" dirty="0" smtClean="0"/>
          </a:p>
          <a:p>
            <a:pPr algn="ctr"/>
            <a:r>
              <a:rPr lang="en-GB" sz="1400" dirty="0" smtClean="0"/>
              <a:t>H₂ + O₂        H₂O</a:t>
            </a:r>
          </a:p>
          <a:p>
            <a:pPr marL="285750" indent="-285750">
              <a:buFont typeface="Arial" panose="020B0604020202020204" pitchFamily="34" charset="0"/>
              <a:buChar char="•"/>
            </a:pPr>
            <a:r>
              <a:rPr lang="en-GB" sz="1200" dirty="0" smtClean="0"/>
              <a:t>In </a:t>
            </a:r>
            <a:r>
              <a:rPr lang="en-GB" sz="1200" dirty="0"/>
              <a:t>the equation below there are 4 hydrogen atoms on the left and right of the equation and 2 </a:t>
            </a:r>
            <a:r>
              <a:rPr lang="en-GB" sz="1200" dirty="0" smtClean="0"/>
              <a:t>oxygen atoms </a:t>
            </a:r>
            <a:r>
              <a:rPr lang="en-GB" sz="1200" dirty="0"/>
              <a:t>on each side</a:t>
            </a:r>
          </a:p>
          <a:p>
            <a:pPr algn="ctr"/>
            <a:r>
              <a:rPr lang="en-GB" sz="1400" dirty="0" smtClean="0"/>
              <a:t>2H</a:t>
            </a:r>
            <a:r>
              <a:rPr lang="en-GB" sz="1400" dirty="0"/>
              <a:t>₂ + O₂        </a:t>
            </a:r>
            <a:r>
              <a:rPr lang="en-GB" sz="1400" dirty="0" smtClean="0"/>
              <a:t>2H</a:t>
            </a:r>
            <a:r>
              <a:rPr lang="en-GB" sz="1400" dirty="0"/>
              <a:t>₂O</a:t>
            </a:r>
          </a:p>
          <a:p>
            <a:pPr algn="ctr"/>
            <a:endParaRPr lang="en-GB" sz="1400" dirty="0"/>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038" y="3679098"/>
            <a:ext cx="29622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128464" y="5373216"/>
            <a:ext cx="5184576" cy="1384995"/>
          </a:xfrm>
          <a:prstGeom prst="rect">
            <a:avLst/>
          </a:prstGeom>
          <a:noFill/>
          <a:ln w="19050">
            <a:solidFill>
              <a:schemeClr val="accent2"/>
            </a:solidFill>
          </a:ln>
        </p:spPr>
        <p:txBody>
          <a:bodyPr wrap="square" rtlCol="0">
            <a:spAutoFit/>
          </a:bodyPr>
          <a:lstStyle/>
          <a:p>
            <a:r>
              <a:rPr lang="en-GB" sz="1200" dirty="0" smtClean="0">
                <a:latin typeface="Berlin Sans FB Demi" panose="020E0802020502020306" pitchFamily="34" charset="0"/>
              </a:rPr>
              <a:t>Chemical Reactions</a:t>
            </a:r>
            <a:endParaRPr lang="en-GB" sz="1200" dirty="0">
              <a:latin typeface="Berlin Sans FB Demi" panose="020E0802020502020306" pitchFamily="34" charset="0"/>
            </a:endParaRPr>
          </a:p>
          <a:p>
            <a:pPr marL="171450" indent="-171450">
              <a:buFont typeface="Arial" panose="020B0604020202020204" pitchFamily="34" charset="0"/>
              <a:buChar char="•"/>
            </a:pPr>
            <a:r>
              <a:rPr lang="en-GB" sz="1200" dirty="0" smtClean="0"/>
              <a:t>In some chemical reactions it may appear that there are less products than there were reactants; however this is often because a gas has been made and this </a:t>
            </a:r>
            <a:r>
              <a:rPr lang="en-GB" sz="1200" smtClean="0"/>
              <a:t>has escaped into the atmosphere.</a:t>
            </a:r>
            <a:endParaRPr lang="en-GB" sz="1200" dirty="0"/>
          </a:p>
          <a:p>
            <a:endParaRPr lang="en-GB" sz="1200" dirty="0" smtClean="0">
              <a:latin typeface="Berlin Sans FB Demi" panose="020E0802020502020306" pitchFamily="34" charset="0"/>
            </a:endParaRPr>
          </a:p>
          <a:p>
            <a:endParaRPr lang="en-GB" sz="1200" dirty="0" smtClean="0">
              <a:latin typeface="Berlin Sans FB Demi" panose="020E0802020502020306" pitchFamily="34" charset="0"/>
            </a:endParaRPr>
          </a:p>
          <a:p>
            <a:endParaRPr lang="en-GB" sz="1200" dirty="0">
              <a:latin typeface="Berlin Sans FB Demi" panose="020E0802020502020306" pitchFamily="34" charset="0"/>
            </a:endParaRPr>
          </a:p>
        </p:txBody>
      </p:sp>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0483" y="6163637"/>
            <a:ext cx="590557" cy="54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Arrow Connector 22"/>
          <p:cNvCxnSpPr/>
          <p:nvPr/>
        </p:nvCxnSpPr>
        <p:spPr>
          <a:xfrm>
            <a:off x="7555768" y="5661248"/>
            <a:ext cx="2055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552599" y="6311092"/>
            <a:ext cx="2055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704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3: Threshold Concepts in Biology</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28560491"/>
              </p:ext>
            </p:extLst>
          </p:nvPr>
        </p:nvGraphicFramePr>
        <p:xfrm>
          <a:off x="5457056" y="116632"/>
          <a:ext cx="4310112" cy="6040740"/>
        </p:xfrm>
        <a:graphic>
          <a:graphicData uri="http://schemas.openxmlformats.org/drawingml/2006/table">
            <a:tbl>
              <a:tblPr firstRow="1" bandRow="1">
                <a:tableStyleId>{5940675A-B579-460E-94D1-54222C63F5DA}</a:tableStyleId>
              </a:tblPr>
              <a:tblGrid>
                <a:gridCol w="936104"/>
                <a:gridCol w="3374008"/>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Cell</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basic unit of all forms</a:t>
                      </a:r>
                      <a:r>
                        <a:rPr lang="en-GB" sz="1000" baseline="0" dirty="0" smtClean="0"/>
                        <a:t> of life.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Eukaryotic Cells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Cells with a nucleus</a:t>
                      </a:r>
                      <a:r>
                        <a:rPr lang="en-GB" sz="1000" baseline="0" dirty="0" smtClean="0"/>
                        <a:t> – e.g. plant and animal cells.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Prokaryotic Cells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Bacterial</a:t>
                      </a:r>
                      <a:r>
                        <a:rPr lang="en-GB" sz="1000" baseline="0" dirty="0" smtClean="0"/>
                        <a:t> cells; these don’t have a nucleus to enclose their genetic material.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Cell Membrane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border of all types of</a:t>
                      </a:r>
                      <a:r>
                        <a:rPr lang="en-GB" sz="1000" baseline="0" dirty="0" smtClean="0"/>
                        <a:t> cell. The cell membrane separates the inside of the cell from the environment. It controls the movement of substances into and out of the cell.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Sub-cellular structure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part of a cell. (Sub- means less than – so these</a:t>
                      </a:r>
                      <a:r>
                        <a:rPr lang="en-GB" sz="1000" baseline="0" dirty="0" smtClean="0"/>
                        <a:t> are the component parts of cells.)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00" dirty="0" smtClean="0"/>
                        <a:t>Nucleus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enclosure for genetic material</a:t>
                      </a:r>
                      <a:r>
                        <a:rPr lang="en-GB" sz="1000" baseline="0" dirty="0" smtClean="0"/>
                        <a:t> found in plant and animal cells.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r>
                        <a:rPr lang="en-GB" sz="1000" dirty="0" smtClean="0"/>
                        <a:t>Cytoplasm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interior</a:t>
                      </a:r>
                      <a:r>
                        <a:rPr lang="en-GB" sz="1000" baseline="0" dirty="0" smtClean="0"/>
                        <a:t> of a cell, where most of the chemical reactions needed for life take place.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040">
                <a:tc>
                  <a:txBody>
                    <a:bodyPr/>
                    <a:lstStyle/>
                    <a:p>
                      <a:r>
                        <a:rPr lang="en-GB" sz="1000" dirty="0" smtClean="0"/>
                        <a:t>Mitochondria</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sub-cellular </a:t>
                      </a:r>
                      <a:r>
                        <a:rPr lang="en-GB" sz="1000" baseline="0" dirty="0" smtClean="0"/>
                        <a:t>structure where aerobic respiration takes place.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Ribosome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sub-cellular structure where proteins are made (synthesised)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Chloroplast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a:t>
                      </a:r>
                      <a:r>
                        <a:rPr lang="en-GB" sz="1000" baseline="0" dirty="0" smtClean="0"/>
                        <a:t> sub-cellular structure responsible for photosynthesis – only found in plant cells and algal cells.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Permanent</a:t>
                      </a:r>
                      <a:r>
                        <a:rPr lang="en-GB" sz="1000" baseline="0" dirty="0" smtClean="0"/>
                        <a:t> Vacuole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sub-cellular  structure  only found in plant and algal cells – it is filled with cell sap (a store of nutrients for the</a:t>
                      </a:r>
                      <a:r>
                        <a:rPr lang="en-GB" sz="1000" baseline="0" dirty="0" smtClean="0"/>
                        <a:t> cell).</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Cell Wall</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sub-cellular</a:t>
                      </a:r>
                      <a:r>
                        <a:rPr lang="en-GB" sz="1000" baseline="0" dirty="0" smtClean="0"/>
                        <a:t> structure that is never found in animal cells. It is made of cellulose, it is outside the cell membrane and it strengthens the cell.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DNA</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molecule that holds the</a:t>
                      </a:r>
                      <a:r>
                        <a:rPr lang="en-GB" sz="1000" baseline="0" dirty="0" smtClean="0"/>
                        <a:t> genetic information in a cell. In eukaryotic cells, it is one linear strand. In prokaryotic cells, the DNA forms a loop.</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Plasmid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small loop of DNA,</a:t>
                      </a:r>
                      <a:r>
                        <a:rPr lang="en-GB" sz="1000" baseline="0" dirty="0" smtClean="0"/>
                        <a:t> only found in prokaryotic cells.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908719"/>
            <a:ext cx="5184576" cy="3083049"/>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Eukaryotic Cells</a:t>
            </a:r>
          </a:p>
          <a:p>
            <a:pPr algn="l"/>
            <a:endParaRPr lang="en-GB" sz="1000" u="sng" dirty="0" smtClean="0">
              <a:latin typeface="+mj-lt"/>
            </a:endParaRPr>
          </a:p>
          <a:p>
            <a:pPr algn="l"/>
            <a:r>
              <a:rPr lang="en-GB" sz="1000" dirty="0" smtClean="0">
                <a:latin typeface="+mj-lt"/>
              </a:rPr>
              <a:t>Eukaryotic cells include all plant and animal cells. Their most important feature is that they have a nucleus, unlike prokaryotic cells. </a:t>
            </a: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pic>
        <p:nvPicPr>
          <p:cNvPr id="1026" name="Picture 2" descr="http://www.clipartbest.com/cliparts/KTn/ojG/KTnojG68c.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12" y="1628800"/>
            <a:ext cx="4050804" cy="236296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920552" y="256490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Oval 7"/>
          <p:cNvSpPr/>
          <p:nvPr/>
        </p:nvSpPr>
        <p:spPr>
          <a:xfrm>
            <a:off x="1072952" y="271730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Oval 8"/>
          <p:cNvSpPr/>
          <p:nvPr/>
        </p:nvSpPr>
        <p:spPr>
          <a:xfrm>
            <a:off x="920552" y="286970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p:cNvSpPr/>
          <p:nvPr/>
        </p:nvSpPr>
        <p:spPr>
          <a:xfrm>
            <a:off x="1136576" y="302210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p:cNvSpPr/>
          <p:nvPr/>
        </p:nvSpPr>
        <p:spPr>
          <a:xfrm>
            <a:off x="920552" y="317450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Oval 11"/>
          <p:cNvSpPr/>
          <p:nvPr/>
        </p:nvSpPr>
        <p:spPr>
          <a:xfrm>
            <a:off x="3035073" y="332690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p:cNvSpPr txBox="1"/>
          <p:nvPr/>
        </p:nvSpPr>
        <p:spPr>
          <a:xfrm>
            <a:off x="2000672" y="2996952"/>
            <a:ext cx="620683" cy="215444"/>
          </a:xfrm>
          <a:prstGeom prst="rect">
            <a:avLst/>
          </a:prstGeom>
          <a:noFill/>
        </p:spPr>
        <p:txBody>
          <a:bodyPr wrap="none" rtlCol="0">
            <a:spAutoFit/>
          </a:bodyPr>
          <a:lstStyle/>
          <a:p>
            <a:r>
              <a:rPr lang="en-GB" sz="800" dirty="0" smtClean="0"/>
              <a:t>ribosomes</a:t>
            </a:r>
            <a:endParaRPr lang="en-GB" sz="800" dirty="0"/>
          </a:p>
        </p:txBody>
      </p:sp>
      <p:sp>
        <p:nvSpPr>
          <p:cNvPr id="7" name="Oval 6"/>
          <p:cNvSpPr/>
          <p:nvPr/>
        </p:nvSpPr>
        <p:spPr>
          <a:xfrm>
            <a:off x="1496616" y="3104674"/>
            <a:ext cx="144016" cy="324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rot="2220000">
            <a:off x="1712640" y="2780928"/>
            <a:ext cx="144016" cy="324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rot="660000">
            <a:off x="3542460" y="3007634"/>
            <a:ext cx="144016" cy="324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928664" y="3285564"/>
            <a:ext cx="748923" cy="215444"/>
          </a:xfrm>
          <a:prstGeom prst="rect">
            <a:avLst/>
          </a:prstGeom>
          <a:noFill/>
        </p:spPr>
        <p:txBody>
          <a:bodyPr wrap="none" rtlCol="0">
            <a:spAutoFit/>
          </a:bodyPr>
          <a:lstStyle/>
          <a:p>
            <a:r>
              <a:rPr lang="en-GB" sz="800" dirty="0" smtClean="0"/>
              <a:t>mitochondria</a:t>
            </a:r>
            <a:endParaRPr lang="en-GB" sz="800" dirty="0"/>
          </a:p>
        </p:txBody>
      </p:sp>
      <p:cxnSp>
        <p:nvCxnSpPr>
          <p:cNvPr id="17" name="Straight Arrow Connector 16"/>
          <p:cNvCxnSpPr>
            <a:stCxn id="5" idx="1"/>
            <a:endCxn id="10" idx="5"/>
          </p:cNvCxnSpPr>
          <p:nvPr/>
        </p:nvCxnSpPr>
        <p:spPr>
          <a:xfrm flipH="1" flipV="1">
            <a:off x="1175600" y="3061128"/>
            <a:ext cx="825072" cy="435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endCxn id="7" idx="6"/>
          </p:cNvCxnSpPr>
          <p:nvPr/>
        </p:nvCxnSpPr>
        <p:spPr>
          <a:xfrm flipH="1" flipV="1">
            <a:off x="1640632" y="3266837"/>
            <a:ext cx="358657" cy="1302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16" idx="3"/>
            <a:endCxn id="15" idx="2"/>
          </p:cNvCxnSpPr>
          <p:nvPr/>
        </p:nvCxnSpPr>
        <p:spPr>
          <a:xfrm flipV="1">
            <a:off x="2677587" y="3156057"/>
            <a:ext cx="866196" cy="2372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endCxn id="12" idx="1"/>
          </p:cNvCxnSpPr>
          <p:nvPr/>
        </p:nvCxnSpPr>
        <p:spPr>
          <a:xfrm>
            <a:off x="2585914" y="3114778"/>
            <a:ext cx="455854" cy="2188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3987351" y="2709500"/>
            <a:ext cx="995785" cy="215444"/>
          </a:xfrm>
          <a:prstGeom prst="rect">
            <a:avLst/>
          </a:prstGeom>
          <a:solidFill>
            <a:schemeClr val="bg1"/>
          </a:solidFill>
        </p:spPr>
        <p:txBody>
          <a:bodyPr wrap="none" rtlCol="0">
            <a:spAutoFit/>
          </a:bodyPr>
          <a:lstStyle/>
          <a:p>
            <a:r>
              <a:rPr lang="en-GB" sz="800" dirty="0" smtClean="0"/>
              <a:t>Permanent vacuole</a:t>
            </a:r>
            <a:endParaRPr lang="en-GB" sz="800" dirty="0"/>
          </a:p>
        </p:txBody>
      </p:sp>
      <p:sp>
        <p:nvSpPr>
          <p:cNvPr id="27" name="Title 1"/>
          <p:cNvSpPr txBox="1">
            <a:spLocks/>
          </p:cNvSpPr>
          <p:nvPr/>
        </p:nvSpPr>
        <p:spPr>
          <a:xfrm>
            <a:off x="128464" y="4136883"/>
            <a:ext cx="2808312" cy="260448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Prokaryotic Cells</a:t>
            </a:r>
          </a:p>
          <a:p>
            <a:pPr algn="l"/>
            <a:endParaRPr lang="en-GB" sz="1000" u="sng" dirty="0" smtClean="0">
              <a:latin typeface="+mj-lt"/>
            </a:endParaRPr>
          </a:p>
          <a:p>
            <a:pPr algn="l"/>
            <a:r>
              <a:rPr lang="en-GB" sz="1000" dirty="0" smtClean="0">
                <a:latin typeface="+mj-lt"/>
              </a:rPr>
              <a:t>Bacteria are prokaryotic cells (all bacteria are single-celled organisms). The most important differences to eukaryotic cells are that they are smaller and their genetic material (DNA) is not enclosed in a nucleus. </a:t>
            </a:r>
          </a:p>
          <a:p>
            <a:pPr algn="l"/>
            <a:endParaRPr lang="en-GB" sz="1000" dirty="0">
              <a:latin typeface="+mj-lt"/>
            </a:endParaRPr>
          </a:p>
          <a:p>
            <a:pPr algn="l"/>
            <a:r>
              <a:rPr lang="en-GB" sz="1000" dirty="0" smtClean="0">
                <a:latin typeface="+mj-lt"/>
              </a:rPr>
              <a:t>Prokaryotic cells have DNA in a loop, and, in addition to the main loop of DNA, they have small loops of DNA called plasmids. </a:t>
            </a:r>
          </a:p>
          <a:p>
            <a:pPr algn="l"/>
            <a:endParaRPr lang="en-GB" sz="1000" dirty="0">
              <a:latin typeface="+mj-lt"/>
            </a:endParaRPr>
          </a:p>
          <a:p>
            <a:pPr algn="l"/>
            <a:r>
              <a:rPr lang="en-GB" sz="1000" dirty="0" smtClean="0">
                <a:latin typeface="+mj-lt"/>
              </a:rPr>
              <a:t>Plasmids allow bacteria to swap genetic information between them. </a:t>
            </a: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a:latin typeface="+mj-lt"/>
            </a:endParaRPr>
          </a:p>
        </p:txBody>
      </p:sp>
      <p:pic>
        <p:nvPicPr>
          <p:cNvPr id="1028" name="Picture 4" descr="http://www.clipartbest.com/cliparts/9Tz/xGx/9TzxGxx8c.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776" y="4321071"/>
            <a:ext cx="2359830" cy="2359830"/>
          </a:xfrm>
          <a:prstGeom prst="rect">
            <a:avLst/>
          </a:prstGeom>
          <a:noFill/>
          <a:ln w="19050">
            <a:solidFill>
              <a:schemeClr val="accent3"/>
            </a:solidFill>
          </a:ln>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726705" y="6237312"/>
            <a:ext cx="803425" cy="215444"/>
          </a:xfrm>
          <a:prstGeom prst="rect">
            <a:avLst/>
          </a:prstGeom>
          <a:solidFill>
            <a:schemeClr val="bg1"/>
          </a:solidFill>
        </p:spPr>
        <p:txBody>
          <a:bodyPr wrap="none" rtlCol="0">
            <a:spAutoFit/>
          </a:bodyPr>
          <a:lstStyle/>
          <a:p>
            <a:r>
              <a:rPr lang="en-GB" sz="800" dirty="0" smtClean="0"/>
              <a:t>Flagellum (tail)</a:t>
            </a:r>
            <a:endParaRPr lang="en-GB" sz="800" dirty="0"/>
          </a:p>
        </p:txBody>
      </p:sp>
      <p:sp>
        <p:nvSpPr>
          <p:cNvPr id="31" name="TextBox 30"/>
          <p:cNvSpPr txBox="1"/>
          <p:nvPr/>
        </p:nvSpPr>
        <p:spPr>
          <a:xfrm>
            <a:off x="4545667" y="5331403"/>
            <a:ext cx="372218" cy="215444"/>
          </a:xfrm>
          <a:prstGeom prst="rect">
            <a:avLst/>
          </a:prstGeom>
          <a:solidFill>
            <a:schemeClr val="bg1"/>
          </a:solidFill>
        </p:spPr>
        <p:txBody>
          <a:bodyPr wrap="none" rtlCol="0">
            <a:spAutoFit/>
          </a:bodyPr>
          <a:lstStyle/>
          <a:p>
            <a:r>
              <a:rPr lang="en-GB" sz="800" dirty="0" smtClean="0"/>
              <a:t>DNA</a:t>
            </a:r>
            <a:endParaRPr lang="en-GB" sz="800" dirty="0"/>
          </a:p>
        </p:txBody>
      </p:sp>
      <p:sp>
        <p:nvSpPr>
          <p:cNvPr id="32" name="TextBox 31"/>
          <p:cNvSpPr txBox="1"/>
          <p:nvPr/>
        </p:nvSpPr>
        <p:spPr>
          <a:xfrm>
            <a:off x="3354487" y="4581708"/>
            <a:ext cx="532518" cy="215444"/>
          </a:xfrm>
          <a:prstGeom prst="rect">
            <a:avLst/>
          </a:prstGeom>
          <a:solidFill>
            <a:schemeClr val="bg1"/>
          </a:solidFill>
        </p:spPr>
        <p:txBody>
          <a:bodyPr wrap="none" rtlCol="0">
            <a:spAutoFit/>
          </a:bodyPr>
          <a:lstStyle/>
          <a:p>
            <a:r>
              <a:rPr lang="en-GB" sz="800" dirty="0" smtClean="0"/>
              <a:t>Cell wall</a:t>
            </a:r>
            <a:endParaRPr lang="en-GB" sz="800" dirty="0"/>
          </a:p>
        </p:txBody>
      </p:sp>
      <p:sp>
        <p:nvSpPr>
          <p:cNvPr id="33" name="TextBox 32"/>
          <p:cNvSpPr txBox="1"/>
          <p:nvPr/>
        </p:nvSpPr>
        <p:spPr>
          <a:xfrm>
            <a:off x="4528529" y="5661248"/>
            <a:ext cx="535724" cy="215444"/>
          </a:xfrm>
          <a:prstGeom prst="rect">
            <a:avLst/>
          </a:prstGeom>
          <a:solidFill>
            <a:schemeClr val="bg1"/>
          </a:solidFill>
        </p:spPr>
        <p:txBody>
          <a:bodyPr wrap="none" rtlCol="0">
            <a:spAutoFit/>
          </a:bodyPr>
          <a:lstStyle/>
          <a:p>
            <a:r>
              <a:rPr lang="en-GB" sz="800" dirty="0" smtClean="0"/>
              <a:t>Plasmid </a:t>
            </a:r>
            <a:endParaRPr lang="en-GB" sz="800" dirty="0"/>
          </a:p>
        </p:txBody>
      </p:sp>
      <p:sp>
        <p:nvSpPr>
          <p:cNvPr id="34" name="TextBox 33"/>
          <p:cNvSpPr txBox="1"/>
          <p:nvPr/>
        </p:nvSpPr>
        <p:spPr>
          <a:xfrm>
            <a:off x="3008784" y="5085184"/>
            <a:ext cx="646331" cy="215444"/>
          </a:xfrm>
          <a:prstGeom prst="rect">
            <a:avLst/>
          </a:prstGeom>
          <a:solidFill>
            <a:schemeClr val="bg1"/>
          </a:solidFill>
        </p:spPr>
        <p:txBody>
          <a:bodyPr wrap="none" rtlCol="0">
            <a:spAutoFit/>
          </a:bodyPr>
          <a:lstStyle/>
          <a:p>
            <a:r>
              <a:rPr lang="en-GB" sz="800" dirty="0" smtClean="0"/>
              <a:t>Cytoplasm </a:t>
            </a:r>
            <a:endParaRPr lang="en-GB" sz="800" dirty="0"/>
          </a:p>
        </p:txBody>
      </p:sp>
      <p:sp>
        <p:nvSpPr>
          <p:cNvPr id="35" name="TextBox 34"/>
          <p:cNvSpPr txBox="1"/>
          <p:nvPr/>
        </p:nvSpPr>
        <p:spPr>
          <a:xfrm>
            <a:off x="4162653" y="5890814"/>
            <a:ext cx="623889" cy="215444"/>
          </a:xfrm>
          <a:prstGeom prst="rect">
            <a:avLst/>
          </a:prstGeom>
          <a:solidFill>
            <a:schemeClr val="bg1"/>
          </a:solidFill>
        </p:spPr>
        <p:txBody>
          <a:bodyPr wrap="none" rtlCol="0">
            <a:spAutoFit/>
          </a:bodyPr>
          <a:lstStyle/>
          <a:p>
            <a:r>
              <a:rPr lang="en-GB" sz="800" dirty="0" smtClean="0"/>
              <a:t>Ribosome </a:t>
            </a:r>
            <a:endParaRPr lang="en-GB" sz="800" dirty="0"/>
          </a:p>
        </p:txBody>
      </p:sp>
      <p:cxnSp>
        <p:nvCxnSpPr>
          <p:cNvPr id="29" name="Straight Arrow Connector 28"/>
          <p:cNvCxnSpPr>
            <a:stCxn id="31" idx="1"/>
          </p:cNvCxnSpPr>
          <p:nvPr/>
        </p:nvCxnSpPr>
        <p:spPr>
          <a:xfrm flipH="1" flipV="1">
            <a:off x="4232920" y="4941168"/>
            <a:ext cx="312747" cy="49795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32" idx="3"/>
          </p:cNvCxnSpPr>
          <p:nvPr/>
        </p:nvCxnSpPr>
        <p:spPr>
          <a:xfrm>
            <a:off x="3887005" y="4689430"/>
            <a:ext cx="229686" cy="1077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34" idx="3"/>
          </p:cNvCxnSpPr>
          <p:nvPr/>
        </p:nvCxnSpPr>
        <p:spPr>
          <a:xfrm flipV="1">
            <a:off x="3655115" y="5085184"/>
            <a:ext cx="332236" cy="1077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H="1">
            <a:off x="4528529" y="4321071"/>
            <a:ext cx="203247" cy="31986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4439391" y="4105627"/>
            <a:ext cx="821059" cy="215444"/>
          </a:xfrm>
          <a:prstGeom prst="rect">
            <a:avLst/>
          </a:prstGeom>
          <a:solidFill>
            <a:schemeClr val="bg1"/>
          </a:solidFill>
        </p:spPr>
        <p:txBody>
          <a:bodyPr wrap="none" rtlCol="0">
            <a:spAutoFit/>
          </a:bodyPr>
          <a:lstStyle/>
          <a:p>
            <a:r>
              <a:rPr lang="en-GB" sz="800" dirty="0" smtClean="0"/>
              <a:t>Cell membrane</a:t>
            </a:r>
            <a:endParaRPr lang="en-GB" sz="800" dirty="0"/>
          </a:p>
        </p:txBody>
      </p:sp>
    </p:spTree>
    <p:extLst>
      <p:ext uri="{BB962C8B-B14F-4D97-AF65-F5344CB8AC3E}">
        <p14:creationId xmlns:p14="http://schemas.microsoft.com/office/powerpoint/2010/main" val="216588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3: Threshold Concepts in Biology</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40646185"/>
              </p:ext>
            </p:extLst>
          </p:nvPr>
        </p:nvGraphicFramePr>
        <p:xfrm>
          <a:off x="5457056" y="116632"/>
          <a:ext cx="4310112" cy="5275828"/>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Organism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Any living</a:t>
                      </a:r>
                      <a:r>
                        <a:rPr lang="en-GB" sz="1000" baseline="0" dirty="0" smtClean="0"/>
                        <a:t> thing: can be made of one cell or be multicellular.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Multicellular</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This describes an organism that is made of lots</a:t>
                      </a:r>
                      <a:r>
                        <a:rPr lang="en-GB" sz="1000" baseline="0" dirty="0" smtClean="0"/>
                        <a:t> of cells – such as animals or plants.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Specialised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Almost all cells in multicellular organisms have a particular job,</a:t>
                      </a:r>
                      <a:r>
                        <a:rPr lang="en-GB" sz="1000" baseline="0" dirty="0" smtClean="0"/>
                        <a:t> or function. While they usually have all the parts labelled on your cell diagrams, they change to suit their functions. This may include developing different sub-cellular structures (e.g. the tail of  a sperm cell).</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Tissue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group of cells with similar</a:t>
                      </a:r>
                      <a:r>
                        <a:rPr lang="en-GB" sz="1000" baseline="0" dirty="0" smtClean="0"/>
                        <a:t> structures and functions – i.e. a group of specialised cells.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Organ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 organ is a collection (or aggregation) of</a:t>
                      </a:r>
                      <a:r>
                        <a:rPr lang="en-GB" sz="1000" baseline="0" dirty="0" smtClean="0"/>
                        <a:t> tissues performing a specific function.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Organ System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Organs don’t operate alone:</a:t>
                      </a:r>
                      <a:r>
                        <a:rPr lang="en-GB" sz="1000" baseline="0" dirty="0" smtClean="0"/>
                        <a:t> they work together to form organ systems.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Organism</a:t>
                      </a:r>
                      <a:r>
                        <a:rPr lang="en-GB" sz="1000" baseline="0" dirty="0" smtClean="0"/>
                        <a:t> (again)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a:t>
                      </a:r>
                      <a:r>
                        <a:rPr lang="en-GB" sz="1000" baseline="0" dirty="0" smtClean="0"/>
                        <a:t> organism has many organ systems, all contributing to its survival.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Light microscope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usual school microscope is a light microscope. You can see large sub-cellular structures</a:t>
                      </a:r>
                      <a:r>
                        <a:rPr lang="en-GB" sz="1000" baseline="0" dirty="0" smtClean="0"/>
                        <a:t> like a nucleus with it, but not a lot more detail than that.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Magnification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This is the</a:t>
                      </a:r>
                      <a:r>
                        <a:rPr lang="en-GB" sz="1000" baseline="0" dirty="0" smtClean="0"/>
                        <a:t> measure of how much a microscope can enlarge the object you are viewing through it.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Resolution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This is the</a:t>
                      </a:r>
                      <a:r>
                        <a:rPr lang="en-GB" sz="1000" baseline="0" dirty="0" smtClean="0"/>
                        <a:t> measure of the level of detail you can see with a microscope.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396">
                <a:tc>
                  <a:txBody>
                    <a:bodyPr/>
                    <a:lstStyle/>
                    <a:p>
                      <a:r>
                        <a:rPr lang="en-GB" sz="1000" dirty="0" smtClean="0"/>
                        <a:t>Electron microscope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type of microscope with much high magnification and resolution than a light</a:t>
                      </a:r>
                      <a:r>
                        <a:rPr lang="en-GB" sz="1000" baseline="0" dirty="0" smtClean="0"/>
                        <a:t> microscope. Essential for discovering the smaller sub-cellular structures.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908720"/>
            <a:ext cx="5184576" cy="324036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Multicellular Organisms</a:t>
            </a:r>
          </a:p>
          <a:p>
            <a:pPr algn="l"/>
            <a:endParaRPr lang="en-GB" sz="1000" u="sng" dirty="0" smtClean="0">
              <a:latin typeface="+mj-lt"/>
            </a:endParaRPr>
          </a:p>
          <a:p>
            <a:pPr algn="l"/>
            <a:r>
              <a:rPr lang="en-GB" sz="1000" dirty="0" smtClean="0">
                <a:latin typeface="+mj-lt"/>
              </a:rPr>
              <a:t>You are a multicellular organism, just like all animals, plants and many types of fungus. But, not all your  cells are the same. Cells become specialised by </a:t>
            </a:r>
            <a:r>
              <a:rPr lang="en-GB" sz="1000" b="1" dirty="0" smtClean="0">
                <a:latin typeface="+mj-lt"/>
              </a:rPr>
              <a:t>differentiation</a:t>
            </a:r>
            <a:r>
              <a:rPr lang="en-GB" sz="1000" dirty="0" smtClean="0">
                <a:latin typeface="+mj-lt"/>
              </a:rPr>
              <a:t>, which means they develop new features to help them perform a specific function. E.g. sperm cells and root hair cells. </a:t>
            </a:r>
          </a:p>
          <a:p>
            <a:pPr algn="l"/>
            <a:endParaRPr lang="en-GB" sz="1000" dirty="0" smtClean="0">
              <a:latin typeface="+mj-lt"/>
            </a:endParaRPr>
          </a:p>
          <a:p>
            <a:pPr algn="l"/>
            <a:endParaRPr lang="en-GB" sz="1000" dirty="0" smtClean="0">
              <a:latin typeface="+mj-lt"/>
            </a:endParaRPr>
          </a:p>
          <a:p>
            <a:pPr algn="l"/>
            <a:endParaRPr lang="en-GB" sz="1000" dirty="0">
              <a:latin typeface="+mj-lt"/>
            </a:endParaRPr>
          </a:p>
          <a:p>
            <a:pPr algn="l"/>
            <a:endParaRPr lang="en-GB" sz="1000" dirty="0" smtClean="0">
              <a:latin typeface="+mj-lt"/>
            </a:endParaRPr>
          </a:p>
          <a:p>
            <a:pPr algn="l"/>
            <a:endParaRPr lang="en-GB" sz="1000" dirty="0" smtClean="0">
              <a:latin typeface="+mj-lt"/>
            </a:endParaRPr>
          </a:p>
          <a:p>
            <a:pPr algn="l"/>
            <a:endParaRPr lang="en-GB" sz="1000" dirty="0" smtClean="0">
              <a:latin typeface="+mj-lt"/>
            </a:endParaRPr>
          </a:p>
          <a:p>
            <a:pPr algn="l"/>
            <a:endParaRPr lang="en-GB" sz="1000" dirty="0" smtClean="0">
              <a:latin typeface="+mj-lt"/>
            </a:endParaRPr>
          </a:p>
          <a:p>
            <a:pPr algn="l"/>
            <a:endParaRPr lang="en-GB" sz="1000" dirty="0">
              <a:latin typeface="+mj-lt"/>
            </a:endParaRPr>
          </a:p>
          <a:p>
            <a:pPr algn="l"/>
            <a:r>
              <a:rPr lang="en-GB" sz="1000" b="1" dirty="0" smtClean="0">
                <a:latin typeface="+mj-lt"/>
              </a:rPr>
              <a:t>Tissues </a:t>
            </a:r>
            <a:r>
              <a:rPr lang="en-GB" sz="1000" dirty="0" smtClean="0">
                <a:latin typeface="+mj-lt"/>
              </a:rPr>
              <a:t>are formed when cells with similar structures and functions work together. For example: muscle tissue in animals; phloem tissue in plants. </a:t>
            </a:r>
          </a:p>
          <a:p>
            <a:pPr algn="l"/>
            <a:endParaRPr lang="en-GB" sz="1000" b="1" dirty="0">
              <a:latin typeface="+mj-lt"/>
            </a:endParaRPr>
          </a:p>
          <a:p>
            <a:pPr algn="l"/>
            <a:r>
              <a:rPr lang="en-GB" sz="1000" b="1" dirty="0" smtClean="0">
                <a:latin typeface="+mj-lt"/>
              </a:rPr>
              <a:t>Organs</a:t>
            </a:r>
            <a:r>
              <a:rPr lang="en-GB" sz="1000" dirty="0" smtClean="0">
                <a:latin typeface="+mj-lt"/>
              </a:rPr>
              <a:t> are formed from multiple tissues working together. For example: the stomach in animals; the leaf in plants. </a:t>
            </a:r>
          </a:p>
          <a:p>
            <a:pPr algn="l"/>
            <a:endParaRPr lang="en-GB" sz="1000" b="1" dirty="0">
              <a:latin typeface="+mj-lt"/>
            </a:endParaRPr>
          </a:p>
          <a:p>
            <a:pPr algn="l"/>
            <a:r>
              <a:rPr lang="en-GB" sz="1000" b="1" dirty="0" smtClean="0">
                <a:latin typeface="+mj-lt"/>
              </a:rPr>
              <a:t>Organ systems</a:t>
            </a:r>
            <a:r>
              <a:rPr lang="en-GB" sz="1000" dirty="0" smtClean="0">
                <a:latin typeface="+mj-lt"/>
              </a:rPr>
              <a:t> are formed when multiple organs work together. For example: the digestive system in animals; the vascular (transport) system in plants. </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664677091"/>
                  </p:ext>
                </p:extLst>
              </p:nvPr>
            </p:nvGraphicFramePr>
            <p:xfrm>
              <a:off x="5457056" y="5445224"/>
              <a:ext cx="4310112" cy="1293872"/>
            </p:xfrm>
            <a:graphic>
              <a:graphicData uri="http://schemas.openxmlformats.org/drawingml/2006/table">
                <a:tbl>
                  <a:tblPr firstRow="1" bandRow="1">
                    <a:tableStyleId>{5940675A-B579-460E-94D1-54222C63F5DA}</a:tableStyleId>
                  </a:tblPr>
                  <a:tblGrid>
                    <a:gridCol w="2448272"/>
                    <a:gridCol w="1861840"/>
                  </a:tblGrid>
                  <a:tr h="288032">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b="0" i="1" smtClean="0">
                                    <a:latin typeface="Cambria Math"/>
                                  </a:rPr>
                                  <m:t>𝑚𝑎𝑔𝑛𝑖𝑓𝑖𝑐𝑎𝑡𝑖𝑜𝑛</m:t>
                                </m:r>
                                <m:r>
                                  <a:rPr lang="en-GB" sz="1000" b="0" i="1" smtClean="0">
                                    <a:latin typeface="Cambria Math"/>
                                  </a:rPr>
                                  <m:t>= </m:t>
                                </m:r>
                                <m:f>
                                  <m:fPr>
                                    <m:ctrlPr>
                                      <a:rPr lang="en-GB" sz="1000" b="0" i="1" smtClean="0">
                                        <a:latin typeface="Cambria Math" panose="02040503050406030204" pitchFamily="18" charset="0"/>
                                      </a:rPr>
                                    </m:ctrlPr>
                                  </m:fPr>
                                  <m:num>
                                    <m:r>
                                      <a:rPr lang="en-GB" sz="1000" b="0" i="1" smtClean="0">
                                        <a:latin typeface="Cambria Math"/>
                                      </a:rPr>
                                      <m:t>𝑠𝑖𝑧𝑒</m:t>
                                    </m:r>
                                    <m:r>
                                      <a:rPr lang="en-GB" sz="1000" b="0" i="1" smtClean="0">
                                        <a:latin typeface="Cambria Math"/>
                                      </a:rPr>
                                      <m:t> </m:t>
                                    </m:r>
                                    <m:r>
                                      <a:rPr lang="en-GB" sz="1000" b="0" i="1" smtClean="0">
                                        <a:latin typeface="Cambria Math"/>
                                      </a:rPr>
                                      <m:t>𝑜𝑓</m:t>
                                    </m:r>
                                    <m:r>
                                      <a:rPr lang="en-GB" sz="1000" b="0" i="1" smtClean="0">
                                        <a:latin typeface="Cambria Math"/>
                                      </a:rPr>
                                      <m:t> </m:t>
                                    </m:r>
                                    <m:r>
                                      <a:rPr lang="en-GB" sz="1000" b="0" i="1" smtClean="0">
                                        <a:latin typeface="Cambria Math"/>
                                      </a:rPr>
                                      <m:t>𝑖𝑚𝑎𝑔𝑒</m:t>
                                    </m:r>
                                  </m:num>
                                  <m:den>
                                    <m:r>
                                      <a:rPr lang="en-GB" sz="1000" b="0" i="1" smtClean="0">
                                        <a:latin typeface="Cambria Math"/>
                                      </a:rPr>
                                      <m:t>𝑠𝑖𝑧𝑒</m:t>
                                    </m:r>
                                    <m:r>
                                      <a:rPr lang="en-GB" sz="1000" b="0" i="1" smtClean="0">
                                        <a:latin typeface="Cambria Math"/>
                                      </a:rPr>
                                      <m:t> </m:t>
                                    </m:r>
                                    <m:r>
                                      <a:rPr lang="en-GB" sz="1000" b="0" i="1" smtClean="0">
                                        <a:latin typeface="Cambria Math"/>
                                      </a:rPr>
                                      <m:t>𝑜𝑓</m:t>
                                    </m:r>
                                    <m:r>
                                      <a:rPr lang="en-GB" sz="1000" b="0" i="1" smtClean="0">
                                        <a:latin typeface="Cambria Math"/>
                                      </a:rPr>
                                      <m:t> </m:t>
                                    </m:r>
                                    <m:r>
                                      <a:rPr lang="en-GB" sz="1000" b="0" i="1" smtClean="0">
                                        <a:latin typeface="Cambria Math"/>
                                      </a:rPr>
                                      <m:t>𝑟𝑒𝑎𝑙</m:t>
                                    </m:r>
                                    <m:r>
                                      <a:rPr lang="en-GB" sz="1000" b="0" i="1" smtClean="0">
                                        <a:latin typeface="Cambria Math"/>
                                      </a:rPr>
                                      <m:t> </m:t>
                                    </m:r>
                                    <m:r>
                                      <a:rPr lang="en-GB" sz="1000" b="0" i="1" smtClean="0">
                                        <a:latin typeface="Cambria Math"/>
                                      </a:rPr>
                                      <m:t>𝑜𝑏𝑗𝑒𝑐𝑡</m:t>
                                    </m:r>
                                  </m:den>
                                </m:f>
                              </m:oMath>
                            </m:oMathPara>
                          </a14:m>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dirty="0" smtClean="0"/>
                            <a:t>The image Is</a:t>
                          </a:r>
                          <a:r>
                            <a:rPr lang="en-GB" sz="1000" i="1" baseline="0" dirty="0" smtClean="0"/>
                            <a:t> how it looks through the microscope. The real object is what you are looking at. The image and object must be measured with the same unit, e.g. both in nm. </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124988530"/>
                  </p:ext>
                </p:extLst>
              </p:nvPr>
            </p:nvGraphicFramePr>
            <p:xfrm>
              <a:off x="5457056" y="5445224"/>
              <a:ext cx="4310112" cy="1293872"/>
            </p:xfrm>
            <a:graphic>
              <a:graphicData uri="http://schemas.openxmlformats.org/drawingml/2006/table">
                <a:tbl>
                  <a:tblPr firstRow="1" bandRow="1">
                    <a:tableStyleId>{5940675A-B579-460E-94D1-54222C63F5DA}</a:tableStyleId>
                  </a:tblPr>
                  <a:tblGrid>
                    <a:gridCol w="2448272"/>
                    <a:gridCol w="1861840"/>
                  </a:tblGrid>
                  <a:tr h="288032">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05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28485" r="-76119" b="-3636"/>
                          </a:stretch>
                        </a:blipFill>
                      </a:tcPr>
                    </a:tc>
                    <a:tc>
                      <a:txBody>
                        <a:bodyPr/>
                        <a:lstStyle/>
                        <a:p>
                          <a:r>
                            <a:rPr lang="en-GB" sz="1000" i="1" dirty="0" smtClean="0"/>
                            <a:t>The image Is</a:t>
                          </a:r>
                          <a:r>
                            <a:rPr lang="en-GB" sz="1000" i="1" baseline="0" dirty="0" smtClean="0"/>
                            <a:t> how it looks through the microscope. The real object is what you are looking at. The image and object must be measured with the same unit, e.g. both in nm. </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
        <p:nvSpPr>
          <p:cNvPr id="8" name="Title 1"/>
          <p:cNvSpPr txBox="1">
            <a:spLocks/>
          </p:cNvSpPr>
          <p:nvPr/>
        </p:nvSpPr>
        <p:spPr>
          <a:xfrm>
            <a:off x="128464" y="4221088"/>
            <a:ext cx="5184576" cy="249289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Microscopy </a:t>
            </a:r>
          </a:p>
          <a:p>
            <a:pPr algn="l"/>
            <a:endParaRPr lang="en-GB" sz="1000" u="sng" dirty="0" smtClean="0">
              <a:latin typeface="+mj-lt"/>
            </a:endParaRPr>
          </a:p>
          <a:p>
            <a:pPr algn="l"/>
            <a:r>
              <a:rPr lang="en-GB" sz="1000" dirty="0" smtClean="0">
                <a:latin typeface="+mj-lt"/>
              </a:rPr>
              <a:t>Use of a microscope is called microscopy. Microscopes allowed scientists to discover cells and find all the sub-cellular structures. </a:t>
            </a:r>
          </a:p>
          <a:p>
            <a:pPr algn="l"/>
            <a:r>
              <a:rPr lang="en-GB" sz="1000" dirty="0" smtClean="0">
                <a:latin typeface="+mj-lt"/>
              </a:rPr>
              <a:t>Because cells and their parts are very small, it is not useful to measure them in metres. Instead, we use small divisions of the metre as follows: </a:t>
            </a:r>
          </a:p>
          <a:p>
            <a:pPr algn="l"/>
            <a:endParaRPr lang="en-GB" sz="1000" dirty="0">
              <a:latin typeface="+mj-lt"/>
            </a:endParaRPr>
          </a:p>
          <a:p>
            <a:pPr algn="l"/>
            <a:r>
              <a:rPr lang="en-GB" sz="1000" b="1" dirty="0" smtClean="0">
                <a:latin typeface="+mj-lt"/>
              </a:rPr>
              <a:t>Centi</a:t>
            </a:r>
            <a:r>
              <a:rPr lang="en-GB" sz="1000" dirty="0" smtClean="0">
                <a:latin typeface="+mj-lt"/>
              </a:rPr>
              <a:t>metre = 1/100 metre (10</a:t>
            </a:r>
            <a:r>
              <a:rPr lang="en-GB" sz="1000" baseline="30000" dirty="0" smtClean="0">
                <a:latin typeface="+mj-lt"/>
              </a:rPr>
              <a:t>-2</a:t>
            </a:r>
            <a:r>
              <a:rPr lang="en-GB" sz="1000" dirty="0" smtClean="0">
                <a:latin typeface="+mj-lt"/>
              </a:rPr>
              <a:t>). A centimetre is 1 one hundredth of a metre. (cm)</a:t>
            </a:r>
          </a:p>
          <a:p>
            <a:pPr algn="l"/>
            <a:r>
              <a:rPr lang="en-GB" sz="1000" b="1" dirty="0" smtClean="0">
                <a:latin typeface="+mj-lt"/>
              </a:rPr>
              <a:t>Milli</a:t>
            </a:r>
            <a:r>
              <a:rPr lang="en-GB" sz="1000" dirty="0" smtClean="0">
                <a:latin typeface="+mj-lt"/>
              </a:rPr>
              <a:t>metre = 1/1000 metre (10</a:t>
            </a:r>
            <a:r>
              <a:rPr lang="en-GB" sz="1000" baseline="30000" dirty="0" smtClean="0">
                <a:latin typeface="+mj-lt"/>
              </a:rPr>
              <a:t>-3</a:t>
            </a:r>
            <a:r>
              <a:rPr lang="en-GB" sz="1000" dirty="0" smtClean="0">
                <a:latin typeface="+mj-lt"/>
              </a:rPr>
              <a:t>). A millimetre is 1 one thousandth of a metre. (mm)</a:t>
            </a:r>
          </a:p>
          <a:p>
            <a:pPr algn="l"/>
            <a:r>
              <a:rPr lang="en-GB" sz="1000" b="1" dirty="0" smtClean="0">
                <a:latin typeface="+mj-lt"/>
              </a:rPr>
              <a:t>Micro</a:t>
            </a:r>
            <a:r>
              <a:rPr lang="en-GB" sz="1000" dirty="0" smtClean="0">
                <a:latin typeface="+mj-lt"/>
              </a:rPr>
              <a:t>metre = 1/1 000 000 (10</a:t>
            </a:r>
            <a:r>
              <a:rPr lang="en-GB" sz="1000" baseline="30000" dirty="0" smtClean="0">
                <a:latin typeface="+mj-lt"/>
              </a:rPr>
              <a:t>-6</a:t>
            </a:r>
            <a:r>
              <a:rPr lang="en-GB" sz="1000" dirty="0" smtClean="0">
                <a:latin typeface="+mj-lt"/>
              </a:rPr>
              <a:t>). A micrometre is 1 one millionth of a metre. (µm)</a:t>
            </a:r>
          </a:p>
          <a:p>
            <a:pPr algn="l"/>
            <a:r>
              <a:rPr lang="en-GB" sz="1000" b="1" dirty="0" smtClean="0">
                <a:latin typeface="+mj-lt"/>
              </a:rPr>
              <a:t>Nano</a:t>
            </a:r>
            <a:r>
              <a:rPr lang="en-GB" sz="1000" dirty="0" smtClean="0">
                <a:latin typeface="+mj-lt"/>
              </a:rPr>
              <a:t>metre = 1/1 000 000 000 </a:t>
            </a:r>
            <a:r>
              <a:rPr lang="en-GB" sz="1000" smtClean="0">
                <a:latin typeface="+mj-lt"/>
              </a:rPr>
              <a:t>(10</a:t>
            </a:r>
            <a:r>
              <a:rPr lang="en-GB" sz="1000" baseline="30000" smtClean="0">
                <a:latin typeface="+mj-lt"/>
              </a:rPr>
              <a:t>-9</a:t>
            </a:r>
            <a:r>
              <a:rPr lang="en-GB" sz="1000" smtClean="0">
                <a:latin typeface="+mj-lt"/>
              </a:rPr>
              <a:t>) </a:t>
            </a:r>
            <a:r>
              <a:rPr lang="en-GB" sz="1000" dirty="0" smtClean="0">
                <a:latin typeface="+mj-lt"/>
              </a:rPr>
              <a:t>A nanometre is 1 one billionth of a metre. (nm)</a:t>
            </a:r>
          </a:p>
          <a:p>
            <a:pPr algn="l"/>
            <a:endParaRPr lang="en-GB" sz="1000" dirty="0" smtClean="0">
              <a:latin typeface="+mj-lt"/>
            </a:endParaRPr>
          </a:p>
          <a:p>
            <a:pPr algn="l"/>
            <a:r>
              <a:rPr lang="en-GB" sz="1000" dirty="0" smtClean="0">
                <a:latin typeface="+mj-lt"/>
              </a:rPr>
              <a:t>Electron microscopes were a vital invention for understanding cells. They have higher magnification and more resolving power than light microscopes, so they let you see smaller structures. </a:t>
            </a:r>
          </a:p>
          <a:p>
            <a:pPr algn="l"/>
            <a:endParaRPr lang="en-GB" sz="1000" dirty="0" smtClean="0">
              <a:latin typeface="+mj-lt"/>
            </a:endParaRPr>
          </a:p>
          <a:p>
            <a:pPr algn="l"/>
            <a:endParaRPr lang="en-GB" sz="1000" dirty="0" smtClean="0">
              <a:latin typeface="+mj-lt"/>
            </a:endParaRPr>
          </a:p>
          <a:p>
            <a:pPr algn="l"/>
            <a:endParaRPr lang="en-GB" sz="1000" dirty="0">
              <a:latin typeface="+mj-lt"/>
            </a:endParaRPr>
          </a:p>
        </p:txBody>
      </p:sp>
      <p:pic>
        <p:nvPicPr>
          <p:cNvPr id="1026" name="Picture 2" descr="http://www.abpischools.org.uk/res/coResourceImport/modules/celldiv_cancer/en-images/sperm-cell.gif">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018" b="8484"/>
          <a:stretch/>
        </p:blipFill>
        <p:spPr bwMode="auto">
          <a:xfrm>
            <a:off x="704529" y="1768077"/>
            <a:ext cx="1705421" cy="1012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BmYFqWRncC8/UYYHM9mrZPI/AAAAAAAANYk/_ZLE7jTSvQc/s1600/root+hair+cell+structure.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4407" y="1772816"/>
            <a:ext cx="1924577"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967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2E62C6A7525647A74845B413899000" ma:contentTypeVersion="0" ma:contentTypeDescription="Create a new document." ma:contentTypeScope="" ma:versionID="f5e4498f981cd201ace577a7c4c622e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9B3F64-6427-46D7-8C1F-3F7F93F1B1A4}">
  <ds:schemaRef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elements/1.1/"/>
    <ds:schemaRef ds:uri="http://purl.org/dc/term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A6DC313B-683E-4795-93D6-20431FB7227F}">
  <ds:schemaRefs>
    <ds:schemaRef ds:uri="http://schemas.microsoft.com/sharepoint/v3/contenttype/forms"/>
  </ds:schemaRefs>
</ds:datastoreItem>
</file>

<file path=customXml/itemProps3.xml><?xml version="1.0" encoding="utf-8"?>
<ds:datastoreItem xmlns:ds="http://schemas.openxmlformats.org/officeDocument/2006/customXml" ds:itemID="{69E20E0A-0E50-4C11-9E7A-DC5E91710B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159</TotalTime>
  <Words>28272</Words>
  <Application>Microsoft Office PowerPoint</Application>
  <PresentationFormat>A4 Paper (210x297 mm)</PresentationFormat>
  <Paragraphs>2745</Paragraphs>
  <Slides>54</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Berlin Sans FB Demi</vt:lpstr>
      <vt:lpstr>Calibri</vt:lpstr>
      <vt:lpstr>Cambria Math</vt:lpstr>
      <vt:lpstr>Symbol</vt:lpstr>
      <vt:lpstr>Verdana - 26</vt:lpstr>
      <vt:lpstr>Wingdings</vt:lpstr>
      <vt:lpstr>Office Theme</vt:lpstr>
      <vt:lpstr>Physics Knowledge Organiser Topic 1: Physics Threshold Concepts</vt:lpstr>
      <vt:lpstr>Physics Knowledge Organiser Topic 1: Physics Threshold Concepts</vt:lpstr>
      <vt:lpstr>Physics Knowledge Organiser Topic 1: Physics Threshold Concepts</vt:lpstr>
      <vt:lpstr>Physics Knowledge Organiser Topic 1: Physics Threshold Concepts</vt:lpstr>
      <vt:lpstr>Physics Knowledge Organiser Topic 1: Physics Threshold Concepts</vt:lpstr>
      <vt:lpstr>Chemistry Knowledge Organiser Topic 2: Threshold Concepts in Chemistry</vt:lpstr>
      <vt:lpstr>Chemistry Knowledge Organiser Topic 2: Threshold Concepts in Chemistry</vt:lpstr>
      <vt:lpstr>Biology Knowledge Organiser Topic 3: Threshold Concepts in Biology</vt:lpstr>
      <vt:lpstr>Biology Knowledge Organiser Topic 3: Threshold Concepts in Biology</vt:lpstr>
      <vt:lpstr>Physics Knowledge Organiser Topic 4: Potential Energy and Energy Transfers</vt:lpstr>
      <vt:lpstr>Physics Knowledge Organiser Topic 4: Potential Energy and Energy Transfers</vt:lpstr>
      <vt:lpstr>Physics Knowledge Organiser Topic 4: Potential Energy and Energy Transfers</vt:lpstr>
      <vt:lpstr>Physics Knowledge Organiser Topic 4: Potential Energy and Energy Transfers</vt:lpstr>
      <vt:lpstr>Physics Knowledge Organiser Topic 4: Potential Energy and Energy Transfers</vt:lpstr>
      <vt:lpstr>Physics Knowledge Organiser Topic 4: Potential Energy and Energy Transfers</vt:lpstr>
      <vt:lpstr>Chemistry Knowledge Organiser Topic 5: The Periodic Table- Trends and Patterns</vt:lpstr>
      <vt:lpstr>Chemistry Knowledge Organiser Topic 5: The Periodic Table- Trends and Patterns</vt:lpstr>
      <vt:lpstr>Chemistry Knowledge Organiser Topic 5: The Periodic Table- Trends and Patterns</vt:lpstr>
      <vt:lpstr>Biology Knowledge Organiser Topic 6: What is an Organism? </vt:lpstr>
      <vt:lpstr>Biology Knowledge Organiser Topic 6: What is an Organism? </vt:lpstr>
      <vt:lpstr>Biology Knowledge Organiser Topic 7: How do Organisms Stay Alive? </vt:lpstr>
      <vt:lpstr>Biology Knowledge Organiser Topic 7: How do Organisms Stay Alive? </vt:lpstr>
      <vt:lpstr>Biology Knowledge Organiser Topic 7: How do Organisms Stay Alive? </vt:lpstr>
      <vt:lpstr>Biology Knowledge Organiser Topic 7: How do Organisms Stay Alive? </vt:lpstr>
      <vt:lpstr>Biology Knowledge Organiser Topic 7: How do Organisms Stay Alive? </vt:lpstr>
      <vt:lpstr>Biology Knowledge Organiser Topic 7: How do Organisms Stay Alive? </vt:lpstr>
      <vt:lpstr>Biology Knowledge Organiser Topic 7: How do Organisms Stay Alive? </vt:lpstr>
      <vt:lpstr>Biology Knowledge Organiser Topic 7: How do Organisms Stay Alive? </vt:lpstr>
      <vt:lpstr>Biology Knowledge Organiser Topic 7: How do Organisms Stay Alive? </vt:lpstr>
      <vt:lpstr>Physics Knowledge Organiser Topic 8: The Particle Model of Matter</vt:lpstr>
      <vt:lpstr>Physics Knowledge Organiser Topic 8: The Particle Model of Matter</vt:lpstr>
      <vt:lpstr>Chemistry Knowledge Organiser Topic 9: Structure, Bonding and Materials</vt:lpstr>
      <vt:lpstr>Chemistry Knowledge Organiser Topic 9: Structure, Bonding and Materials</vt:lpstr>
      <vt:lpstr>Chemistry Knowledge Organiser Topic 9: Structure, Bonding and Materials</vt:lpstr>
      <vt:lpstr>Chemistry Knowledge Organiser Topic 9: Structure, Bonding and Materials</vt:lpstr>
      <vt:lpstr>Chemistry Knowledge Organiser Topic 9: Structure, Bonding and Materials</vt:lpstr>
      <vt:lpstr>Chemistry Knowledge Organiser Topic 9: Structure, Bonding and Materials</vt:lpstr>
      <vt:lpstr>Chemistry Knowledge Organiser Topic 9: Structure, Bonding and Materials</vt:lpstr>
      <vt:lpstr>Chemistry Knowledge Organiser Topic 9: Structure, Bonding and Materials</vt:lpstr>
      <vt:lpstr>Chemistry Knowledge Organiser Topic 9: Structure, Bonding and Materials</vt:lpstr>
      <vt:lpstr>Chemistry Knowledge Organiser Topic 9: Structure, Bonding and Materials</vt:lpstr>
      <vt:lpstr>Chemistry Knowledge Organiser Topic 9: Structure, Bonding and Materials</vt:lpstr>
      <vt:lpstr>Chemistry Knowledge Organiser Topic 9: Structure, Bonding and Materials</vt:lpstr>
      <vt:lpstr>Chemistry Knowledge Organiser Topic 9: Structure, Bonding and Materials</vt:lpstr>
      <vt:lpstr>Biology Knowledge Organiser Topic 10: How Do Organisms Obtain And Use Energy? </vt:lpstr>
      <vt:lpstr>Biology Knowledge Organiser Topic 10: How Do Organisms Obtain And Use Energy? </vt:lpstr>
      <vt:lpstr>Biology Knowledge Organiser Topic 10: How Do Organisms Obtain And Use Energy? </vt:lpstr>
      <vt:lpstr>Physics Knowledge Organiser. Topic 11: Waves.</vt:lpstr>
      <vt:lpstr>Physics Knowledge Organiser. Topic 11: Waves.</vt:lpstr>
      <vt:lpstr>Physics Knowledge Organiser. Topic 11: Waves.</vt:lpstr>
      <vt:lpstr>Practical Methods Knowledge Organiser: Designing Experiments</vt:lpstr>
      <vt:lpstr>Practical Methods Knowledge Organiser: Processing Data</vt:lpstr>
      <vt:lpstr>Practical Methods Knowledge Organiser: Processing Data</vt:lpstr>
      <vt:lpstr>Practical Methods Knowledge Organiser: Processing Data</vt:lpstr>
    </vt:vector>
  </TitlesOfParts>
  <Company>Nova Hreod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Knowledge Organiser Topic 3: Threshold Concepts in Biology</dc:title>
  <dc:creator>Phil Wilson</dc:creator>
  <cp:lastModifiedBy>Suzanne Phillips</cp:lastModifiedBy>
  <cp:revision>21</cp:revision>
  <dcterms:created xsi:type="dcterms:W3CDTF">2016-03-04T15:19:01Z</dcterms:created>
  <dcterms:modified xsi:type="dcterms:W3CDTF">2017-11-15T11:26:45Z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0x010100242E62C6A7525647A74845B413899000</vt:lpwstr>
  </property>
</Properties>
</file>